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302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1" r:id="rId47"/>
    <p:sldId id="300" r:id="rId4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37521B-A0E1-494B-B454-56510516CAD5}" type="datetimeFigureOut">
              <a:rPr lang="zh-TW" altLang="en-US" smtClean="0"/>
              <a:pPr/>
              <a:t>2016/3/21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C7145-A7DF-4C8A-9377-9C980252E1F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9563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latin typeface="Arial" pitchFamily="34" charset="0"/>
            </a:endParaRPr>
          </a:p>
        </p:txBody>
      </p:sp>
      <p:sp>
        <p:nvSpPr>
          <p:cNvPr id="6246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7CBD46-6441-48B3-8E51-026A96FE738F}" type="slidenum">
              <a:rPr lang="en-US" altLang="zh-TW" smtClean="0">
                <a:latin typeface="Arial" pitchFamily="34" charset="0"/>
              </a:rPr>
              <a:pPr/>
              <a:t>37</a:t>
            </a:fld>
            <a:endParaRPr lang="en-US" altLang="zh-TW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560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altLang="zh-TW" smtClean="0"/>
              <a:t>© 2010 Cengage Learning Engineering. All Rights Reserved.</a:t>
            </a:r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3A63B84-7838-43B9-BBE5-6FCFA494176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© 2010 Cengage Learning Engineering. All Rights Reserved.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3B84-7838-43B9-BBE5-6FCFA494176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© 2010 Cengage Learning Engineering. All Rights Reserved.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3B84-7838-43B9-BBE5-6FCFA494176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bg>
      <p:bgPr>
        <a:blipFill dpi="0" rotWithShape="1">
          <a:blip r:embed="rId2" cstate="print">
            <a:alphaModFix amt="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© 2010 Cengage Learning Engineering. All Rights Reserved.</a:t>
            </a:r>
          </a:p>
        </p:txBody>
      </p:sp>
      <p:sp>
        <p:nvSpPr>
          <p:cNvPr id="3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E6512-B384-4ECE-A151-2EB92791F66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標題及物件">
    <p:bg>
      <p:bgPr>
        <a:blipFill dpi="0" rotWithShape="1">
          <a:blip r:embed="rId2" cstate="print">
            <a:alphaModFix amt="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© 2010 Cengage Learning Engineering. All Rights Reserved.</a:t>
            </a:r>
          </a:p>
        </p:txBody>
      </p:sp>
      <p:sp>
        <p:nvSpPr>
          <p:cNvPr id="3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E6512-B384-4ECE-A151-2EB92791F66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標題及物件">
    <p:bg>
      <p:bgPr>
        <a:blipFill dpi="0" rotWithShape="1">
          <a:blip r:embed="rId2" cstate="print">
            <a:alphaModFix amt="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© 2010 Cengage Learning Engineering. All Rights Reserved.</a:t>
            </a:r>
          </a:p>
        </p:txBody>
      </p:sp>
      <p:sp>
        <p:nvSpPr>
          <p:cNvPr id="3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E6512-B384-4ECE-A151-2EB92791F66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標題及物件">
    <p:bg>
      <p:bgPr>
        <a:blipFill dpi="0" rotWithShape="1">
          <a:blip r:embed="rId2" cstate="print">
            <a:alphaModFix amt="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© 2010 Cengage Learning Engineering. All Rights Reserved.</a:t>
            </a:r>
          </a:p>
        </p:txBody>
      </p:sp>
      <p:sp>
        <p:nvSpPr>
          <p:cNvPr id="3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E6512-B384-4ECE-A151-2EB92791F66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標題及物件">
    <p:bg>
      <p:bgPr>
        <a:blipFill dpi="0" rotWithShape="1">
          <a:blip r:embed="rId2" cstate="print">
            <a:alphaModFix amt="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© 2010 Cengage Learning Engineering. All Rights Reserved.</a:t>
            </a:r>
          </a:p>
        </p:txBody>
      </p:sp>
      <p:sp>
        <p:nvSpPr>
          <p:cNvPr id="3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E6512-B384-4ECE-A151-2EB92791F66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標題及物件">
    <p:bg>
      <p:bgPr>
        <a:blipFill dpi="0" rotWithShape="1">
          <a:blip r:embed="rId2" cstate="print">
            <a:alphaModFix amt="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© 2010 Cengage Learning Engineering. All Rights Reserved.</a:t>
            </a:r>
          </a:p>
        </p:txBody>
      </p:sp>
      <p:sp>
        <p:nvSpPr>
          <p:cNvPr id="3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E6512-B384-4ECE-A151-2EB92791F66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標題及物件">
    <p:bg>
      <p:bgPr>
        <a:blipFill dpi="0" rotWithShape="1">
          <a:blip r:embed="rId2" cstate="print">
            <a:alphaModFix amt="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© 2010 Cengage Learning Engineering. All Rights Reserved.</a:t>
            </a:r>
          </a:p>
        </p:txBody>
      </p:sp>
      <p:sp>
        <p:nvSpPr>
          <p:cNvPr id="3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E6512-B384-4ECE-A151-2EB92791F66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標題及物件">
    <p:bg>
      <p:bgPr>
        <a:blipFill dpi="0" rotWithShape="1">
          <a:blip r:embed="rId2" cstate="print">
            <a:alphaModFix amt="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© 2010 Cengage Learning Engineering. All Rights Reserved.</a:t>
            </a:r>
          </a:p>
        </p:txBody>
      </p:sp>
      <p:sp>
        <p:nvSpPr>
          <p:cNvPr id="3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E6512-B384-4ECE-A151-2EB92791F66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© 2010 Cengage Learning Engineering. All Rights Reserved.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3B84-7838-43B9-BBE5-6FCFA494176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標題及物件">
    <p:bg>
      <p:bgPr>
        <a:blipFill dpi="0" rotWithShape="1">
          <a:blip r:embed="rId2" cstate="print">
            <a:alphaModFix amt="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© 2010 Cengage Learning Engineering. All Rights Reserved.</a:t>
            </a:r>
          </a:p>
        </p:txBody>
      </p:sp>
      <p:sp>
        <p:nvSpPr>
          <p:cNvPr id="3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E6512-B384-4ECE-A151-2EB92791F66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標題及物件">
    <p:bg>
      <p:bgPr>
        <a:blipFill dpi="0" rotWithShape="1">
          <a:blip r:embed="rId2" cstate="print">
            <a:alphaModFix amt="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© 2010 Cengage Learning Engineering. All Rights Reserved.</a:t>
            </a:r>
          </a:p>
        </p:txBody>
      </p:sp>
      <p:sp>
        <p:nvSpPr>
          <p:cNvPr id="3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E6512-B384-4ECE-A151-2EB92791F66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標題及物件">
    <p:bg>
      <p:bgPr>
        <a:blipFill dpi="0" rotWithShape="1">
          <a:blip r:embed="rId2" cstate="print">
            <a:alphaModFix amt="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© 2010 Cengage Learning Engineering. All Rights Reserved.</a:t>
            </a:r>
          </a:p>
        </p:txBody>
      </p:sp>
      <p:sp>
        <p:nvSpPr>
          <p:cNvPr id="3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E6512-B384-4ECE-A151-2EB92791F66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標題及物件">
    <p:bg>
      <p:bgPr>
        <a:blipFill dpi="0" rotWithShape="1">
          <a:blip r:embed="rId2" cstate="print">
            <a:alphaModFix amt="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© 2010 Cengage Learning Engineering. All Rights Reserved.</a:t>
            </a:r>
          </a:p>
        </p:txBody>
      </p:sp>
      <p:sp>
        <p:nvSpPr>
          <p:cNvPr id="3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E6512-B384-4ECE-A151-2EB92791F66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標題及物件">
    <p:bg>
      <p:bgPr>
        <a:blipFill dpi="0" rotWithShape="1">
          <a:blip r:embed="rId2" cstate="print">
            <a:alphaModFix amt="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© 2010 Cengage Learning Engineering. All Rights Reserved.</a:t>
            </a:r>
          </a:p>
        </p:txBody>
      </p:sp>
      <p:sp>
        <p:nvSpPr>
          <p:cNvPr id="3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E6512-B384-4ECE-A151-2EB92791F66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標題及物件">
    <p:bg>
      <p:bgPr>
        <a:blipFill dpi="0" rotWithShape="1">
          <a:blip r:embed="rId2" cstate="print">
            <a:alphaModFix amt="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© 2010 Cengage Learning Engineering. All Rights Reserved.</a:t>
            </a:r>
          </a:p>
        </p:txBody>
      </p:sp>
      <p:sp>
        <p:nvSpPr>
          <p:cNvPr id="3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E6512-B384-4ECE-A151-2EB92791F66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標題及物件">
    <p:bg>
      <p:bgPr>
        <a:blipFill dpi="0" rotWithShape="1">
          <a:blip r:embed="rId2" cstate="print">
            <a:alphaModFix amt="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© 2010 Cengage Learning Engineering. All Rights Reserved.</a:t>
            </a:r>
          </a:p>
        </p:txBody>
      </p:sp>
      <p:sp>
        <p:nvSpPr>
          <p:cNvPr id="3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E6512-B384-4ECE-A151-2EB92791F66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標題及物件">
    <p:bg>
      <p:bgPr>
        <a:blipFill dpi="0" rotWithShape="1">
          <a:blip r:embed="rId2" cstate="print">
            <a:alphaModFix amt="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© 2010 Cengage Learning Engineering. All Rights Reserved.</a:t>
            </a:r>
          </a:p>
        </p:txBody>
      </p:sp>
      <p:sp>
        <p:nvSpPr>
          <p:cNvPr id="3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E6512-B384-4ECE-A151-2EB92791F66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標題及物件">
    <p:bg>
      <p:bgPr>
        <a:blipFill dpi="0" rotWithShape="1">
          <a:blip r:embed="rId2" cstate="print">
            <a:alphaModFix amt="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© 2010 Cengage Learning Engineering. All Rights Reserved.</a:t>
            </a:r>
          </a:p>
        </p:txBody>
      </p:sp>
      <p:sp>
        <p:nvSpPr>
          <p:cNvPr id="3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E6512-B384-4ECE-A151-2EB92791F66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標題及物件">
    <p:bg>
      <p:bgPr>
        <a:blipFill dpi="0" rotWithShape="1">
          <a:blip r:embed="rId2" cstate="print">
            <a:alphaModFix amt="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© 2010 Cengage Learning Engineering. All Rights Reserved.</a:t>
            </a:r>
          </a:p>
        </p:txBody>
      </p:sp>
      <p:sp>
        <p:nvSpPr>
          <p:cNvPr id="3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E6512-B384-4ECE-A151-2EB92791F66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altLang="zh-TW" smtClean="0"/>
              <a:t>© 2010 Cengage Learning Engineering. All Rights Reserved.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3A63B84-7838-43B9-BBE5-6FCFA494176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標題及物件">
    <p:bg>
      <p:bgPr>
        <a:blipFill dpi="0" rotWithShape="1">
          <a:blip r:embed="rId2" cstate="print">
            <a:alphaModFix amt="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© 2010 Cengage Learning Engineering. All Rights Reserved.</a:t>
            </a:r>
          </a:p>
        </p:txBody>
      </p:sp>
      <p:sp>
        <p:nvSpPr>
          <p:cNvPr id="3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E6512-B384-4ECE-A151-2EB92791F66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標題及物件">
    <p:bg>
      <p:bgPr>
        <a:blipFill dpi="0" rotWithShape="1">
          <a:blip r:embed="rId2" cstate="print">
            <a:alphaModFix amt="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© 2010 Cengage Learning Engineering. All Rights Reserved.</a:t>
            </a:r>
          </a:p>
        </p:txBody>
      </p:sp>
      <p:sp>
        <p:nvSpPr>
          <p:cNvPr id="3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E6512-B384-4ECE-A151-2EB92791F66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標題及物件">
    <p:bg>
      <p:bgPr>
        <a:blipFill dpi="0" rotWithShape="1">
          <a:blip r:embed="rId2" cstate="print">
            <a:alphaModFix amt="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© 2010 Cengage Learning Engineering. All Rights Reserved.</a:t>
            </a:r>
          </a:p>
        </p:txBody>
      </p:sp>
      <p:sp>
        <p:nvSpPr>
          <p:cNvPr id="3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E6512-B384-4ECE-A151-2EB92791F66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標題及物件">
    <p:bg>
      <p:bgPr>
        <a:blipFill dpi="0" rotWithShape="1">
          <a:blip r:embed="rId2" cstate="print">
            <a:alphaModFix amt="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© 2010 Cengage Learning Engineering. All Rights Reserved.</a:t>
            </a:r>
          </a:p>
        </p:txBody>
      </p:sp>
      <p:sp>
        <p:nvSpPr>
          <p:cNvPr id="3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E6512-B384-4ECE-A151-2EB92791F66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標題及物件">
    <p:bg>
      <p:bgPr>
        <a:blipFill dpi="0" rotWithShape="1">
          <a:blip r:embed="rId2" cstate="print">
            <a:alphaModFix amt="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© 2010 Cengage Learning Engineering. All Rights Reserved.</a:t>
            </a:r>
          </a:p>
        </p:txBody>
      </p:sp>
      <p:sp>
        <p:nvSpPr>
          <p:cNvPr id="3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E6512-B384-4ECE-A151-2EB92791F66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標題及物件">
    <p:bg>
      <p:bgPr>
        <a:blipFill dpi="0" rotWithShape="1">
          <a:blip r:embed="rId2" cstate="print">
            <a:alphaModFix amt="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© 2010 Cengage Learning Engineering. All Rights Reserved.</a:t>
            </a:r>
          </a:p>
        </p:txBody>
      </p:sp>
      <p:sp>
        <p:nvSpPr>
          <p:cNvPr id="3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E6512-B384-4ECE-A151-2EB92791F66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標題及物件">
    <p:bg>
      <p:bgPr>
        <a:blipFill dpi="0" rotWithShape="1">
          <a:blip r:embed="rId2" cstate="print">
            <a:alphaModFix amt="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© 2010 Cengage Learning Engineering. All Rights Reserved.</a:t>
            </a:r>
          </a:p>
        </p:txBody>
      </p:sp>
      <p:sp>
        <p:nvSpPr>
          <p:cNvPr id="3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E6512-B384-4ECE-A151-2EB92791F66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標題及物件">
    <p:bg>
      <p:bgPr>
        <a:blipFill dpi="0" rotWithShape="1">
          <a:blip r:embed="rId2" cstate="print">
            <a:alphaModFix amt="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© 2010 Cengage Learning Engineering. All Rights Reserved.</a:t>
            </a:r>
          </a:p>
        </p:txBody>
      </p:sp>
      <p:sp>
        <p:nvSpPr>
          <p:cNvPr id="3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E6512-B384-4ECE-A151-2EB92791F66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標題及物件">
    <p:bg>
      <p:bgPr>
        <a:blipFill dpi="0" rotWithShape="1">
          <a:blip r:embed="rId2" cstate="print">
            <a:alphaModFix amt="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© 2010 Cengage Learning Engineering. All Rights Reserved.</a:t>
            </a:r>
          </a:p>
        </p:txBody>
      </p:sp>
      <p:sp>
        <p:nvSpPr>
          <p:cNvPr id="3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E6512-B384-4ECE-A151-2EB92791F66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標題及物件">
    <p:bg>
      <p:bgPr>
        <a:blipFill dpi="0" rotWithShape="1">
          <a:blip r:embed="rId2" cstate="print">
            <a:alphaModFix amt="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© 2010 Cengage Learning Engineering. All Rights Reserved.</a:t>
            </a:r>
          </a:p>
        </p:txBody>
      </p:sp>
      <p:sp>
        <p:nvSpPr>
          <p:cNvPr id="3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E6512-B384-4ECE-A151-2EB92791F66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© 2010 Cengage Learning Engineering. All Rights Reserved.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3B84-7838-43B9-BBE5-6FCFA494176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標題及物件">
    <p:bg>
      <p:bgPr>
        <a:blipFill dpi="0" rotWithShape="1">
          <a:blip r:embed="rId2" cstate="print">
            <a:alphaModFix amt="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© 2010 Cengage Learning Engineering. All Rights Reserved.</a:t>
            </a:r>
          </a:p>
        </p:txBody>
      </p:sp>
      <p:sp>
        <p:nvSpPr>
          <p:cNvPr id="3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E6512-B384-4ECE-A151-2EB92791F66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標題及物件">
    <p:bg>
      <p:bgPr>
        <a:blipFill dpi="0" rotWithShape="1">
          <a:blip r:embed="rId2" cstate="print">
            <a:alphaModFix amt="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© 2010 Cengage Learning Engineering. All Rights Reserved.</a:t>
            </a:r>
          </a:p>
        </p:txBody>
      </p:sp>
      <p:sp>
        <p:nvSpPr>
          <p:cNvPr id="3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E6512-B384-4ECE-A151-2EB92791F66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標題及物件">
    <p:bg>
      <p:bgPr>
        <a:blipFill dpi="0" rotWithShape="1">
          <a:blip r:embed="rId2" cstate="print">
            <a:alphaModFix amt="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© 2010 Cengage Learning Engineering. All Rights Reserved.</a:t>
            </a:r>
          </a:p>
        </p:txBody>
      </p:sp>
      <p:sp>
        <p:nvSpPr>
          <p:cNvPr id="3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E6512-B384-4ECE-A151-2EB92791F66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標題及物件">
    <p:bg>
      <p:bgPr>
        <a:blipFill dpi="0" rotWithShape="1">
          <a:blip r:embed="rId2" cstate="print">
            <a:alphaModFix amt="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© 2010 Cengage Learning Engineering. All Rights Reserved.</a:t>
            </a:r>
          </a:p>
        </p:txBody>
      </p:sp>
      <p:sp>
        <p:nvSpPr>
          <p:cNvPr id="3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E6512-B384-4ECE-A151-2EB92791F66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標題及物件">
    <p:bg>
      <p:bgPr>
        <a:blipFill dpi="0" rotWithShape="1">
          <a:blip r:embed="rId2" cstate="print">
            <a:alphaModFix amt="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© 2010 Cengage Learning Engineering. All Rights Reserved.</a:t>
            </a:r>
          </a:p>
        </p:txBody>
      </p:sp>
      <p:sp>
        <p:nvSpPr>
          <p:cNvPr id="3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E6512-B384-4ECE-A151-2EB92791F66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標題及物件">
    <p:bg>
      <p:bgPr>
        <a:blipFill dpi="0" rotWithShape="1">
          <a:blip r:embed="rId2" cstate="print">
            <a:alphaModFix amt="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© 2010 Cengage Learning Engineering. All Rights Reserved.</a:t>
            </a:r>
          </a:p>
        </p:txBody>
      </p:sp>
      <p:sp>
        <p:nvSpPr>
          <p:cNvPr id="3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E6512-B384-4ECE-A151-2EB92791F66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標題及物件">
    <p:bg>
      <p:bgPr>
        <a:blipFill dpi="0" rotWithShape="1">
          <a:blip r:embed="rId2" cstate="print">
            <a:alphaModFix amt="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© 2010 Cengage Learning Engineering. All Rights Reserved.</a:t>
            </a:r>
          </a:p>
        </p:txBody>
      </p:sp>
      <p:sp>
        <p:nvSpPr>
          <p:cNvPr id="3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E6512-B384-4ECE-A151-2EB92791F66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標題及物件">
    <p:bg>
      <p:bgPr>
        <a:blipFill dpi="0" rotWithShape="1">
          <a:blip r:embed="rId2" cstate="print">
            <a:alphaModFix amt="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© 2010 Cengage Learning Engineering. All Rights Reserved.</a:t>
            </a:r>
          </a:p>
        </p:txBody>
      </p:sp>
      <p:sp>
        <p:nvSpPr>
          <p:cNvPr id="3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E6512-B384-4ECE-A151-2EB92791F66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標題及物件">
    <p:bg>
      <p:bgPr>
        <a:blipFill dpi="0" rotWithShape="1">
          <a:blip r:embed="rId2" cstate="print">
            <a:alphaModFix amt="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© 2010 Cengage Learning Engineering. All Rights Reserved.</a:t>
            </a:r>
          </a:p>
        </p:txBody>
      </p:sp>
      <p:sp>
        <p:nvSpPr>
          <p:cNvPr id="3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E6512-B384-4ECE-A151-2EB92791F66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標題及物件">
    <p:bg>
      <p:bgPr>
        <a:blipFill dpi="0" rotWithShape="1">
          <a:blip r:embed="rId2" cstate="print">
            <a:alphaModFix amt="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© 2010 Cengage Learning Engineering. All Rights Reserved.</a:t>
            </a:r>
          </a:p>
        </p:txBody>
      </p:sp>
      <p:sp>
        <p:nvSpPr>
          <p:cNvPr id="3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E6512-B384-4ECE-A151-2EB92791F66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© 2010 Cengage Learning Engineering. All Rights Reserved.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3B84-7838-43B9-BBE5-6FCFA494176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標題及物件">
    <p:bg>
      <p:bgPr>
        <a:blipFill dpi="0" rotWithShape="1">
          <a:blip r:embed="rId2" cstate="print">
            <a:alphaModFix amt="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© 2010 Cengage Learning Engineering. All Rights Reserved.</a:t>
            </a:r>
          </a:p>
        </p:txBody>
      </p:sp>
      <p:sp>
        <p:nvSpPr>
          <p:cNvPr id="3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E6512-B384-4ECE-A151-2EB92791F66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標題及物件">
    <p:bg>
      <p:bgPr>
        <a:blipFill dpi="0" rotWithShape="1">
          <a:blip r:embed="rId2" cstate="print">
            <a:alphaModFix amt="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© 2010 Cengage Learning Engineering. All Rights Reserved.</a:t>
            </a:r>
          </a:p>
        </p:txBody>
      </p:sp>
      <p:sp>
        <p:nvSpPr>
          <p:cNvPr id="3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E6512-B384-4ECE-A151-2EB92791F66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標題及物件">
    <p:bg>
      <p:bgPr>
        <a:blipFill dpi="0" rotWithShape="1">
          <a:blip r:embed="rId2" cstate="print">
            <a:alphaModFix amt="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© 2010 Cengage Learning Engineering. All Rights Reserved.</a:t>
            </a:r>
          </a:p>
        </p:txBody>
      </p:sp>
      <p:sp>
        <p:nvSpPr>
          <p:cNvPr id="3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E6512-B384-4ECE-A151-2EB92791F66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標題及物件">
    <p:bg>
      <p:bgPr>
        <a:blipFill dpi="0" rotWithShape="1">
          <a:blip r:embed="rId2" cstate="print">
            <a:alphaModFix amt="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© 2010 Cengage Learning Engineering. All Rights Reserved.</a:t>
            </a:r>
          </a:p>
        </p:txBody>
      </p:sp>
      <p:sp>
        <p:nvSpPr>
          <p:cNvPr id="3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E6512-B384-4ECE-A151-2EB92791F66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標題及物件">
    <p:bg>
      <p:bgPr>
        <a:blipFill dpi="0" rotWithShape="1">
          <a:blip r:embed="rId2" cstate="print">
            <a:alphaModFix amt="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© 2010 Cengage Learning Engineering. All Rights Reserved.</a:t>
            </a:r>
          </a:p>
        </p:txBody>
      </p:sp>
      <p:sp>
        <p:nvSpPr>
          <p:cNvPr id="3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E6512-B384-4ECE-A151-2EB92791F66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標題及物件">
    <p:bg>
      <p:bgPr>
        <a:blipFill dpi="0" rotWithShape="1">
          <a:blip r:embed="rId2" cstate="print">
            <a:alphaModFix amt="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© 2010 Cengage Learning Engineering. All Rights Reserved.</a:t>
            </a:r>
          </a:p>
        </p:txBody>
      </p:sp>
      <p:sp>
        <p:nvSpPr>
          <p:cNvPr id="3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E6512-B384-4ECE-A151-2EB92791F66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標題及物件">
    <p:bg>
      <p:bgPr>
        <a:blipFill dpi="0" rotWithShape="1">
          <a:blip r:embed="rId2" cstate="print">
            <a:alphaModFix amt="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© 2010 Cengage Learning Engineering. All Rights Reserved.</a:t>
            </a:r>
          </a:p>
        </p:txBody>
      </p:sp>
      <p:sp>
        <p:nvSpPr>
          <p:cNvPr id="3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E6512-B384-4ECE-A151-2EB92791F66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© 2010 Cengage Learning Engineering. All Rights Reserved.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3B84-7838-43B9-BBE5-6FCFA494176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© 2010 Cengage Learning Engineering. All Rights Reserved.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3B84-7838-43B9-BBE5-6FCFA494176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© 2010 Cengage Learning Engineering. All Rights Reserved.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3B84-7838-43B9-BBE5-6FCFA494176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© 2010 Cengage Learning Engineering. All Rights Reserved.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3B84-7838-43B9-BBE5-6FCFA494176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© 2010 Cengage Learning Engineering. All Rights Reserved.</a:t>
            </a:r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3A63B84-7838-43B9-BBE5-6FCFA494176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8" name="直線接點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線接點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tif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3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3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3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4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7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4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4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0.xml"/><Relationship Id="rId5" Type="http://schemas.openxmlformats.org/officeDocument/2006/relationships/image" Target="../media/image59.png"/><Relationship Id="rId4" Type="http://schemas.openxmlformats.org/officeDocument/2006/relationships/image" Target="../media/image58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5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5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altLang="zh-TW" dirty="0" smtClean="0"/>
              <a:t> </a:t>
            </a:r>
            <a:r>
              <a:rPr lang="zh-TW" altLang="en-US" dirty="0" smtClean="0"/>
              <a:t>教學</a:t>
            </a:r>
            <a:r>
              <a:rPr lang="en-US" altLang="zh-TW" dirty="0" smtClean="0"/>
              <a:t>3-</a:t>
            </a:r>
            <a:r>
              <a:rPr lang="zh-TW" altLang="en-US" dirty="0" smtClean="0"/>
              <a:t>影像顯示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 smtClean="0"/>
              <a:t>多媒體實習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助教：王泓權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 txBox="1">
            <a:spLocks/>
          </p:cNvSpPr>
          <p:nvPr/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4400" dirty="0">
                <a:latin typeface="+mj-lt"/>
                <a:ea typeface="+mj-ea"/>
                <a:cs typeface="+mj-cs"/>
              </a:rPr>
              <a:t>FIGURE 3.2</a:t>
            </a:r>
            <a:endParaRPr lang="zh-TW" alt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9363" y="1981200"/>
            <a:ext cx="6599237" cy="404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4625" y="1444625"/>
            <a:ext cx="206692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8" name="文字方塊 8"/>
          <p:cNvSpPr txBox="1">
            <a:spLocks noChangeArrowheads="1"/>
          </p:cNvSpPr>
          <p:nvPr/>
        </p:nvSpPr>
        <p:spPr bwMode="auto">
          <a:xfrm>
            <a:off x="457200" y="6477000"/>
            <a:ext cx="1219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 b="1">
                <a:solidFill>
                  <a:schemeClr val="bg1"/>
                </a:solidFill>
              </a:rPr>
              <a:t>Ch3-p.45</a:t>
            </a:r>
            <a:endParaRPr lang="zh-TW" altLang="en-US" sz="14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7"/>
          <p:cNvSpPr txBox="1">
            <a:spLocks/>
          </p:cNvSpPr>
          <p:nvPr/>
        </p:nvSpPr>
        <p:spPr bwMode="auto">
          <a:xfrm>
            <a:off x="457200" y="1371600"/>
            <a:ext cx="8534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TW" sz="3200" dirty="0">
                <a:latin typeface="+mn-lt"/>
              </a:rPr>
              <a:t>We can convert the original image to </a:t>
            </a:r>
            <a:r>
              <a:rPr lang="en-US" altLang="zh-TW" sz="3200" dirty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altLang="zh-TW" sz="3200" dirty="0">
                <a:latin typeface="+mn-lt"/>
              </a:rPr>
              <a:t> more properly using the function </a:t>
            </a:r>
            <a:r>
              <a:rPr lang="en-US" altLang="zh-TW" sz="3200" dirty="0">
                <a:latin typeface="Courier New" pitchFamily="49" charset="0"/>
                <a:cs typeface="Courier New" pitchFamily="49" charset="0"/>
              </a:rPr>
              <a:t>im2double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US" altLang="zh-TW" sz="320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US" altLang="zh-TW" sz="140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TW" sz="2800" dirty="0">
                <a:latin typeface="+mn-lt"/>
              </a:rPr>
              <a:t>If we take </a:t>
            </a:r>
            <a:r>
              <a:rPr lang="en-US" altLang="zh-TW" sz="2800" dirty="0" err="1">
                <a:latin typeface="Courier New" pitchFamily="49" charset="0"/>
                <a:cs typeface="Courier New" pitchFamily="49" charset="0"/>
              </a:rPr>
              <a:t>cd</a:t>
            </a:r>
            <a:r>
              <a:rPr lang="en-US" altLang="zh-TW" sz="2800" dirty="0">
                <a:latin typeface="+mn-lt"/>
              </a:rPr>
              <a:t> of type </a:t>
            </a:r>
            <a:r>
              <a:rPr lang="en-US" altLang="zh-TW" sz="2800" dirty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altLang="zh-TW" sz="2800" dirty="0">
                <a:latin typeface="+mn-lt"/>
              </a:rPr>
              <a:t>, properly scaled so that all elements are between 0 and 1, we can convert it back to an image of type </a:t>
            </a:r>
            <a:r>
              <a:rPr lang="en-US" altLang="zh-TW" sz="2800" dirty="0">
                <a:latin typeface="Courier New" pitchFamily="49" charset="0"/>
                <a:cs typeface="Courier New" pitchFamily="49" charset="0"/>
              </a:rPr>
              <a:t>uint8</a:t>
            </a:r>
            <a:r>
              <a:rPr lang="en-US" altLang="zh-TW" sz="2800" dirty="0">
                <a:latin typeface="+mn-lt"/>
              </a:rPr>
              <a:t> in two ways:</a:t>
            </a:r>
            <a:endParaRPr lang="zh-TW" altLang="en-US" sz="2800" dirty="0">
              <a:latin typeface="+mn-lt"/>
            </a:endParaRPr>
          </a:p>
        </p:txBody>
      </p:sp>
      <p:sp>
        <p:nvSpPr>
          <p:cNvPr id="5" name="標題 6"/>
          <p:cNvSpPr txBox="1">
            <a:spLocks/>
          </p:cNvSpPr>
          <p:nvPr/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4400" dirty="0">
                <a:latin typeface="+mj-lt"/>
                <a:ea typeface="+mj-ea"/>
                <a:cs typeface="+mj-cs"/>
              </a:rPr>
              <a:t>3.3 The </a:t>
            </a:r>
            <a:r>
              <a:rPr lang="en-US" altLang="zh-TW" sz="4400" dirty="0" err="1">
                <a:latin typeface="+mj-lt"/>
                <a:ea typeface="+mj-ea"/>
                <a:cs typeface="+mj-cs"/>
              </a:rPr>
              <a:t>imshow</a:t>
            </a:r>
            <a:r>
              <a:rPr lang="en-US" altLang="zh-TW" sz="4400" dirty="0">
                <a:latin typeface="+mj-lt"/>
                <a:ea typeface="+mj-ea"/>
                <a:cs typeface="+mj-cs"/>
              </a:rPr>
              <a:t> Function</a:t>
            </a:r>
            <a:endParaRPr lang="zh-TW" alt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2458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8050" y="2816225"/>
            <a:ext cx="7546975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8050" y="4852988"/>
            <a:ext cx="7546975" cy="62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3" name="文字方塊 8"/>
          <p:cNvSpPr txBox="1">
            <a:spLocks noChangeArrowheads="1"/>
          </p:cNvSpPr>
          <p:nvPr/>
        </p:nvSpPr>
        <p:spPr bwMode="auto">
          <a:xfrm>
            <a:off x="457200" y="6477000"/>
            <a:ext cx="1219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 b="1">
                <a:solidFill>
                  <a:schemeClr val="bg1"/>
                </a:solidFill>
              </a:rPr>
              <a:t>Ch3-p.46</a:t>
            </a:r>
            <a:endParaRPr lang="zh-TW" altLang="en-US" sz="14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7"/>
          <p:cNvSpPr txBox="1">
            <a:spLocks/>
          </p:cNvSpPr>
          <p:nvPr/>
        </p:nvSpPr>
        <p:spPr bwMode="auto">
          <a:xfrm>
            <a:off x="457200" y="1371600"/>
            <a:ext cx="8534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TW" sz="3200" b="1" dirty="0">
                <a:latin typeface="+mn-lt"/>
              </a:rPr>
              <a:t>BINARY IMAGES </a:t>
            </a:r>
            <a:r>
              <a:rPr lang="en-US" altLang="zh-TW" sz="3200" dirty="0">
                <a:latin typeface="+mn-lt"/>
              </a:rPr>
              <a:t>M</a:t>
            </a:r>
            <a:r>
              <a:rPr lang="en-US" altLang="zh-TW" sz="2400" dirty="0">
                <a:latin typeface="+mn-lt"/>
              </a:rPr>
              <a:t>ATLAB</a:t>
            </a:r>
            <a:r>
              <a:rPr lang="en-US" altLang="zh-TW" sz="3200" dirty="0">
                <a:latin typeface="+mn-lt"/>
              </a:rPr>
              <a:t> have a </a:t>
            </a:r>
            <a:r>
              <a:rPr lang="en-US" altLang="zh-TW" sz="3200" dirty="0">
                <a:latin typeface="Courier New" pitchFamily="49" charset="0"/>
                <a:cs typeface="Courier New" pitchFamily="49" charset="0"/>
              </a:rPr>
              <a:t>logical</a:t>
            </a:r>
            <a:r>
              <a:rPr lang="en-US" altLang="zh-TW" sz="3200" dirty="0">
                <a:latin typeface="+mn-lt"/>
              </a:rPr>
              <a:t> flag, where </a:t>
            </a:r>
            <a:r>
              <a:rPr lang="en-US" altLang="zh-TW" sz="3200" dirty="0">
                <a:latin typeface="Courier New" pitchFamily="49" charset="0"/>
                <a:cs typeface="Courier New" pitchFamily="49" charset="0"/>
              </a:rPr>
              <a:t>uint8</a:t>
            </a:r>
            <a:r>
              <a:rPr lang="en-US" altLang="zh-TW" sz="3200" dirty="0">
                <a:latin typeface="+mn-lt"/>
              </a:rPr>
              <a:t> values 0 and 1 can be interpreted as logical data 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US" altLang="zh-TW" sz="3200" dirty="0">
              <a:latin typeface="+mn-lt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US" altLang="zh-TW" sz="3200" dirty="0">
              <a:latin typeface="+mn-lt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TW" sz="3200" dirty="0">
                <a:latin typeface="+mn-lt"/>
              </a:rPr>
              <a:t>Check </a:t>
            </a:r>
            <a:r>
              <a:rPr lang="en-US" altLang="zh-TW" sz="3200" dirty="0">
                <a:latin typeface="Courier New" pitchFamily="49" charset="0"/>
                <a:cs typeface="Courier New" pitchFamily="49" charset="0"/>
              </a:rPr>
              <a:t>c1</a:t>
            </a:r>
            <a:r>
              <a:rPr lang="en-US" altLang="zh-TW" sz="3200" dirty="0">
                <a:latin typeface="+mn-lt"/>
              </a:rPr>
              <a:t> with </a:t>
            </a:r>
            <a:r>
              <a:rPr lang="en-US" altLang="zh-TW" sz="3200" dirty="0" err="1">
                <a:latin typeface="Courier New" pitchFamily="49" charset="0"/>
                <a:cs typeface="Courier New" pitchFamily="49" charset="0"/>
              </a:rPr>
              <a:t>whos</a:t>
            </a:r>
            <a:endParaRPr lang="zh-TW" alt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標題 6"/>
          <p:cNvSpPr txBox="1">
            <a:spLocks/>
          </p:cNvSpPr>
          <p:nvPr/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4400" dirty="0">
                <a:latin typeface="+mj-lt"/>
                <a:ea typeface="+mj-ea"/>
                <a:cs typeface="+mj-cs"/>
              </a:rPr>
              <a:t>3.3 The </a:t>
            </a:r>
            <a:r>
              <a:rPr lang="en-US" altLang="zh-TW" sz="4400" dirty="0" err="1">
                <a:latin typeface="+mj-lt"/>
                <a:ea typeface="+mj-ea"/>
                <a:cs typeface="+mj-cs"/>
              </a:rPr>
              <a:t>imshow</a:t>
            </a:r>
            <a:r>
              <a:rPr lang="en-US" altLang="zh-TW" sz="4400" dirty="0">
                <a:latin typeface="+mj-lt"/>
                <a:ea typeface="+mj-ea"/>
                <a:cs typeface="+mj-cs"/>
              </a:rPr>
              <a:t> Function</a:t>
            </a:r>
            <a:endParaRPr lang="zh-TW" alt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2560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8050" y="4857750"/>
            <a:ext cx="7407275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6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8050" y="3200400"/>
            <a:ext cx="74072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7" name="文字方塊 7"/>
          <p:cNvSpPr txBox="1">
            <a:spLocks noChangeArrowheads="1"/>
          </p:cNvSpPr>
          <p:nvPr/>
        </p:nvSpPr>
        <p:spPr bwMode="auto">
          <a:xfrm>
            <a:off x="457200" y="6477000"/>
            <a:ext cx="1219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 b="1">
                <a:solidFill>
                  <a:schemeClr val="bg1"/>
                </a:solidFill>
              </a:rPr>
              <a:t>Ch3-p.46</a:t>
            </a:r>
            <a:endParaRPr lang="zh-TW" altLang="en-US" sz="14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820863"/>
            <a:ext cx="6608763" cy="404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文字方塊 7"/>
          <p:cNvGrpSpPr>
            <a:grpSpLocks/>
          </p:cNvGrpSpPr>
          <p:nvPr/>
        </p:nvGrpSpPr>
        <p:grpSpPr bwMode="auto">
          <a:xfrm>
            <a:off x="4773613" y="1517650"/>
            <a:ext cx="2670175" cy="347663"/>
            <a:chOff x="3007" y="956"/>
            <a:chExt cx="1682" cy="219"/>
          </a:xfrm>
        </p:grpSpPr>
        <p:pic>
          <p:nvPicPr>
            <p:cNvPr id="26634" name="文字方塊 7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07" y="956"/>
              <a:ext cx="1682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635" name="Text Box 5"/>
            <p:cNvSpPr txBox="1">
              <a:spLocks noChangeArrowheads="1"/>
            </p:cNvSpPr>
            <p:nvPr/>
          </p:nvSpPr>
          <p:spPr bwMode="auto">
            <a:xfrm>
              <a:off x="3012" y="960"/>
              <a:ext cx="167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>
                  <a:latin typeface="Courier New" pitchFamily="49" charset="0"/>
                  <a:cs typeface="Courier New" pitchFamily="49" charset="0"/>
                </a:rPr>
                <a:t>&gt;&gt; imshow(uint8(cl))</a:t>
              </a:r>
              <a:endParaRPr lang="zh-TW" altLang="en-US" sz="160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文字方塊 8"/>
          <p:cNvGrpSpPr>
            <a:grpSpLocks/>
          </p:cNvGrpSpPr>
          <p:nvPr/>
        </p:nvGrpSpPr>
        <p:grpSpPr bwMode="auto">
          <a:xfrm>
            <a:off x="1444625" y="1517650"/>
            <a:ext cx="1798638" cy="347663"/>
            <a:chOff x="910" y="956"/>
            <a:chExt cx="1133" cy="219"/>
          </a:xfrm>
        </p:grpSpPr>
        <p:pic>
          <p:nvPicPr>
            <p:cNvPr id="26632" name="文字方塊 8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10" y="956"/>
              <a:ext cx="1133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633" name="Text Box 8"/>
            <p:cNvSpPr txBox="1">
              <a:spLocks noChangeArrowheads="1"/>
            </p:cNvSpPr>
            <p:nvPr/>
          </p:nvSpPr>
          <p:spPr bwMode="auto">
            <a:xfrm>
              <a:off x="912" y="960"/>
              <a:ext cx="112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>
                  <a:latin typeface="Courier New" pitchFamily="49" charset="0"/>
                  <a:cs typeface="Courier New" pitchFamily="49" charset="0"/>
                </a:rPr>
                <a:t>&gt;&gt; imshow(cl)</a:t>
              </a:r>
              <a:endParaRPr lang="zh-TW" altLang="en-US" sz="160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標題 6"/>
          <p:cNvSpPr txBox="1">
            <a:spLocks/>
          </p:cNvSpPr>
          <p:nvPr/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4400" dirty="0">
                <a:latin typeface="+mj-lt"/>
                <a:ea typeface="+mj-ea"/>
                <a:cs typeface="+mj-cs"/>
              </a:rPr>
              <a:t>FIGURE 3.3</a:t>
            </a:r>
            <a:endParaRPr lang="zh-TW" alt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26631" name="文字方塊 6"/>
          <p:cNvSpPr txBox="1">
            <a:spLocks noChangeArrowheads="1"/>
          </p:cNvSpPr>
          <p:nvPr/>
        </p:nvSpPr>
        <p:spPr bwMode="auto">
          <a:xfrm>
            <a:off x="457200" y="6477000"/>
            <a:ext cx="1219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 b="1">
                <a:solidFill>
                  <a:schemeClr val="bg1"/>
                </a:solidFill>
              </a:rPr>
              <a:t>Ch3-p.47</a:t>
            </a:r>
            <a:endParaRPr lang="zh-TW" altLang="en-US" sz="14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400" dirty="0" smtClean="0">
                <a:solidFill>
                  <a:schemeClr val="tx1"/>
                </a:solidFill>
              </a:rPr>
              <a:t>exp00</a:t>
            </a:r>
            <a:endParaRPr lang="zh-TW" altLang="en-US" sz="44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b="5"/>
          <a:stretch>
            <a:fillRect/>
          </a:stretch>
        </p:blipFill>
        <p:spPr bwMode="auto">
          <a:xfrm>
            <a:off x="1281421" y="1556792"/>
            <a:ext cx="3327965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92166" y="1561633"/>
            <a:ext cx="3280234" cy="2011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81421" y="3698778"/>
            <a:ext cx="3322689" cy="2034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245" y="3701279"/>
            <a:ext cx="1872207" cy="187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099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7"/>
          <p:cNvSpPr txBox="1">
            <a:spLocks/>
          </p:cNvSpPr>
          <p:nvPr/>
        </p:nvSpPr>
        <p:spPr bwMode="auto">
          <a:xfrm>
            <a:off x="457200" y="1371600"/>
            <a:ext cx="8534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TW" sz="3200" dirty="0">
                <a:latin typeface="+mn-lt"/>
              </a:rPr>
              <a:t>Grayscale images can be transformed into a sequence of binary images by breaking them up into their </a:t>
            </a:r>
            <a:r>
              <a:rPr lang="en-US" altLang="zh-TW" sz="3200" b="1" dirty="0" err="1">
                <a:latin typeface="+mn-lt"/>
              </a:rPr>
              <a:t>bitplanes</a:t>
            </a:r>
            <a:endParaRPr lang="en-US" altLang="zh-TW" sz="3200" b="1" dirty="0">
              <a:latin typeface="+mn-lt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US" altLang="zh-TW" sz="1400" b="1" dirty="0">
              <a:latin typeface="+mn-lt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TW" sz="3200" b="1" dirty="0">
                <a:latin typeface="+mn-lt"/>
              </a:rPr>
              <a:t>The </a:t>
            </a:r>
            <a:r>
              <a:rPr lang="en-US" altLang="zh-TW" sz="3200" b="1" dirty="0" err="1">
                <a:latin typeface="+mn-lt"/>
              </a:rPr>
              <a:t>zeroth</a:t>
            </a:r>
            <a:r>
              <a:rPr lang="en-US" altLang="zh-TW" sz="3200" b="1" dirty="0">
                <a:latin typeface="+mn-lt"/>
              </a:rPr>
              <a:t> bit plane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altLang="zh-TW" sz="2800" dirty="0">
                <a:latin typeface="+mn-lt"/>
              </a:rPr>
              <a:t>the least significant bit plane</a:t>
            </a:r>
          </a:p>
          <a:p>
            <a:pPr marL="800100" lvl="1" indent="-342900">
              <a:spcBef>
                <a:spcPct val="20000"/>
              </a:spcBef>
              <a:defRPr/>
            </a:pPr>
            <a:endParaRPr lang="en-US" altLang="zh-TW" sz="1400" dirty="0">
              <a:latin typeface="+mn-lt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TW" sz="3200" b="1" dirty="0">
                <a:solidFill>
                  <a:srgbClr val="FF0000"/>
                </a:solidFill>
                <a:latin typeface="+mn-lt"/>
              </a:rPr>
              <a:t>The seventh</a:t>
            </a:r>
            <a:r>
              <a:rPr lang="en-US" altLang="zh-TW" sz="3200" b="1" dirty="0">
                <a:latin typeface="+mn-lt"/>
              </a:rPr>
              <a:t> bit plane</a:t>
            </a:r>
          </a:p>
          <a:p>
            <a:pPr marL="800100" lvl="2" indent="-34290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altLang="zh-TW" sz="2800" dirty="0">
                <a:latin typeface="+mn-lt"/>
              </a:rPr>
              <a:t>the most significant bit plane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US" altLang="zh-TW" sz="3200" dirty="0">
              <a:latin typeface="+mn-lt"/>
            </a:endParaRPr>
          </a:p>
        </p:txBody>
      </p:sp>
      <p:sp>
        <p:nvSpPr>
          <p:cNvPr id="5" name="標題 6"/>
          <p:cNvSpPr txBox="1">
            <a:spLocks/>
          </p:cNvSpPr>
          <p:nvPr/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4400" dirty="0">
                <a:latin typeface="+mj-lt"/>
                <a:ea typeface="+mj-ea"/>
                <a:cs typeface="+mj-cs"/>
              </a:rPr>
              <a:t>3.4 Bit Planes</a:t>
            </a:r>
            <a:endParaRPr lang="zh-TW" alt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27653" name="文字方塊 5"/>
          <p:cNvSpPr txBox="1">
            <a:spLocks noChangeArrowheads="1"/>
          </p:cNvSpPr>
          <p:nvPr/>
        </p:nvSpPr>
        <p:spPr bwMode="auto">
          <a:xfrm>
            <a:off x="457200" y="6477000"/>
            <a:ext cx="1219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 b="1">
                <a:solidFill>
                  <a:schemeClr val="bg1"/>
                </a:solidFill>
              </a:rPr>
              <a:t>Ch3-p.48</a:t>
            </a:r>
            <a:endParaRPr lang="zh-TW" altLang="en-US" sz="14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7"/>
          <p:cNvSpPr txBox="1">
            <a:spLocks/>
          </p:cNvSpPr>
          <p:nvPr/>
        </p:nvSpPr>
        <p:spPr bwMode="auto">
          <a:xfrm>
            <a:off x="457200" y="1371600"/>
            <a:ext cx="8534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en-US" altLang="zh-TW" sz="3200" dirty="0">
              <a:latin typeface="+mn-lt"/>
            </a:endParaRPr>
          </a:p>
        </p:txBody>
      </p:sp>
      <p:sp>
        <p:nvSpPr>
          <p:cNvPr id="5" name="標題 6"/>
          <p:cNvSpPr txBox="1">
            <a:spLocks/>
          </p:cNvSpPr>
          <p:nvPr/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4400" dirty="0">
                <a:latin typeface="+mj-lt"/>
                <a:ea typeface="+mj-ea"/>
                <a:cs typeface="+mj-cs"/>
              </a:rPr>
              <a:t>3.4 Bit Planes</a:t>
            </a:r>
            <a:endParaRPr lang="zh-TW" alt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內容版面配置區 7"/>
          <p:cNvSpPr txBox="1">
            <a:spLocks/>
          </p:cNvSpPr>
          <p:nvPr/>
        </p:nvSpPr>
        <p:spPr bwMode="auto">
          <a:xfrm>
            <a:off x="609600" y="1524000"/>
            <a:ext cx="8534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TW" sz="3200" dirty="0">
                <a:latin typeface="+mn-lt"/>
              </a:rPr>
              <a:t>We start by making it a matrix of type </a:t>
            </a:r>
            <a:r>
              <a:rPr lang="en-US" altLang="zh-TW" sz="3200" dirty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altLang="zh-TW" sz="3200" dirty="0">
                <a:latin typeface="+mn-lt"/>
              </a:rPr>
              <a:t>; this means we can perform arithmetic on the values</a:t>
            </a:r>
          </a:p>
        </p:txBody>
      </p:sp>
      <p:sp>
        <p:nvSpPr>
          <p:cNvPr id="28678" name="文字方塊 9"/>
          <p:cNvSpPr txBox="1">
            <a:spLocks noChangeArrowheads="1"/>
          </p:cNvSpPr>
          <p:nvPr/>
        </p:nvSpPr>
        <p:spPr bwMode="auto">
          <a:xfrm>
            <a:off x="457200" y="6477000"/>
            <a:ext cx="1219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 b="1">
                <a:solidFill>
                  <a:schemeClr val="bg1"/>
                </a:solidFill>
              </a:rPr>
              <a:t>Ch3-p.48</a:t>
            </a:r>
            <a:endParaRPr lang="zh-TW" altLang="en-US" sz="14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273175"/>
            <a:ext cx="4121150" cy="299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4249738"/>
            <a:ext cx="3124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標題 6"/>
          <p:cNvSpPr txBox="1">
            <a:spLocks/>
          </p:cNvSpPr>
          <p:nvPr/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4400" dirty="0">
                <a:latin typeface="+mj-lt"/>
                <a:ea typeface="+mj-ea"/>
                <a:cs typeface="+mj-cs"/>
              </a:rPr>
              <a:t>FIGURE 3.4</a:t>
            </a:r>
            <a:endParaRPr lang="zh-TW" alt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29702" name="文字方塊 6"/>
          <p:cNvSpPr txBox="1">
            <a:spLocks noChangeArrowheads="1"/>
          </p:cNvSpPr>
          <p:nvPr/>
        </p:nvSpPr>
        <p:spPr bwMode="auto">
          <a:xfrm>
            <a:off x="457200" y="6477000"/>
            <a:ext cx="1219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 b="1">
                <a:solidFill>
                  <a:schemeClr val="bg1"/>
                </a:solidFill>
              </a:rPr>
              <a:t>Ch3-p.49</a:t>
            </a:r>
            <a:endParaRPr lang="zh-TW" altLang="en-US" sz="14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6"/>
          <p:cNvSpPr txBox="1">
            <a:spLocks/>
          </p:cNvSpPr>
          <p:nvPr/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4400" dirty="0">
                <a:latin typeface="+mj-lt"/>
                <a:ea typeface="+mj-ea"/>
                <a:cs typeface="+mj-cs"/>
              </a:rPr>
              <a:t>exp01</a:t>
            </a:r>
            <a:endParaRPr lang="zh-TW" alt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30725" name="內容版面配置區 7"/>
          <p:cNvSpPr txBox="1">
            <a:spLocks/>
          </p:cNvSpPr>
          <p:nvPr/>
        </p:nvSpPr>
        <p:spPr bwMode="auto">
          <a:xfrm>
            <a:off x="304800" y="1524000"/>
            <a:ext cx="8534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TW" altLang="en-US" sz="3200">
                <a:latin typeface="微軟正黑體" pitchFamily="34" charset="-120"/>
                <a:ea typeface="微軟正黑體" pitchFamily="34" charset="-120"/>
              </a:rPr>
              <a:t>請實作上述所提到的各個位元顯示圖。</a:t>
            </a:r>
            <a:endParaRPr lang="en-US" altLang="zh-TW" sz="3200">
              <a:latin typeface="微軟正黑體" pitchFamily="34" charset="-120"/>
              <a:ea typeface="微軟正黑體" pitchFamily="34" charset="-12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TW" altLang="en-US" sz="3200">
                <a:latin typeface="微軟正黑體" pitchFamily="34" charset="-120"/>
                <a:ea typeface="微軟正黑體" pitchFamily="34" charset="-120"/>
              </a:rPr>
              <a:t>嵌入一張所要隱藏的圖片。</a:t>
            </a:r>
            <a:endParaRPr lang="en-US" altLang="zh-TW" sz="3200">
              <a:latin typeface="微軟正黑體" pitchFamily="34" charset="-120"/>
              <a:ea typeface="微軟正黑體" pitchFamily="34" charset="-12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TW" altLang="en-US" sz="3200">
                <a:latin typeface="微軟正黑體" pitchFamily="34" charset="-120"/>
                <a:ea typeface="微軟正黑體" pitchFamily="34" charset="-120"/>
              </a:rPr>
              <a:t>嵌入的圖片可以使用小畫家編輯。</a:t>
            </a:r>
            <a:endParaRPr lang="en-US" altLang="zh-TW" sz="320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6"/>
          <p:cNvSpPr txBox="1">
            <a:spLocks/>
          </p:cNvSpPr>
          <p:nvPr/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4400" dirty="0">
                <a:latin typeface="+mj-lt"/>
                <a:ea typeface="+mj-ea"/>
                <a:cs typeface="+mj-cs"/>
              </a:rPr>
              <a:t>exp01</a:t>
            </a:r>
            <a:endParaRPr lang="zh-TW" alt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3174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371600"/>
            <a:ext cx="2382838" cy="222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1371600"/>
            <a:ext cx="2393950" cy="221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3886200"/>
            <a:ext cx="2371725" cy="223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2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5400" y="3886200"/>
            <a:ext cx="2354263" cy="223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6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sz="4400" dirty="0" smtClean="0"/>
              <a:t> 3.1 Introduction</a:t>
            </a:r>
            <a:endParaRPr lang="zh-TW" altLang="en-US" sz="4400" dirty="0" smtClean="0"/>
          </a:p>
        </p:txBody>
      </p:sp>
      <p:sp>
        <p:nvSpPr>
          <p:cNvPr id="14339" name="內容版面配置區 7"/>
          <p:cNvSpPr>
            <a:spLocks noGrp="1"/>
          </p:cNvSpPr>
          <p:nvPr>
            <p:ph idx="4294967295"/>
          </p:nvPr>
        </p:nvSpPr>
        <p:spPr>
          <a:xfrm>
            <a:off x="457200" y="1646238"/>
            <a:ext cx="8534400" cy="4525962"/>
          </a:xfrm>
        </p:spPr>
        <p:txBody>
          <a:bodyPr/>
          <a:lstStyle/>
          <a:p>
            <a:r>
              <a:rPr lang="en-US" altLang="zh-TW" dirty="0" smtClean="0"/>
              <a:t>We take a closer look at the use of the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imshow</a:t>
            </a:r>
            <a:r>
              <a:rPr lang="en-US" altLang="zh-TW" dirty="0" smtClean="0"/>
              <a:t> function   </a:t>
            </a:r>
          </a:p>
          <a:p>
            <a:endParaRPr lang="en-US" altLang="zh-TW" sz="1400" dirty="0" smtClean="0"/>
          </a:p>
          <a:p>
            <a:r>
              <a:rPr lang="en-US" altLang="zh-TW" dirty="0" smtClean="0"/>
              <a:t>We look at image quality and how that may be affected by various image attributes</a:t>
            </a:r>
          </a:p>
          <a:p>
            <a:endParaRPr lang="en-US" altLang="zh-TW" sz="1400" dirty="0" smtClean="0"/>
          </a:p>
          <a:p>
            <a:r>
              <a:rPr lang="en-US" altLang="zh-TW" dirty="0" smtClean="0"/>
              <a:t>For human vision in general, the preference is for images to be sharp and detailed</a:t>
            </a:r>
          </a:p>
          <a:p>
            <a:pPr>
              <a:buFont typeface="Arial" pitchFamily="34" charset="0"/>
              <a:buNone/>
            </a:pPr>
            <a:endParaRPr lang="zh-TW" altLang="en-US" dirty="0" smtClean="0"/>
          </a:p>
        </p:txBody>
      </p:sp>
      <p:sp>
        <p:nvSpPr>
          <p:cNvPr id="14341" name="文字方塊 8"/>
          <p:cNvSpPr txBox="1">
            <a:spLocks noChangeArrowheads="1"/>
          </p:cNvSpPr>
          <p:nvPr/>
        </p:nvSpPr>
        <p:spPr bwMode="auto">
          <a:xfrm>
            <a:off x="457200" y="6477000"/>
            <a:ext cx="1219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 b="1">
                <a:solidFill>
                  <a:schemeClr val="bg1"/>
                </a:solidFill>
              </a:rPr>
              <a:t>Ch3-p.41</a:t>
            </a:r>
            <a:endParaRPr lang="zh-TW" altLang="en-US" sz="14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7"/>
          <p:cNvSpPr txBox="1">
            <a:spLocks/>
          </p:cNvSpPr>
          <p:nvPr/>
        </p:nvSpPr>
        <p:spPr bwMode="auto">
          <a:xfrm>
            <a:off x="457200" y="1371600"/>
            <a:ext cx="8534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en-US" altLang="zh-TW" sz="3200" dirty="0">
              <a:latin typeface="+mn-lt"/>
            </a:endParaRPr>
          </a:p>
        </p:txBody>
      </p:sp>
      <p:sp>
        <p:nvSpPr>
          <p:cNvPr id="5" name="標題 6"/>
          <p:cNvSpPr txBox="1">
            <a:spLocks/>
          </p:cNvSpPr>
          <p:nvPr/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4400" dirty="0">
                <a:latin typeface="+mj-lt"/>
                <a:ea typeface="+mj-ea"/>
                <a:cs typeface="+mj-cs"/>
              </a:rPr>
              <a:t>3.5 Spatial Resolution</a:t>
            </a:r>
            <a:endParaRPr lang="zh-TW" alt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內容版面配置區 7"/>
          <p:cNvSpPr txBox="1">
            <a:spLocks/>
          </p:cNvSpPr>
          <p:nvPr/>
        </p:nvSpPr>
        <p:spPr bwMode="auto">
          <a:xfrm>
            <a:off x="609600" y="1524000"/>
            <a:ext cx="8534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US" altLang="zh-TW" sz="3200" dirty="0">
              <a:latin typeface="+mn-lt"/>
            </a:endParaRPr>
          </a:p>
        </p:txBody>
      </p:sp>
      <p:pic>
        <p:nvPicPr>
          <p:cNvPr id="32774" name="Picture 2"/>
          <p:cNvPicPr>
            <a:picLocks noChangeAspect="1" noChangeArrowheads="1"/>
          </p:cNvPicPr>
          <p:nvPr/>
        </p:nvPicPr>
        <p:blipFill>
          <a:blip r:embed="rId2" cstate="print"/>
          <a:srcRect r="2602" b="8333"/>
          <a:stretch>
            <a:fillRect/>
          </a:stretch>
        </p:blipFill>
        <p:spPr bwMode="auto">
          <a:xfrm>
            <a:off x="838200" y="2819400"/>
            <a:ext cx="8305800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內容版面配置區 7"/>
          <p:cNvSpPr txBox="1">
            <a:spLocks/>
          </p:cNvSpPr>
          <p:nvPr/>
        </p:nvSpPr>
        <p:spPr bwMode="auto">
          <a:xfrm>
            <a:off x="457200" y="1371600"/>
            <a:ext cx="8534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TW" sz="3200" dirty="0">
                <a:latin typeface="+mn-lt"/>
              </a:rPr>
              <a:t>The greater the spatial resolution, the more pixels are used to display the image </a:t>
            </a:r>
          </a:p>
        </p:txBody>
      </p:sp>
      <p:sp>
        <p:nvSpPr>
          <p:cNvPr id="32776" name="文字方塊 8"/>
          <p:cNvSpPr txBox="1">
            <a:spLocks noChangeArrowheads="1"/>
          </p:cNvSpPr>
          <p:nvPr/>
        </p:nvSpPr>
        <p:spPr bwMode="auto">
          <a:xfrm>
            <a:off x="457200" y="6477000"/>
            <a:ext cx="1219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 b="1">
                <a:solidFill>
                  <a:schemeClr val="bg1"/>
                </a:solidFill>
              </a:rPr>
              <a:t>Ch3-p.50</a:t>
            </a:r>
            <a:endParaRPr lang="zh-TW" altLang="en-US" sz="1400" b="1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29200" y="3810000"/>
            <a:ext cx="2286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7"/>
          <p:cNvSpPr txBox="1">
            <a:spLocks/>
          </p:cNvSpPr>
          <p:nvPr/>
        </p:nvSpPr>
        <p:spPr bwMode="auto">
          <a:xfrm>
            <a:off x="457200" y="1371600"/>
            <a:ext cx="8534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en-US" altLang="zh-TW" sz="3200" dirty="0">
              <a:latin typeface="+mn-lt"/>
            </a:endParaRPr>
          </a:p>
        </p:txBody>
      </p:sp>
      <p:sp>
        <p:nvSpPr>
          <p:cNvPr id="5" name="標題 6"/>
          <p:cNvSpPr txBox="1">
            <a:spLocks/>
          </p:cNvSpPr>
          <p:nvPr/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4400" dirty="0">
                <a:latin typeface="+mj-lt"/>
                <a:ea typeface="+mj-ea"/>
                <a:cs typeface="+mj-cs"/>
              </a:rPr>
              <a:t>3.5 Spatial Resolution</a:t>
            </a:r>
            <a:endParaRPr lang="zh-TW" alt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內容版面配置區 7"/>
          <p:cNvSpPr txBox="1">
            <a:spLocks/>
          </p:cNvSpPr>
          <p:nvPr/>
        </p:nvSpPr>
        <p:spPr bwMode="auto">
          <a:xfrm>
            <a:off x="609600" y="1524000"/>
            <a:ext cx="8534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US" altLang="zh-TW" sz="3200" dirty="0">
              <a:latin typeface="+mn-lt"/>
            </a:endParaRPr>
          </a:p>
        </p:txBody>
      </p:sp>
      <p:grpSp>
        <p:nvGrpSpPr>
          <p:cNvPr id="3" name="群組 12"/>
          <p:cNvGrpSpPr>
            <a:grpSpLocks/>
          </p:cNvGrpSpPr>
          <p:nvPr/>
        </p:nvGrpSpPr>
        <p:grpSpPr bwMode="auto">
          <a:xfrm>
            <a:off x="-1905000" y="2209800"/>
            <a:ext cx="10066338" cy="2971800"/>
            <a:chOff x="1143000" y="1676400"/>
            <a:chExt cx="7086600" cy="2070100"/>
          </a:xfrm>
        </p:grpSpPr>
        <p:pic>
          <p:nvPicPr>
            <p:cNvPr id="33801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24400" y="1676400"/>
              <a:ext cx="3505200" cy="2070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80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43000" y="2438400"/>
              <a:ext cx="3124200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803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43400" y="2438400"/>
              <a:ext cx="306388" cy="219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3799" name="文字方塊 9"/>
          <p:cNvSpPr txBox="1">
            <a:spLocks noChangeArrowheads="1"/>
          </p:cNvSpPr>
          <p:nvPr/>
        </p:nvSpPr>
        <p:spPr bwMode="auto">
          <a:xfrm>
            <a:off x="457200" y="6477000"/>
            <a:ext cx="1524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 b="1">
                <a:solidFill>
                  <a:schemeClr val="bg1"/>
                </a:solidFill>
              </a:rPr>
              <a:t>Ch3-p.50-51</a:t>
            </a:r>
            <a:endParaRPr lang="zh-TW" altLang="en-US" sz="1400" b="1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-1905000" y="3200400"/>
            <a:ext cx="5105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6"/>
          <p:cNvSpPr txBox="1">
            <a:spLocks/>
          </p:cNvSpPr>
          <p:nvPr/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4400" dirty="0">
                <a:latin typeface="+mj-lt"/>
                <a:ea typeface="+mj-ea"/>
                <a:cs typeface="+mj-cs"/>
              </a:rPr>
              <a:t>FIGURE 3.5</a:t>
            </a:r>
            <a:endParaRPr lang="zh-TW" alt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150" y="1524000"/>
            <a:ext cx="741045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1" name="文字方塊 4"/>
          <p:cNvSpPr txBox="1">
            <a:spLocks noChangeArrowheads="1"/>
          </p:cNvSpPr>
          <p:nvPr/>
        </p:nvSpPr>
        <p:spPr bwMode="auto">
          <a:xfrm>
            <a:off x="457200" y="6477000"/>
            <a:ext cx="1219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 b="1">
                <a:solidFill>
                  <a:schemeClr val="bg1"/>
                </a:solidFill>
              </a:rPr>
              <a:t>Ch3-p.51</a:t>
            </a:r>
            <a:endParaRPr lang="zh-TW" altLang="en-US" sz="14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6"/>
          <p:cNvSpPr txBox="1">
            <a:spLocks/>
          </p:cNvSpPr>
          <p:nvPr/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4400" dirty="0">
                <a:latin typeface="+mj-lt"/>
                <a:ea typeface="+mj-ea"/>
                <a:cs typeface="+mj-cs"/>
              </a:rPr>
              <a:t>FIGURE 3.6</a:t>
            </a:r>
            <a:endParaRPr lang="zh-TW" alt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3584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4875" y="1533525"/>
            <a:ext cx="7342188" cy="442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5" name="文字方塊 4"/>
          <p:cNvSpPr txBox="1">
            <a:spLocks noChangeArrowheads="1"/>
          </p:cNvSpPr>
          <p:nvPr/>
        </p:nvSpPr>
        <p:spPr bwMode="auto">
          <a:xfrm>
            <a:off x="457200" y="6477000"/>
            <a:ext cx="1219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 b="1">
                <a:solidFill>
                  <a:schemeClr val="bg1"/>
                </a:solidFill>
              </a:rPr>
              <a:t>Ch3-p.52</a:t>
            </a:r>
            <a:endParaRPr lang="zh-TW" altLang="en-US" sz="14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6"/>
          <p:cNvSpPr txBox="1">
            <a:spLocks/>
          </p:cNvSpPr>
          <p:nvPr/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4400" dirty="0">
                <a:latin typeface="+mj-lt"/>
                <a:ea typeface="+mj-ea"/>
                <a:cs typeface="+mj-cs"/>
              </a:rPr>
              <a:t>FIGURE 3.7</a:t>
            </a:r>
            <a:endParaRPr lang="zh-TW" alt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524000"/>
            <a:ext cx="7391400" cy="447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9" name="文字方塊 4"/>
          <p:cNvSpPr txBox="1">
            <a:spLocks noChangeArrowheads="1"/>
          </p:cNvSpPr>
          <p:nvPr/>
        </p:nvSpPr>
        <p:spPr bwMode="auto">
          <a:xfrm>
            <a:off x="457200" y="6477000"/>
            <a:ext cx="1219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 b="1">
                <a:solidFill>
                  <a:schemeClr val="bg1"/>
                </a:solidFill>
              </a:rPr>
              <a:t>Ch3-p.52</a:t>
            </a:r>
            <a:endParaRPr lang="zh-TW" altLang="en-US" sz="14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6"/>
          <p:cNvSpPr txBox="1">
            <a:spLocks/>
          </p:cNvSpPr>
          <p:nvPr/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4400" dirty="0">
                <a:latin typeface="+mj-lt"/>
                <a:ea typeface="+mj-ea"/>
                <a:cs typeface="+mj-cs"/>
              </a:rPr>
              <a:t>exp02</a:t>
            </a:r>
            <a:endParaRPr lang="zh-TW" alt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37893" name="內容版面配置區 7"/>
          <p:cNvSpPr txBox="1">
            <a:spLocks/>
          </p:cNvSpPr>
          <p:nvPr/>
        </p:nvSpPr>
        <p:spPr bwMode="auto">
          <a:xfrm>
            <a:off x="304800" y="1524000"/>
            <a:ext cx="8534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TW" altLang="en-US" sz="3200">
                <a:latin typeface="微軟正黑體" pitchFamily="34" charset="-120"/>
                <a:ea typeface="微軟正黑體" pitchFamily="34" charset="-120"/>
              </a:rPr>
              <a:t>請實作上述所提到的各個解析度顯示圖。</a:t>
            </a:r>
            <a:endParaRPr lang="en-US" altLang="zh-TW" sz="320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378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2057400"/>
            <a:ext cx="4343400" cy="386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057400"/>
            <a:ext cx="4373563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7"/>
          <p:cNvSpPr txBox="1">
            <a:spLocks/>
          </p:cNvSpPr>
          <p:nvPr/>
        </p:nvSpPr>
        <p:spPr bwMode="auto">
          <a:xfrm>
            <a:off x="457200" y="1371600"/>
            <a:ext cx="8534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en-US" altLang="zh-TW" sz="3200" dirty="0">
              <a:latin typeface="+mn-lt"/>
            </a:endParaRPr>
          </a:p>
        </p:txBody>
      </p:sp>
      <p:sp>
        <p:nvSpPr>
          <p:cNvPr id="5" name="標題 6"/>
          <p:cNvSpPr txBox="1">
            <a:spLocks/>
          </p:cNvSpPr>
          <p:nvPr/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4400" dirty="0">
                <a:latin typeface="+mj-lt"/>
                <a:ea typeface="+mj-ea"/>
                <a:cs typeface="+mj-cs"/>
              </a:rPr>
              <a:t>3.6 Quantization and Dithering</a:t>
            </a:r>
            <a:endParaRPr lang="zh-TW" alt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內容版面配置區 7"/>
          <p:cNvSpPr txBox="1">
            <a:spLocks/>
          </p:cNvSpPr>
          <p:nvPr/>
        </p:nvSpPr>
        <p:spPr bwMode="auto">
          <a:xfrm>
            <a:off x="609600" y="1524000"/>
            <a:ext cx="8534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US" altLang="zh-TW" sz="3200" dirty="0">
              <a:latin typeface="+mn-lt"/>
            </a:endParaRPr>
          </a:p>
        </p:txBody>
      </p:sp>
      <p:sp>
        <p:nvSpPr>
          <p:cNvPr id="10" name="內容版面配置區 7"/>
          <p:cNvSpPr txBox="1">
            <a:spLocks/>
          </p:cNvSpPr>
          <p:nvPr/>
        </p:nvSpPr>
        <p:spPr bwMode="auto">
          <a:xfrm>
            <a:off x="457200" y="1371600"/>
            <a:ext cx="8534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TW" sz="3200" b="1" dirty="0">
                <a:latin typeface="+mn-lt"/>
              </a:rPr>
              <a:t>Uniform quantization</a:t>
            </a:r>
          </a:p>
        </p:txBody>
      </p:sp>
      <p:pic>
        <p:nvPicPr>
          <p:cNvPr id="3891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2057400"/>
            <a:ext cx="4038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4572000"/>
            <a:ext cx="350520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1" name="文字方塊 8"/>
          <p:cNvSpPr txBox="1">
            <a:spLocks noChangeArrowheads="1"/>
          </p:cNvSpPr>
          <p:nvPr/>
        </p:nvSpPr>
        <p:spPr bwMode="auto">
          <a:xfrm>
            <a:off x="457200" y="6477000"/>
            <a:ext cx="1219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 b="1">
                <a:solidFill>
                  <a:schemeClr val="bg1"/>
                </a:solidFill>
              </a:rPr>
              <a:t>Ch3-p.52</a:t>
            </a:r>
            <a:endParaRPr lang="zh-TW" altLang="en-US" sz="14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7"/>
          <p:cNvSpPr txBox="1">
            <a:spLocks/>
          </p:cNvSpPr>
          <p:nvPr/>
        </p:nvSpPr>
        <p:spPr bwMode="auto">
          <a:xfrm>
            <a:off x="457200" y="1371600"/>
            <a:ext cx="8534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en-US" altLang="zh-TW" sz="3200" dirty="0">
              <a:latin typeface="+mn-lt"/>
            </a:endParaRPr>
          </a:p>
        </p:txBody>
      </p:sp>
      <p:sp>
        <p:nvSpPr>
          <p:cNvPr id="5" name="標題 6"/>
          <p:cNvSpPr txBox="1">
            <a:spLocks/>
          </p:cNvSpPr>
          <p:nvPr/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4400" dirty="0">
                <a:latin typeface="+mj-lt"/>
                <a:ea typeface="+mj-ea"/>
                <a:cs typeface="+mj-cs"/>
              </a:rPr>
              <a:t>3.6 Quantization and Dithering</a:t>
            </a:r>
            <a:endParaRPr lang="zh-TW" alt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內容版面配置區 7"/>
          <p:cNvSpPr txBox="1">
            <a:spLocks/>
          </p:cNvSpPr>
          <p:nvPr/>
        </p:nvSpPr>
        <p:spPr bwMode="auto">
          <a:xfrm>
            <a:off x="609600" y="1524000"/>
            <a:ext cx="8534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US" altLang="zh-TW" sz="3200" dirty="0">
              <a:latin typeface="+mn-lt"/>
            </a:endParaRPr>
          </a:p>
        </p:txBody>
      </p:sp>
      <p:sp>
        <p:nvSpPr>
          <p:cNvPr id="10" name="內容版面配置區 7"/>
          <p:cNvSpPr txBox="1">
            <a:spLocks/>
          </p:cNvSpPr>
          <p:nvPr/>
        </p:nvSpPr>
        <p:spPr bwMode="auto">
          <a:xfrm>
            <a:off x="457200" y="1371600"/>
            <a:ext cx="8534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US" altLang="zh-TW" sz="3200" b="1" dirty="0">
              <a:latin typeface="+mn-lt"/>
            </a:endParaRPr>
          </a:p>
        </p:txBody>
      </p:sp>
      <p:sp>
        <p:nvSpPr>
          <p:cNvPr id="11" name="內容版面配置區 7"/>
          <p:cNvSpPr txBox="1">
            <a:spLocks/>
          </p:cNvSpPr>
          <p:nvPr/>
        </p:nvSpPr>
        <p:spPr bwMode="auto">
          <a:xfrm>
            <a:off x="381000" y="1447800"/>
            <a:ext cx="8534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TW" sz="3200" dirty="0">
                <a:latin typeface="+mn-lt"/>
              </a:rPr>
              <a:t>To perform such a mapping in M</a:t>
            </a:r>
            <a:r>
              <a:rPr lang="en-US" altLang="zh-TW" sz="2400" dirty="0">
                <a:latin typeface="+mn-lt"/>
              </a:rPr>
              <a:t>ATLAB</a:t>
            </a:r>
            <a:r>
              <a:rPr lang="en-US" altLang="zh-TW" sz="3200" dirty="0">
                <a:latin typeface="+mn-lt"/>
              </a:rPr>
              <a:t>, we can perform the following operations, supposing </a:t>
            </a:r>
            <a:r>
              <a:rPr lang="en-US" altLang="zh-TW" sz="3200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altLang="zh-TW" sz="3200" dirty="0">
                <a:latin typeface="+mn-lt"/>
              </a:rPr>
              <a:t> to be a matrix of type </a:t>
            </a:r>
            <a:r>
              <a:rPr lang="en-US" altLang="zh-TW" sz="3200" dirty="0">
                <a:latin typeface="Courier New" pitchFamily="49" charset="0"/>
                <a:cs typeface="Courier New" pitchFamily="49" charset="0"/>
              </a:rPr>
              <a:t>uint8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zh-TW" sz="320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TW" sz="3200" dirty="0">
                <a:latin typeface="+mn-lt"/>
              </a:rPr>
              <a:t>There is, a more elegant method of reducing the grayscales in an image, and it involves using the </a:t>
            </a:r>
            <a:r>
              <a:rPr lang="en-US" altLang="zh-TW" sz="3200" dirty="0" err="1">
                <a:latin typeface="Courier New" pitchFamily="49" charset="0"/>
                <a:cs typeface="Courier New" pitchFamily="49" charset="0"/>
              </a:rPr>
              <a:t>grayslice</a:t>
            </a:r>
            <a:r>
              <a:rPr lang="en-US" altLang="zh-TW" sz="3200" dirty="0">
                <a:latin typeface="+mn-lt"/>
              </a:rPr>
              <a:t> function</a:t>
            </a:r>
          </a:p>
        </p:txBody>
      </p:sp>
      <p:sp>
        <p:nvSpPr>
          <p:cNvPr id="39944" name="文字方塊 8"/>
          <p:cNvSpPr txBox="1">
            <a:spLocks noChangeArrowheads="1"/>
          </p:cNvSpPr>
          <p:nvPr/>
        </p:nvSpPr>
        <p:spPr bwMode="auto">
          <a:xfrm>
            <a:off x="457200" y="6477000"/>
            <a:ext cx="1219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 b="1">
                <a:solidFill>
                  <a:schemeClr val="bg1"/>
                </a:solidFill>
              </a:rPr>
              <a:t>Ch3-p.53</a:t>
            </a:r>
            <a:endParaRPr lang="zh-TW" altLang="en-US" sz="14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6"/>
          <p:cNvSpPr txBox="1">
            <a:spLocks/>
          </p:cNvSpPr>
          <p:nvPr/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4400" dirty="0">
                <a:latin typeface="+mj-lt"/>
                <a:ea typeface="+mj-ea"/>
                <a:cs typeface="+mj-cs"/>
              </a:rPr>
              <a:t>FIGURE 3.9</a:t>
            </a:r>
            <a:endParaRPr lang="zh-TW" alt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95400"/>
            <a:ext cx="7915275" cy="479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5" name="文字方塊 4"/>
          <p:cNvSpPr txBox="1">
            <a:spLocks noChangeArrowheads="1"/>
          </p:cNvSpPr>
          <p:nvPr/>
        </p:nvSpPr>
        <p:spPr bwMode="auto">
          <a:xfrm>
            <a:off x="457200" y="6477000"/>
            <a:ext cx="1219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 b="1">
                <a:solidFill>
                  <a:schemeClr val="bg1"/>
                </a:solidFill>
              </a:rPr>
              <a:t>Ch3-p.54</a:t>
            </a:r>
            <a:endParaRPr lang="zh-TW" altLang="en-US" sz="14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6"/>
          <p:cNvSpPr txBox="1">
            <a:spLocks/>
          </p:cNvSpPr>
          <p:nvPr/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4400" dirty="0">
                <a:latin typeface="+mj-lt"/>
                <a:ea typeface="+mj-ea"/>
                <a:cs typeface="+mj-cs"/>
              </a:rPr>
              <a:t>FIGURE 3.10</a:t>
            </a:r>
            <a:endParaRPr lang="zh-TW" alt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4198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7850" y="1295400"/>
            <a:ext cx="7956550" cy="479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9" name="文字方塊 4"/>
          <p:cNvSpPr txBox="1">
            <a:spLocks noChangeArrowheads="1"/>
          </p:cNvSpPr>
          <p:nvPr/>
        </p:nvSpPr>
        <p:spPr bwMode="auto">
          <a:xfrm>
            <a:off x="457200" y="6477000"/>
            <a:ext cx="1219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 b="1">
                <a:solidFill>
                  <a:schemeClr val="bg1"/>
                </a:solidFill>
              </a:rPr>
              <a:t>Ch3-p.55</a:t>
            </a:r>
            <a:endParaRPr lang="zh-TW" altLang="en-US" sz="14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6"/>
          <p:cNvSpPr txBox="1">
            <a:spLocks/>
          </p:cNvSpPr>
          <p:nvPr/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4400" dirty="0">
                <a:latin typeface="+mj-lt"/>
                <a:ea typeface="+mj-ea"/>
                <a:cs typeface="+mj-cs"/>
              </a:rPr>
              <a:t>3.2 Basics of Image Display</a:t>
            </a:r>
            <a:endParaRPr lang="zh-TW" alt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內容版面配置區 7"/>
          <p:cNvSpPr txBox="1">
            <a:spLocks/>
          </p:cNvSpPr>
          <p:nvPr/>
        </p:nvSpPr>
        <p:spPr bwMode="auto">
          <a:xfrm>
            <a:off x="457200" y="1371600"/>
            <a:ext cx="8534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TW" sz="3200" dirty="0">
                <a:latin typeface="+mn-lt"/>
              </a:rPr>
              <a:t>There are many factors that will affect the display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US" altLang="zh-TW" sz="1400" dirty="0">
              <a:latin typeface="+mn-lt"/>
            </a:endParaRP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altLang="zh-TW" sz="2800" dirty="0">
                <a:latin typeface="+mn-lt"/>
              </a:rPr>
              <a:t>ambient lighting,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ü"/>
              <a:defRPr/>
            </a:pPr>
            <a:endParaRPr lang="en-US" altLang="zh-TW" sz="1400" dirty="0">
              <a:latin typeface="+mn-lt"/>
            </a:endParaRP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altLang="zh-TW" sz="2800" dirty="0">
                <a:latin typeface="+mn-lt"/>
              </a:rPr>
              <a:t>the monitor type and settings,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ü"/>
              <a:defRPr/>
            </a:pPr>
            <a:endParaRPr lang="en-US" altLang="zh-TW" sz="1400" dirty="0">
              <a:latin typeface="+mn-lt"/>
            </a:endParaRP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altLang="zh-TW" sz="2800" dirty="0">
                <a:latin typeface="+mn-lt"/>
              </a:rPr>
              <a:t>the graphics card, and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ü"/>
              <a:defRPr/>
            </a:pPr>
            <a:endParaRPr lang="en-US" altLang="zh-TW" sz="1400" dirty="0">
              <a:latin typeface="+mn-lt"/>
            </a:endParaRP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altLang="zh-TW" sz="2800" dirty="0">
                <a:latin typeface="+mn-lt"/>
              </a:rPr>
              <a:t>monitor resolution</a:t>
            </a:r>
            <a:endParaRPr lang="zh-TW" altLang="en-US" sz="3200" dirty="0">
              <a:latin typeface="+mn-lt"/>
            </a:endParaRPr>
          </a:p>
        </p:txBody>
      </p:sp>
      <p:sp>
        <p:nvSpPr>
          <p:cNvPr id="15365" name="文字方塊 8"/>
          <p:cNvSpPr txBox="1">
            <a:spLocks noChangeArrowheads="1"/>
          </p:cNvSpPr>
          <p:nvPr/>
        </p:nvSpPr>
        <p:spPr bwMode="auto">
          <a:xfrm>
            <a:off x="457200" y="6477000"/>
            <a:ext cx="1219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 b="1">
                <a:solidFill>
                  <a:schemeClr val="bg1"/>
                </a:solidFill>
              </a:rPr>
              <a:t>Ch3-p.41</a:t>
            </a:r>
            <a:endParaRPr lang="zh-TW" altLang="en-US" sz="14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6"/>
          <p:cNvSpPr txBox="1">
            <a:spLocks/>
          </p:cNvSpPr>
          <p:nvPr/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4400" dirty="0">
                <a:latin typeface="+mj-lt"/>
                <a:ea typeface="+mj-ea"/>
                <a:cs typeface="+mj-cs"/>
              </a:rPr>
              <a:t>FIGURE 3.11</a:t>
            </a:r>
            <a:endParaRPr lang="zh-TW" alt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4038" y="1296988"/>
            <a:ext cx="7904162" cy="479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3" name="文字方塊 4"/>
          <p:cNvSpPr txBox="1">
            <a:spLocks noChangeArrowheads="1"/>
          </p:cNvSpPr>
          <p:nvPr/>
        </p:nvSpPr>
        <p:spPr bwMode="auto">
          <a:xfrm>
            <a:off x="457200" y="6477000"/>
            <a:ext cx="1219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 b="1">
                <a:solidFill>
                  <a:schemeClr val="bg1"/>
                </a:solidFill>
              </a:rPr>
              <a:t>Ch3-p.55</a:t>
            </a:r>
            <a:endParaRPr lang="zh-TW" altLang="en-US" sz="14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905000"/>
            <a:ext cx="4681538" cy="385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標題 6"/>
          <p:cNvSpPr txBox="1">
            <a:spLocks/>
          </p:cNvSpPr>
          <p:nvPr/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4400" dirty="0">
                <a:latin typeface="+mj-lt"/>
                <a:ea typeface="+mj-ea"/>
                <a:cs typeface="+mj-cs"/>
              </a:rPr>
              <a:t>FIGURE 3.12</a:t>
            </a:r>
            <a:endParaRPr lang="zh-TW" alt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44037" name="文字方塊 5"/>
          <p:cNvSpPr txBox="1">
            <a:spLocks noChangeArrowheads="1"/>
          </p:cNvSpPr>
          <p:nvPr/>
        </p:nvSpPr>
        <p:spPr bwMode="auto">
          <a:xfrm>
            <a:off x="457200" y="6477000"/>
            <a:ext cx="1219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 b="1">
                <a:solidFill>
                  <a:schemeClr val="bg1"/>
                </a:solidFill>
              </a:rPr>
              <a:t>Ch3-p.56</a:t>
            </a:r>
            <a:endParaRPr lang="zh-TW" altLang="en-US" sz="14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6"/>
          <p:cNvSpPr txBox="1">
            <a:spLocks/>
          </p:cNvSpPr>
          <p:nvPr/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4400" dirty="0">
                <a:latin typeface="+mj-lt"/>
                <a:ea typeface="+mj-ea"/>
                <a:cs typeface="+mj-cs"/>
              </a:rPr>
              <a:t>exp03</a:t>
            </a:r>
            <a:endParaRPr lang="zh-TW" alt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45061" name="內容版面配置區 7"/>
          <p:cNvSpPr txBox="1">
            <a:spLocks/>
          </p:cNvSpPr>
          <p:nvPr/>
        </p:nvSpPr>
        <p:spPr bwMode="auto">
          <a:xfrm>
            <a:off x="304800" y="1524000"/>
            <a:ext cx="8534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TW" altLang="en-US" sz="3200">
                <a:latin typeface="微軟正黑體" pitchFamily="34" charset="-120"/>
                <a:ea typeface="微軟正黑體" pitchFamily="34" charset="-120"/>
              </a:rPr>
              <a:t>請實作上述所提到的各個灰階顯示圖。</a:t>
            </a:r>
            <a:endParaRPr lang="en-US" altLang="zh-TW" sz="320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50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111375"/>
            <a:ext cx="4389438" cy="390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02163" y="2111375"/>
            <a:ext cx="4389437" cy="390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7"/>
          <p:cNvSpPr txBox="1">
            <a:spLocks/>
          </p:cNvSpPr>
          <p:nvPr/>
        </p:nvSpPr>
        <p:spPr bwMode="auto">
          <a:xfrm>
            <a:off x="457200" y="1371600"/>
            <a:ext cx="8534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en-US" altLang="zh-TW" sz="3200" dirty="0">
              <a:latin typeface="+mn-lt"/>
            </a:endParaRPr>
          </a:p>
        </p:txBody>
      </p:sp>
      <p:sp>
        <p:nvSpPr>
          <p:cNvPr id="5" name="標題 6"/>
          <p:cNvSpPr txBox="1">
            <a:spLocks/>
          </p:cNvSpPr>
          <p:nvPr/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4400" dirty="0">
                <a:latin typeface="+mj-lt"/>
                <a:ea typeface="+mj-ea"/>
                <a:cs typeface="+mj-cs"/>
              </a:rPr>
              <a:t>3.6 Quantization and Dithering</a:t>
            </a:r>
            <a:endParaRPr lang="zh-TW" alt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內容版面配置區 7"/>
          <p:cNvSpPr txBox="1">
            <a:spLocks/>
          </p:cNvSpPr>
          <p:nvPr/>
        </p:nvSpPr>
        <p:spPr bwMode="auto">
          <a:xfrm>
            <a:off x="609600" y="1524000"/>
            <a:ext cx="8534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US" altLang="zh-TW" sz="3200" dirty="0">
              <a:latin typeface="+mn-lt"/>
            </a:endParaRPr>
          </a:p>
        </p:txBody>
      </p:sp>
      <p:sp>
        <p:nvSpPr>
          <p:cNvPr id="10" name="內容版面配置區 7"/>
          <p:cNvSpPr txBox="1">
            <a:spLocks/>
          </p:cNvSpPr>
          <p:nvPr/>
        </p:nvSpPr>
        <p:spPr bwMode="auto">
          <a:xfrm>
            <a:off x="457200" y="1371600"/>
            <a:ext cx="8534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US" altLang="zh-TW" sz="3200" b="1" dirty="0">
              <a:latin typeface="+mn-lt"/>
            </a:endParaRPr>
          </a:p>
        </p:txBody>
      </p:sp>
      <p:sp>
        <p:nvSpPr>
          <p:cNvPr id="11" name="內容版面配置區 7"/>
          <p:cNvSpPr txBox="1">
            <a:spLocks/>
          </p:cNvSpPr>
          <p:nvPr/>
        </p:nvSpPr>
        <p:spPr bwMode="auto">
          <a:xfrm>
            <a:off x="381000" y="1447800"/>
            <a:ext cx="8534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US" altLang="zh-TW" sz="3200" b="1" dirty="0">
              <a:latin typeface="+mn-lt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TW" sz="3200" b="1" dirty="0">
                <a:latin typeface="+mn-lt"/>
              </a:rPr>
              <a:t>DITHERING</a:t>
            </a:r>
            <a:r>
              <a:rPr lang="en-US" altLang="zh-TW" sz="3200" dirty="0">
                <a:latin typeface="+mn-lt"/>
              </a:rPr>
              <a:t> In general terms, refers to the process of reducing the number of colors in an image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US" altLang="zh-TW" sz="1400" dirty="0">
              <a:latin typeface="+mn-lt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TW" sz="3200" dirty="0">
                <a:latin typeface="+mn-lt"/>
              </a:rPr>
              <a:t>Representing an image with only two tones is also known as </a:t>
            </a:r>
            <a:r>
              <a:rPr lang="en-US" altLang="zh-TW" sz="3200" b="1" dirty="0" err="1">
                <a:latin typeface="+mn-lt"/>
              </a:rPr>
              <a:t>halftoning</a:t>
            </a:r>
            <a:endParaRPr lang="en-US" altLang="zh-TW" sz="3200" b="1" dirty="0">
              <a:latin typeface="+mn-lt"/>
            </a:endParaRPr>
          </a:p>
        </p:txBody>
      </p:sp>
      <p:sp>
        <p:nvSpPr>
          <p:cNvPr id="46088" name="文字方塊 8"/>
          <p:cNvSpPr txBox="1">
            <a:spLocks noChangeArrowheads="1"/>
          </p:cNvSpPr>
          <p:nvPr/>
        </p:nvSpPr>
        <p:spPr bwMode="auto">
          <a:xfrm>
            <a:off x="457200" y="6477000"/>
            <a:ext cx="1219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 b="1">
                <a:solidFill>
                  <a:schemeClr val="bg1"/>
                </a:solidFill>
              </a:rPr>
              <a:t>Ch3-p.56</a:t>
            </a:r>
            <a:endParaRPr lang="zh-TW" altLang="en-US" sz="14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7"/>
          <p:cNvSpPr txBox="1">
            <a:spLocks/>
          </p:cNvSpPr>
          <p:nvPr/>
        </p:nvSpPr>
        <p:spPr bwMode="auto">
          <a:xfrm>
            <a:off x="457200" y="1371600"/>
            <a:ext cx="8534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en-US" altLang="zh-TW" sz="3200" dirty="0">
              <a:latin typeface="+mn-lt"/>
            </a:endParaRPr>
          </a:p>
        </p:txBody>
      </p:sp>
      <p:sp>
        <p:nvSpPr>
          <p:cNvPr id="8" name="內容版面配置區 7"/>
          <p:cNvSpPr txBox="1">
            <a:spLocks/>
          </p:cNvSpPr>
          <p:nvPr/>
        </p:nvSpPr>
        <p:spPr bwMode="auto">
          <a:xfrm>
            <a:off x="609600" y="1524000"/>
            <a:ext cx="8534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US" altLang="zh-TW" sz="3200" dirty="0">
              <a:latin typeface="+mn-lt"/>
            </a:endParaRPr>
          </a:p>
        </p:txBody>
      </p:sp>
      <p:sp>
        <p:nvSpPr>
          <p:cNvPr id="10" name="內容版面配置區 7"/>
          <p:cNvSpPr txBox="1">
            <a:spLocks/>
          </p:cNvSpPr>
          <p:nvPr/>
        </p:nvSpPr>
        <p:spPr bwMode="auto">
          <a:xfrm>
            <a:off x="457200" y="1905000"/>
            <a:ext cx="8534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TW" sz="3200" dirty="0">
                <a:latin typeface="+mn-lt"/>
              </a:rPr>
              <a:t>Dithering matrix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US" altLang="zh-TW" sz="3200" dirty="0">
              <a:latin typeface="+mn-lt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US" altLang="zh-TW" sz="3200" dirty="0">
              <a:latin typeface="+mn-lt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US" altLang="zh-TW" sz="3200" dirty="0">
              <a:latin typeface="+mn-lt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TW" sz="32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TW" sz="3200" dirty="0">
                <a:latin typeface="+mn-lt"/>
              </a:rPr>
              <a:t> or </a:t>
            </a:r>
            <a:r>
              <a:rPr lang="en-US" altLang="zh-TW" sz="32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TW" sz="3200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3200" dirty="0">
                <a:latin typeface="+mn-lt"/>
              </a:rPr>
              <a:t> is repeated until it is as big as the image matrix, when the two are compared 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US" altLang="zh-TW" sz="3200" dirty="0">
              <a:latin typeface="+mn-lt"/>
            </a:endParaRPr>
          </a:p>
        </p:txBody>
      </p:sp>
      <p:sp>
        <p:nvSpPr>
          <p:cNvPr id="11" name="內容版面配置區 7"/>
          <p:cNvSpPr txBox="1">
            <a:spLocks/>
          </p:cNvSpPr>
          <p:nvPr/>
        </p:nvSpPr>
        <p:spPr bwMode="auto">
          <a:xfrm>
            <a:off x="381000" y="1447800"/>
            <a:ext cx="8534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US" altLang="zh-TW" sz="3200" b="1" dirty="0">
              <a:latin typeface="+mn-lt"/>
            </a:endParaRPr>
          </a:p>
        </p:txBody>
      </p:sp>
      <p:pic>
        <p:nvPicPr>
          <p:cNvPr id="471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808288"/>
            <a:ext cx="2057400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1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2574925"/>
            <a:ext cx="3200400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標題 6"/>
          <p:cNvSpPr txBox="1">
            <a:spLocks/>
          </p:cNvSpPr>
          <p:nvPr/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4400" dirty="0">
                <a:latin typeface="+mj-lt"/>
                <a:ea typeface="+mj-ea"/>
                <a:cs typeface="+mj-cs"/>
              </a:rPr>
              <a:t>3.6 Quantization and Dithering</a:t>
            </a:r>
            <a:endParaRPr lang="zh-TW" alt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47114" name="文字方塊 12"/>
          <p:cNvSpPr txBox="1">
            <a:spLocks noChangeArrowheads="1"/>
          </p:cNvSpPr>
          <p:nvPr/>
        </p:nvSpPr>
        <p:spPr bwMode="auto">
          <a:xfrm>
            <a:off x="457200" y="6477000"/>
            <a:ext cx="1219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 b="1">
                <a:solidFill>
                  <a:schemeClr val="bg1"/>
                </a:solidFill>
              </a:rPr>
              <a:t>Ch3-p.56</a:t>
            </a:r>
            <a:endParaRPr lang="zh-TW" altLang="en-US" sz="14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7"/>
          <p:cNvSpPr txBox="1">
            <a:spLocks/>
          </p:cNvSpPr>
          <p:nvPr/>
        </p:nvSpPr>
        <p:spPr bwMode="auto">
          <a:xfrm>
            <a:off x="457200" y="1371600"/>
            <a:ext cx="8534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en-US" altLang="zh-TW" sz="3200" dirty="0">
              <a:latin typeface="+mn-lt"/>
            </a:endParaRPr>
          </a:p>
        </p:txBody>
      </p:sp>
      <p:sp>
        <p:nvSpPr>
          <p:cNvPr id="5" name="標題 6"/>
          <p:cNvSpPr txBox="1">
            <a:spLocks/>
          </p:cNvSpPr>
          <p:nvPr/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4400" dirty="0">
                <a:latin typeface="+mj-lt"/>
                <a:ea typeface="+mj-ea"/>
                <a:cs typeface="+mj-cs"/>
              </a:rPr>
              <a:t>3.6 Quantization and Dithering</a:t>
            </a:r>
            <a:endParaRPr lang="zh-TW" alt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內容版面配置區 7"/>
          <p:cNvSpPr txBox="1">
            <a:spLocks/>
          </p:cNvSpPr>
          <p:nvPr/>
        </p:nvSpPr>
        <p:spPr bwMode="auto">
          <a:xfrm>
            <a:off x="609600" y="1524000"/>
            <a:ext cx="8534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US" altLang="zh-TW" sz="3200" dirty="0">
              <a:latin typeface="+mn-lt"/>
            </a:endParaRPr>
          </a:p>
        </p:txBody>
      </p:sp>
      <p:sp>
        <p:nvSpPr>
          <p:cNvPr id="10" name="內容版面配置區 7"/>
          <p:cNvSpPr txBox="1">
            <a:spLocks/>
          </p:cNvSpPr>
          <p:nvPr/>
        </p:nvSpPr>
        <p:spPr bwMode="auto">
          <a:xfrm>
            <a:off x="457200" y="1371600"/>
            <a:ext cx="8534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US" altLang="zh-TW" sz="3200" b="1" dirty="0">
              <a:latin typeface="+mn-lt"/>
            </a:endParaRPr>
          </a:p>
        </p:txBody>
      </p:sp>
      <p:sp>
        <p:nvSpPr>
          <p:cNvPr id="11" name="內容版面配置區 7"/>
          <p:cNvSpPr txBox="1">
            <a:spLocks/>
          </p:cNvSpPr>
          <p:nvPr/>
        </p:nvSpPr>
        <p:spPr bwMode="auto">
          <a:xfrm>
            <a:off x="228600" y="1417638"/>
            <a:ext cx="86868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US" altLang="zh-TW" sz="3200" dirty="0">
              <a:latin typeface="+mn-lt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TW" sz="3200" dirty="0">
                <a:latin typeface="+mn-lt"/>
              </a:rPr>
              <a:t>Suppose </a:t>
            </a:r>
            <a:r>
              <a:rPr lang="en-US" altLang="zh-TW" sz="32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TW" sz="3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32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3200" i="1" dirty="0">
                <a:latin typeface="Times New Roman" pitchFamily="18" charset="0"/>
                <a:cs typeface="Times New Roman" pitchFamily="18" charset="0"/>
              </a:rPr>
              <a:t>, j</a:t>
            </a:r>
            <a:r>
              <a:rPr lang="en-US" altLang="zh-TW" sz="32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sz="3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dirty="0">
                <a:latin typeface="+mn-lt"/>
              </a:rPr>
              <a:t>is the matrix obtain by replicating the dithering matrix, then an output pixel </a:t>
            </a:r>
            <a:r>
              <a:rPr lang="en-US" altLang="zh-TW" sz="32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TW" sz="3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32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3200" i="1" dirty="0">
                <a:latin typeface="Times New Roman" pitchFamily="18" charset="0"/>
                <a:cs typeface="Times New Roman" pitchFamily="18" charset="0"/>
              </a:rPr>
              <a:t>, j</a:t>
            </a:r>
            <a:r>
              <a:rPr lang="en-US" altLang="zh-TW" sz="32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sz="3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dirty="0">
                <a:latin typeface="+mn-lt"/>
              </a:rPr>
              <a:t>is defined by</a:t>
            </a:r>
          </a:p>
        </p:txBody>
      </p:sp>
      <p:pic>
        <p:nvPicPr>
          <p:cNvPr id="4813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3733800"/>
            <a:ext cx="413226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7" name="文字方塊 8"/>
          <p:cNvSpPr txBox="1">
            <a:spLocks noChangeArrowheads="1"/>
          </p:cNvSpPr>
          <p:nvPr/>
        </p:nvSpPr>
        <p:spPr bwMode="auto">
          <a:xfrm>
            <a:off x="457200" y="6477000"/>
            <a:ext cx="1219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 b="1">
                <a:solidFill>
                  <a:schemeClr val="bg1"/>
                </a:solidFill>
              </a:rPr>
              <a:t>Ch3-p.56</a:t>
            </a:r>
            <a:endParaRPr lang="zh-TW" altLang="en-US" sz="14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50" y="1295400"/>
            <a:ext cx="4286250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標題 6"/>
          <p:cNvSpPr txBox="1">
            <a:spLocks/>
          </p:cNvSpPr>
          <p:nvPr/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4400" dirty="0">
                <a:latin typeface="+mj-lt"/>
                <a:ea typeface="+mj-ea"/>
                <a:cs typeface="+mj-cs"/>
              </a:rPr>
              <a:t>FIGURE 3.13</a:t>
            </a:r>
            <a:endParaRPr lang="zh-TW" alt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49157" name="文字方塊 5"/>
          <p:cNvSpPr txBox="1">
            <a:spLocks noChangeArrowheads="1"/>
          </p:cNvSpPr>
          <p:nvPr/>
        </p:nvSpPr>
        <p:spPr bwMode="auto">
          <a:xfrm>
            <a:off x="457200" y="6477000"/>
            <a:ext cx="1219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 b="1">
                <a:solidFill>
                  <a:schemeClr val="bg1"/>
                </a:solidFill>
              </a:rPr>
              <a:t>Ch3-p.57</a:t>
            </a:r>
            <a:endParaRPr lang="zh-TW" altLang="en-US" sz="14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7"/>
          <p:cNvSpPr txBox="1">
            <a:spLocks/>
          </p:cNvSpPr>
          <p:nvPr/>
        </p:nvSpPr>
        <p:spPr bwMode="auto">
          <a:xfrm>
            <a:off x="457200" y="1371600"/>
            <a:ext cx="8534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en-US" altLang="zh-TW" sz="3200" dirty="0">
              <a:latin typeface="+mn-lt"/>
            </a:endParaRPr>
          </a:p>
        </p:txBody>
      </p:sp>
      <p:sp>
        <p:nvSpPr>
          <p:cNvPr id="5" name="標題 6"/>
          <p:cNvSpPr txBox="1">
            <a:spLocks/>
          </p:cNvSpPr>
          <p:nvPr/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4400" dirty="0">
                <a:latin typeface="+mj-lt"/>
                <a:ea typeface="+mj-ea"/>
                <a:cs typeface="+mj-cs"/>
              </a:rPr>
              <a:t>FIGURE 3.14</a:t>
            </a:r>
            <a:endParaRPr lang="zh-TW" alt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內容版面配置區 7"/>
          <p:cNvSpPr txBox="1">
            <a:spLocks/>
          </p:cNvSpPr>
          <p:nvPr/>
        </p:nvSpPr>
        <p:spPr bwMode="auto">
          <a:xfrm>
            <a:off x="609600" y="1524000"/>
            <a:ext cx="8534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US" altLang="zh-TW" sz="3200" dirty="0">
              <a:latin typeface="+mn-lt"/>
            </a:endParaRPr>
          </a:p>
        </p:txBody>
      </p:sp>
      <p:sp>
        <p:nvSpPr>
          <p:cNvPr id="10" name="內容版面配置區 7"/>
          <p:cNvSpPr txBox="1">
            <a:spLocks/>
          </p:cNvSpPr>
          <p:nvPr/>
        </p:nvSpPr>
        <p:spPr bwMode="auto">
          <a:xfrm>
            <a:off x="457200" y="1371600"/>
            <a:ext cx="8534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US" altLang="zh-TW" sz="3200" b="1" dirty="0">
              <a:latin typeface="+mn-lt"/>
            </a:endParaRPr>
          </a:p>
        </p:txBody>
      </p:sp>
      <p:sp>
        <p:nvSpPr>
          <p:cNvPr id="11" name="內容版面配置區 7"/>
          <p:cNvSpPr txBox="1">
            <a:spLocks/>
          </p:cNvSpPr>
          <p:nvPr/>
        </p:nvSpPr>
        <p:spPr bwMode="auto">
          <a:xfrm>
            <a:off x="381000" y="1447800"/>
            <a:ext cx="8534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US" altLang="zh-TW" sz="3200" b="1" dirty="0">
              <a:latin typeface="+mn-lt"/>
            </a:endParaRPr>
          </a:p>
        </p:txBody>
      </p:sp>
      <p:sp>
        <p:nvSpPr>
          <p:cNvPr id="50184" name="文字方塊 11"/>
          <p:cNvSpPr txBox="1">
            <a:spLocks noChangeArrowheads="1"/>
          </p:cNvSpPr>
          <p:nvPr/>
        </p:nvSpPr>
        <p:spPr bwMode="auto">
          <a:xfrm>
            <a:off x="457200" y="6477000"/>
            <a:ext cx="1219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 b="1">
                <a:solidFill>
                  <a:schemeClr val="bg1"/>
                </a:solidFill>
              </a:rPr>
              <a:t>Ch3-p.58</a:t>
            </a:r>
            <a:endParaRPr lang="zh-TW" altLang="en-US" sz="1400" b="1">
              <a:solidFill>
                <a:schemeClr val="bg1"/>
              </a:solidFill>
            </a:endParaRPr>
          </a:p>
        </p:txBody>
      </p:sp>
      <p:grpSp>
        <p:nvGrpSpPr>
          <p:cNvPr id="3" name="群組 13"/>
          <p:cNvGrpSpPr>
            <a:grpSpLocks/>
          </p:cNvGrpSpPr>
          <p:nvPr/>
        </p:nvGrpSpPr>
        <p:grpSpPr bwMode="auto">
          <a:xfrm>
            <a:off x="1371600" y="1752600"/>
            <a:ext cx="6400800" cy="3897313"/>
            <a:chOff x="1371600" y="2133600"/>
            <a:chExt cx="6400800" cy="3897313"/>
          </a:xfrm>
        </p:grpSpPr>
        <p:pic>
          <p:nvPicPr>
            <p:cNvPr id="5018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71600" y="2133600"/>
              <a:ext cx="6400800" cy="3897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187" name="文字方塊 11"/>
            <p:cNvSpPr txBox="1">
              <a:spLocks noChangeArrowheads="1"/>
            </p:cNvSpPr>
            <p:nvPr/>
          </p:nvSpPr>
          <p:spPr bwMode="auto">
            <a:xfrm>
              <a:off x="6934200" y="5562600"/>
              <a:ext cx="228600" cy="25179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tIns="36000" bIns="0">
              <a:spAutoFit/>
            </a:bodyPr>
            <a:lstStyle/>
            <a:p>
              <a:r>
                <a:rPr lang="en-US" altLang="zh-TW" sz="1400">
                  <a:latin typeface="Courier New" pitchFamily="49" charset="0"/>
                  <a:cs typeface="Courier New" pitchFamily="49" charset="0"/>
                </a:rPr>
                <a:t>D</a:t>
              </a:r>
              <a:endParaRPr lang="zh-TW" altLang="en-US" sz="14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188" name="文字方塊 12"/>
            <p:cNvSpPr txBox="1">
              <a:spLocks noChangeArrowheads="1"/>
            </p:cNvSpPr>
            <p:nvPr/>
          </p:nvSpPr>
          <p:spPr bwMode="auto">
            <a:xfrm>
              <a:off x="3886200" y="5788223"/>
              <a:ext cx="45720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r>
                <a:rPr lang="en-US" altLang="zh-TW" sz="1400">
                  <a:latin typeface="Courier New" pitchFamily="49" charset="0"/>
                  <a:cs typeface="Courier New" pitchFamily="49" charset="0"/>
                </a:rPr>
                <a:t>D2</a:t>
              </a:r>
              <a:endParaRPr lang="zh-TW" altLang="en-US" sz="140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6"/>
          <p:cNvSpPr txBox="1">
            <a:spLocks/>
          </p:cNvSpPr>
          <p:nvPr/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4400" dirty="0">
                <a:latin typeface="+mj-lt"/>
                <a:ea typeface="+mj-ea"/>
                <a:cs typeface="+mj-cs"/>
              </a:rPr>
              <a:t>exp04</a:t>
            </a:r>
            <a:endParaRPr lang="zh-TW" alt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51205" name="內容版面配置區 7"/>
          <p:cNvSpPr txBox="1">
            <a:spLocks/>
          </p:cNvSpPr>
          <p:nvPr/>
        </p:nvSpPr>
        <p:spPr bwMode="auto">
          <a:xfrm>
            <a:off x="304800" y="1524000"/>
            <a:ext cx="8534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TW" altLang="en-US" sz="3200">
                <a:latin typeface="微軟正黑體" pitchFamily="34" charset="-120"/>
                <a:ea typeface="微軟正黑體" pitchFamily="34" charset="-120"/>
              </a:rPr>
              <a:t>請實作上述所提到的矩陣，利用黑與白兩種顏色混合成一張類似灰階影像的圖片。</a:t>
            </a:r>
            <a:endParaRPr lang="en-US" altLang="zh-TW" sz="320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12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150" y="2590800"/>
            <a:ext cx="3448050" cy="344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2576513"/>
            <a:ext cx="3448050" cy="3443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40632" y="5856288"/>
            <a:ext cx="2057400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60032" y="5622925"/>
            <a:ext cx="3200400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7"/>
          <p:cNvSpPr txBox="1">
            <a:spLocks/>
          </p:cNvSpPr>
          <p:nvPr/>
        </p:nvSpPr>
        <p:spPr bwMode="auto">
          <a:xfrm>
            <a:off x="457200" y="1371600"/>
            <a:ext cx="8534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en-US" altLang="zh-TW" sz="3200" dirty="0">
              <a:latin typeface="+mn-lt"/>
            </a:endParaRPr>
          </a:p>
        </p:txBody>
      </p:sp>
      <p:sp>
        <p:nvSpPr>
          <p:cNvPr id="5" name="標題 6"/>
          <p:cNvSpPr txBox="1">
            <a:spLocks/>
          </p:cNvSpPr>
          <p:nvPr/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4400" dirty="0">
                <a:latin typeface="+mj-lt"/>
                <a:ea typeface="+mj-ea"/>
                <a:cs typeface="+mj-cs"/>
              </a:rPr>
              <a:t>3.6 Quantization and Dithering</a:t>
            </a:r>
            <a:endParaRPr lang="zh-TW" alt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內容版面配置區 7"/>
          <p:cNvSpPr txBox="1">
            <a:spLocks/>
          </p:cNvSpPr>
          <p:nvPr/>
        </p:nvSpPr>
        <p:spPr bwMode="auto">
          <a:xfrm>
            <a:off x="609600" y="1524000"/>
            <a:ext cx="8534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US" altLang="zh-TW" sz="3200" dirty="0">
              <a:latin typeface="+mn-lt"/>
            </a:endParaRPr>
          </a:p>
        </p:txBody>
      </p:sp>
      <p:sp>
        <p:nvSpPr>
          <p:cNvPr id="10" name="內容版面配置區 7"/>
          <p:cNvSpPr txBox="1">
            <a:spLocks/>
          </p:cNvSpPr>
          <p:nvPr/>
        </p:nvSpPr>
        <p:spPr bwMode="auto">
          <a:xfrm>
            <a:off x="457200" y="1371600"/>
            <a:ext cx="8534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US" altLang="zh-TW" sz="3200" b="1" dirty="0">
              <a:latin typeface="+mn-lt"/>
            </a:endParaRPr>
          </a:p>
        </p:txBody>
      </p:sp>
      <p:sp>
        <p:nvSpPr>
          <p:cNvPr id="11" name="內容版面配置區 7"/>
          <p:cNvSpPr txBox="1">
            <a:spLocks/>
          </p:cNvSpPr>
          <p:nvPr/>
        </p:nvSpPr>
        <p:spPr bwMode="auto">
          <a:xfrm>
            <a:off x="228600" y="1417638"/>
            <a:ext cx="86868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TW" sz="3200" dirty="0">
                <a:latin typeface="+mn-lt"/>
              </a:rPr>
              <a:t>Dithering can be extended easily to more than two output gray values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US" altLang="zh-TW" sz="1400" dirty="0">
              <a:latin typeface="+mn-lt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TW" sz="3200" dirty="0">
                <a:latin typeface="+mn-lt"/>
              </a:rPr>
              <a:t>For example, we wish to quantize to four output levels 0, 1, 2, and 3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US" altLang="zh-TW" sz="3200" dirty="0">
              <a:latin typeface="+mn-lt"/>
            </a:endParaRPr>
          </a:p>
        </p:txBody>
      </p:sp>
      <p:pic>
        <p:nvPicPr>
          <p:cNvPr id="5223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4351338"/>
            <a:ext cx="1905000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/>
        </p:nvSpPr>
        <p:spPr>
          <a:xfrm>
            <a:off x="5091113" y="4371975"/>
            <a:ext cx="2071687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TW" sz="2000" dirty="0">
                <a:solidFill>
                  <a:srgbClr val="FF0000"/>
                </a:solidFill>
                <a:latin typeface="+mn-lt"/>
              </a:rPr>
              <a:t>(Since 255/3 = 85)</a:t>
            </a:r>
          </a:p>
        </p:txBody>
      </p:sp>
      <p:pic>
        <p:nvPicPr>
          <p:cNvPr id="5223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5029200"/>
            <a:ext cx="4572000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35" name="文字方塊 12"/>
          <p:cNvSpPr txBox="1">
            <a:spLocks noChangeArrowheads="1"/>
          </p:cNvSpPr>
          <p:nvPr/>
        </p:nvSpPr>
        <p:spPr bwMode="auto">
          <a:xfrm>
            <a:off x="457200" y="6477000"/>
            <a:ext cx="1219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 b="1">
                <a:solidFill>
                  <a:schemeClr val="bg1"/>
                </a:solidFill>
              </a:rPr>
              <a:t>Ch3-p.57</a:t>
            </a:r>
            <a:endParaRPr lang="zh-TW" altLang="en-US" sz="14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7"/>
          <p:cNvSpPr txBox="1">
            <a:spLocks/>
          </p:cNvSpPr>
          <p:nvPr/>
        </p:nvSpPr>
        <p:spPr bwMode="auto">
          <a:xfrm>
            <a:off x="457200" y="1371600"/>
            <a:ext cx="8534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TW" sz="3200" dirty="0">
                <a:latin typeface="+mn-lt"/>
              </a:rPr>
              <a:t>This function </a:t>
            </a:r>
            <a:r>
              <a:rPr lang="en-US" altLang="zh-TW" sz="3200" dirty="0">
                <a:latin typeface="Courier New" pitchFamily="49" charset="0"/>
                <a:cs typeface="Courier New" pitchFamily="49" charset="0"/>
              </a:rPr>
              <a:t>image </a:t>
            </a:r>
            <a:r>
              <a:rPr lang="en-US" altLang="zh-TW" sz="3200" dirty="0">
                <a:latin typeface="+mn-lt"/>
              </a:rPr>
              <a:t>simply displays a matrix as an image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US" altLang="zh-TW" sz="3200" dirty="0">
              <a:latin typeface="+mn-lt"/>
            </a:endParaRP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ü"/>
              <a:defRPr/>
            </a:pPr>
            <a:endParaRPr lang="en-US" altLang="zh-TW" sz="2000" dirty="0">
              <a:latin typeface="+mn-lt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ü"/>
              <a:defRPr/>
            </a:pPr>
            <a:endParaRPr lang="zh-TW" altLang="en-US" sz="2000" dirty="0">
              <a:latin typeface="+mn-lt"/>
            </a:endParaRPr>
          </a:p>
        </p:txBody>
      </p:sp>
      <p:sp>
        <p:nvSpPr>
          <p:cNvPr id="6" name="標題 6"/>
          <p:cNvSpPr txBox="1">
            <a:spLocks/>
          </p:cNvSpPr>
          <p:nvPr/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4400" dirty="0">
                <a:latin typeface="+mj-lt"/>
                <a:ea typeface="+mj-ea"/>
                <a:cs typeface="+mj-cs"/>
              </a:rPr>
              <a:t>3.2 Basics of Image Display</a:t>
            </a:r>
            <a:endParaRPr lang="zh-TW" alt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16389" name="Picture 2"/>
          <p:cNvPicPr>
            <a:picLocks noChangeAspect="1" noChangeArrowheads="1"/>
          </p:cNvPicPr>
          <p:nvPr/>
        </p:nvPicPr>
        <p:blipFill>
          <a:blip r:embed="rId2" cstate="print"/>
          <a:srcRect l="8571" t="5714" r="8571" b="6667"/>
          <a:stretch>
            <a:fillRect/>
          </a:stretch>
        </p:blipFill>
        <p:spPr bwMode="auto">
          <a:xfrm>
            <a:off x="2895600" y="3429000"/>
            <a:ext cx="3276600" cy="259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0" name="文字方塊 8"/>
          <p:cNvSpPr txBox="1">
            <a:spLocks noChangeArrowheads="1"/>
          </p:cNvSpPr>
          <p:nvPr/>
        </p:nvSpPr>
        <p:spPr bwMode="auto">
          <a:xfrm>
            <a:off x="457200" y="6477000"/>
            <a:ext cx="1219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 b="1">
                <a:solidFill>
                  <a:schemeClr val="bg1"/>
                </a:solidFill>
              </a:rPr>
              <a:t>Ch3-p.42</a:t>
            </a:r>
            <a:endParaRPr lang="zh-TW" altLang="en-US" sz="1400" b="1">
              <a:solidFill>
                <a:schemeClr val="bg1"/>
              </a:solidFill>
            </a:endParaRPr>
          </a:p>
        </p:txBody>
      </p:sp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362200"/>
            <a:ext cx="77216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7"/>
          <p:cNvSpPr txBox="1">
            <a:spLocks/>
          </p:cNvSpPr>
          <p:nvPr/>
        </p:nvSpPr>
        <p:spPr bwMode="auto">
          <a:xfrm>
            <a:off x="457200" y="1371600"/>
            <a:ext cx="8534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en-US" altLang="zh-TW" sz="3200" dirty="0">
              <a:latin typeface="+mn-lt"/>
            </a:endParaRPr>
          </a:p>
        </p:txBody>
      </p:sp>
      <p:sp>
        <p:nvSpPr>
          <p:cNvPr id="5" name="標題 6"/>
          <p:cNvSpPr txBox="1">
            <a:spLocks/>
          </p:cNvSpPr>
          <p:nvPr/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4400" dirty="0">
                <a:latin typeface="+mj-lt"/>
                <a:ea typeface="+mj-ea"/>
                <a:cs typeface="+mj-cs"/>
              </a:rPr>
              <a:t>FIGURE 3.15</a:t>
            </a:r>
            <a:endParaRPr lang="zh-TW" alt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內容版面配置區 7"/>
          <p:cNvSpPr txBox="1">
            <a:spLocks/>
          </p:cNvSpPr>
          <p:nvPr/>
        </p:nvSpPr>
        <p:spPr bwMode="auto">
          <a:xfrm>
            <a:off x="609600" y="1524000"/>
            <a:ext cx="8534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US" altLang="zh-TW" sz="3200" dirty="0">
              <a:latin typeface="+mn-lt"/>
            </a:endParaRPr>
          </a:p>
        </p:txBody>
      </p:sp>
      <p:sp>
        <p:nvSpPr>
          <p:cNvPr id="10" name="內容版面配置區 7"/>
          <p:cNvSpPr txBox="1">
            <a:spLocks/>
          </p:cNvSpPr>
          <p:nvPr/>
        </p:nvSpPr>
        <p:spPr bwMode="auto">
          <a:xfrm>
            <a:off x="457200" y="1371600"/>
            <a:ext cx="8534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US" altLang="zh-TW" sz="3200" b="1" dirty="0">
              <a:latin typeface="+mn-lt"/>
            </a:endParaRPr>
          </a:p>
        </p:txBody>
      </p:sp>
      <p:sp>
        <p:nvSpPr>
          <p:cNvPr id="11" name="內容版面配置區 7"/>
          <p:cNvSpPr txBox="1">
            <a:spLocks/>
          </p:cNvSpPr>
          <p:nvPr/>
        </p:nvSpPr>
        <p:spPr bwMode="auto">
          <a:xfrm>
            <a:off x="381000" y="1447800"/>
            <a:ext cx="8534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US" altLang="zh-TW" sz="3200" b="1" dirty="0">
              <a:latin typeface="+mn-lt"/>
            </a:endParaRPr>
          </a:p>
        </p:txBody>
      </p:sp>
      <p:pic>
        <p:nvPicPr>
          <p:cNvPr id="5325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9863" y="1676400"/>
            <a:ext cx="6408737" cy="394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7" name="文字方塊 11"/>
          <p:cNvSpPr txBox="1">
            <a:spLocks noChangeArrowheads="1"/>
          </p:cNvSpPr>
          <p:nvPr/>
        </p:nvSpPr>
        <p:spPr bwMode="auto">
          <a:xfrm>
            <a:off x="457200" y="6477000"/>
            <a:ext cx="1219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 b="1">
                <a:solidFill>
                  <a:schemeClr val="bg1"/>
                </a:solidFill>
              </a:rPr>
              <a:t>Ch3-p.58</a:t>
            </a:r>
            <a:endParaRPr lang="zh-TW" altLang="en-US" sz="14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6"/>
          <p:cNvSpPr txBox="1">
            <a:spLocks/>
          </p:cNvSpPr>
          <p:nvPr/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4400" dirty="0">
                <a:latin typeface="+mj-lt"/>
                <a:ea typeface="+mj-ea"/>
                <a:cs typeface="+mj-cs"/>
              </a:rPr>
              <a:t>exp05</a:t>
            </a:r>
            <a:endParaRPr lang="zh-TW" alt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54277" name="內容版面配置區 7"/>
          <p:cNvSpPr txBox="1">
            <a:spLocks/>
          </p:cNvSpPr>
          <p:nvPr/>
        </p:nvSpPr>
        <p:spPr bwMode="auto">
          <a:xfrm>
            <a:off x="304800" y="1524000"/>
            <a:ext cx="8534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TW" altLang="en-US" sz="3200">
                <a:latin typeface="微軟正黑體" pitchFamily="34" charset="-120"/>
                <a:ea typeface="微軟正黑體" pitchFamily="34" charset="-120"/>
              </a:rPr>
              <a:t>請實作上述所提到的矩陣，利用</a:t>
            </a:r>
            <a:r>
              <a:rPr lang="en-US" altLang="zh-TW" sz="3200"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TW" altLang="en-US" sz="3200">
                <a:latin typeface="微軟正黑體" pitchFamily="34" charset="-120"/>
                <a:ea typeface="微軟正黑體" pitchFamily="34" charset="-120"/>
              </a:rPr>
              <a:t>階灰階與</a:t>
            </a:r>
            <a:r>
              <a:rPr lang="en-US" altLang="zh-TW" sz="320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TW" altLang="en-US" sz="3200">
                <a:latin typeface="微軟正黑體" pitchFamily="34" charset="-120"/>
                <a:ea typeface="微軟正黑體" pitchFamily="34" charset="-120"/>
              </a:rPr>
              <a:t>階灰階混合成一張影像圖片。</a:t>
            </a:r>
            <a:endParaRPr lang="en-US" altLang="zh-TW" sz="320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427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514600"/>
            <a:ext cx="3657600" cy="365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2514600"/>
            <a:ext cx="362585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字方塊 5"/>
          <p:cNvSpPr txBox="1"/>
          <p:nvPr/>
        </p:nvSpPr>
        <p:spPr>
          <a:xfrm>
            <a:off x="1619672" y="6093296"/>
            <a:ext cx="181652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 = [0 56;84 28];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5796136" y="6093296"/>
            <a:ext cx="181652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 = [0 24;36 12];</a:t>
            </a:r>
            <a:endParaRPr lang="zh-TW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86336" y="4623346"/>
            <a:ext cx="1905000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5229449" y="4643983"/>
            <a:ext cx="2071687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TW" sz="2000" dirty="0">
                <a:solidFill>
                  <a:srgbClr val="FF0000"/>
                </a:solidFill>
                <a:latin typeface="+mn-lt"/>
              </a:rPr>
              <a:t>(Since 255/3 = 85)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95736" y="5301208"/>
            <a:ext cx="4572000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7"/>
          <p:cNvSpPr txBox="1">
            <a:spLocks/>
          </p:cNvSpPr>
          <p:nvPr/>
        </p:nvSpPr>
        <p:spPr bwMode="auto">
          <a:xfrm>
            <a:off x="457200" y="1371600"/>
            <a:ext cx="8534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en-US" altLang="zh-TW" sz="3200" dirty="0">
              <a:latin typeface="+mn-lt"/>
            </a:endParaRPr>
          </a:p>
        </p:txBody>
      </p:sp>
      <p:sp>
        <p:nvSpPr>
          <p:cNvPr id="5" name="標題 6"/>
          <p:cNvSpPr txBox="1">
            <a:spLocks/>
          </p:cNvSpPr>
          <p:nvPr/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4400" dirty="0">
                <a:latin typeface="+mj-lt"/>
                <a:ea typeface="+mj-ea"/>
                <a:cs typeface="+mj-cs"/>
              </a:rPr>
              <a:t>3.6 Quantization and Dithering</a:t>
            </a:r>
            <a:endParaRPr lang="zh-TW" alt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內容版面配置區 7"/>
          <p:cNvSpPr txBox="1">
            <a:spLocks/>
          </p:cNvSpPr>
          <p:nvPr/>
        </p:nvSpPr>
        <p:spPr bwMode="auto">
          <a:xfrm>
            <a:off x="609600" y="1524000"/>
            <a:ext cx="8534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US" altLang="zh-TW" sz="3200" dirty="0">
              <a:latin typeface="+mn-lt"/>
            </a:endParaRPr>
          </a:p>
        </p:txBody>
      </p:sp>
      <p:sp>
        <p:nvSpPr>
          <p:cNvPr id="10" name="內容版面配置區 7"/>
          <p:cNvSpPr txBox="1">
            <a:spLocks/>
          </p:cNvSpPr>
          <p:nvPr/>
        </p:nvSpPr>
        <p:spPr bwMode="auto">
          <a:xfrm>
            <a:off x="457200" y="1371600"/>
            <a:ext cx="8534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US" altLang="zh-TW" sz="3200" b="1" dirty="0">
              <a:latin typeface="+mn-lt"/>
            </a:endParaRPr>
          </a:p>
        </p:txBody>
      </p:sp>
      <p:sp>
        <p:nvSpPr>
          <p:cNvPr id="11" name="內容版面配置區 7"/>
          <p:cNvSpPr txBox="1">
            <a:spLocks/>
          </p:cNvSpPr>
          <p:nvPr/>
        </p:nvSpPr>
        <p:spPr bwMode="auto">
          <a:xfrm>
            <a:off x="228600" y="1417638"/>
            <a:ext cx="86868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TW" sz="3200" b="1" dirty="0">
                <a:latin typeface="+mn-lt"/>
              </a:rPr>
              <a:t>ERROR DIFFUSION 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US" altLang="zh-TW" sz="1400" b="1" dirty="0">
              <a:latin typeface="+mn-lt"/>
            </a:endParaRP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altLang="zh-TW" sz="2800" dirty="0">
                <a:latin typeface="+mn-lt"/>
              </a:rPr>
              <a:t>The image is quantized at two levels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ü"/>
              <a:defRPr/>
            </a:pPr>
            <a:endParaRPr lang="en-US" altLang="zh-TW" sz="1400" dirty="0">
              <a:latin typeface="+mn-lt"/>
            </a:endParaRP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altLang="zh-TW" sz="2800" dirty="0">
                <a:latin typeface="+mn-lt"/>
              </a:rPr>
              <a:t>For each pixel we take into account the error between its gray value and its quantized value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ü"/>
              <a:defRPr/>
            </a:pPr>
            <a:endParaRPr lang="en-US" altLang="zh-TW" sz="1400" dirty="0">
              <a:latin typeface="+mn-lt"/>
            </a:endParaRP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altLang="zh-TW" sz="2800" dirty="0">
                <a:latin typeface="+mn-lt"/>
              </a:rPr>
              <a:t>The idea is to spread this error over neighboring pixels</a:t>
            </a:r>
          </a:p>
        </p:txBody>
      </p:sp>
      <p:sp>
        <p:nvSpPr>
          <p:cNvPr id="55304" name="文字方塊 8"/>
          <p:cNvSpPr txBox="1">
            <a:spLocks noChangeArrowheads="1"/>
          </p:cNvSpPr>
          <p:nvPr/>
        </p:nvSpPr>
        <p:spPr bwMode="auto">
          <a:xfrm>
            <a:off x="457200" y="6477000"/>
            <a:ext cx="1219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 b="1">
                <a:solidFill>
                  <a:schemeClr val="bg1"/>
                </a:solidFill>
              </a:rPr>
              <a:t>Ch3-p.59</a:t>
            </a:r>
            <a:endParaRPr lang="zh-TW" altLang="en-US" sz="14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7"/>
          <p:cNvSpPr txBox="1">
            <a:spLocks/>
          </p:cNvSpPr>
          <p:nvPr/>
        </p:nvSpPr>
        <p:spPr bwMode="auto">
          <a:xfrm>
            <a:off x="457200" y="1371600"/>
            <a:ext cx="8534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en-US" altLang="zh-TW" sz="3200" dirty="0">
              <a:latin typeface="+mn-lt"/>
            </a:endParaRPr>
          </a:p>
        </p:txBody>
      </p:sp>
      <p:sp>
        <p:nvSpPr>
          <p:cNvPr id="5" name="標題 6"/>
          <p:cNvSpPr txBox="1">
            <a:spLocks/>
          </p:cNvSpPr>
          <p:nvPr/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4400" dirty="0">
                <a:latin typeface="+mj-lt"/>
                <a:ea typeface="+mj-ea"/>
                <a:cs typeface="+mj-cs"/>
              </a:rPr>
              <a:t>3.6 Quantization and Dithering</a:t>
            </a:r>
            <a:endParaRPr lang="zh-TW" alt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內容版面配置區 7"/>
          <p:cNvSpPr txBox="1">
            <a:spLocks/>
          </p:cNvSpPr>
          <p:nvPr/>
        </p:nvSpPr>
        <p:spPr bwMode="auto">
          <a:xfrm>
            <a:off x="609600" y="1524000"/>
            <a:ext cx="8534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US" altLang="zh-TW" sz="3200" dirty="0">
              <a:latin typeface="+mn-lt"/>
            </a:endParaRPr>
          </a:p>
        </p:txBody>
      </p:sp>
      <p:sp>
        <p:nvSpPr>
          <p:cNvPr id="10" name="內容版面配置區 7"/>
          <p:cNvSpPr txBox="1">
            <a:spLocks/>
          </p:cNvSpPr>
          <p:nvPr/>
        </p:nvSpPr>
        <p:spPr bwMode="auto">
          <a:xfrm>
            <a:off x="457200" y="1371600"/>
            <a:ext cx="8534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US" altLang="zh-TW" sz="3200" b="1" dirty="0">
              <a:latin typeface="+mn-lt"/>
            </a:endParaRPr>
          </a:p>
        </p:txBody>
      </p:sp>
      <p:sp>
        <p:nvSpPr>
          <p:cNvPr id="11" name="內容版面配置區 7"/>
          <p:cNvSpPr txBox="1">
            <a:spLocks/>
          </p:cNvSpPr>
          <p:nvPr/>
        </p:nvSpPr>
        <p:spPr bwMode="auto">
          <a:xfrm>
            <a:off x="228600" y="1417638"/>
            <a:ext cx="86868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TW" sz="3200" dirty="0">
                <a:latin typeface="+mn-lt"/>
              </a:rPr>
              <a:t>Floyd and Steinberg method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US" altLang="zh-TW" sz="1400" dirty="0">
              <a:latin typeface="+mn-lt"/>
            </a:endParaRP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altLang="zh-TW" sz="2800" dirty="0">
                <a:latin typeface="+mn-lt"/>
              </a:rPr>
              <a:t>For each pixel </a:t>
            </a:r>
            <a:r>
              <a:rPr lang="en-US" altLang="zh-TW" sz="28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8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2800" i="1" dirty="0">
                <a:latin typeface="Times New Roman" pitchFamily="18" charset="0"/>
                <a:cs typeface="Times New Roman" pitchFamily="18" charset="0"/>
              </a:rPr>
              <a:t>, j</a:t>
            </a:r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sz="2800" dirty="0">
                <a:latin typeface="+mn-lt"/>
              </a:rPr>
              <a:t> in the image we perform the following sequence of steps: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ü"/>
              <a:defRPr/>
            </a:pPr>
            <a:endParaRPr lang="en-US" altLang="zh-TW" sz="1400" dirty="0">
              <a:latin typeface="+mn-lt"/>
            </a:endParaRPr>
          </a:p>
          <a:p>
            <a:pPr marL="800100" lvl="1" indent="-342900">
              <a:spcBef>
                <a:spcPct val="20000"/>
              </a:spcBef>
              <a:defRPr/>
            </a:pPr>
            <a:r>
              <a:rPr lang="en-US" altLang="zh-TW" sz="2800" dirty="0">
                <a:latin typeface="+mn-lt"/>
              </a:rPr>
              <a:t>	1. Perform the quantization</a:t>
            </a:r>
          </a:p>
          <a:p>
            <a:pPr marL="800100" lvl="1" indent="-342900">
              <a:spcBef>
                <a:spcPct val="20000"/>
              </a:spcBef>
              <a:defRPr/>
            </a:pPr>
            <a:endParaRPr lang="en-US" altLang="zh-TW" sz="1400" dirty="0">
              <a:latin typeface="+mn-lt"/>
            </a:endParaRPr>
          </a:p>
          <a:p>
            <a:pPr marL="800100" lvl="1" indent="-342900">
              <a:spcBef>
                <a:spcPct val="20000"/>
              </a:spcBef>
              <a:defRPr/>
            </a:pPr>
            <a:r>
              <a:rPr lang="en-US" altLang="zh-TW" sz="2800" dirty="0">
                <a:latin typeface="+mn-lt"/>
              </a:rPr>
              <a:t>	2. Calculate the quantization error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US" altLang="zh-TW" sz="2800" dirty="0">
              <a:latin typeface="+mn-lt"/>
            </a:endParaRPr>
          </a:p>
        </p:txBody>
      </p:sp>
      <p:pic>
        <p:nvPicPr>
          <p:cNvPr id="5632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4876800"/>
            <a:ext cx="46878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9" name="文字方塊 8"/>
          <p:cNvSpPr txBox="1">
            <a:spLocks noChangeArrowheads="1"/>
          </p:cNvSpPr>
          <p:nvPr/>
        </p:nvSpPr>
        <p:spPr bwMode="auto">
          <a:xfrm>
            <a:off x="457200" y="6477000"/>
            <a:ext cx="1219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 b="1">
                <a:solidFill>
                  <a:schemeClr val="bg1"/>
                </a:solidFill>
              </a:rPr>
              <a:t>Ch3-p.59</a:t>
            </a:r>
            <a:endParaRPr lang="zh-TW" altLang="en-US" sz="14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7"/>
          <p:cNvSpPr txBox="1">
            <a:spLocks/>
          </p:cNvSpPr>
          <p:nvPr/>
        </p:nvSpPr>
        <p:spPr bwMode="auto">
          <a:xfrm>
            <a:off x="457200" y="1371600"/>
            <a:ext cx="8534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en-US" altLang="zh-TW" sz="3200" dirty="0">
              <a:latin typeface="+mn-lt"/>
            </a:endParaRPr>
          </a:p>
        </p:txBody>
      </p:sp>
      <p:sp>
        <p:nvSpPr>
          <p:cNvPr id="5" name="標題 6"/>
          <p:cNvSpPr txBox="1">
            <a:spLocks/>
          </p:cNvSpPr>
          <p:nvPr/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4400" dirty="0">
                <a:latin typeface="+mj-lt"/>
                <a:ea typeface="+mj-ea"/>
                <a:cs typeface="+mj-cs"/>
              </a:rPr>
              <a:t>3.6 Quantization and Dithering</a:t>
            </a:r>
            <a:endParaRPr lang="zh-TW" alt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內容版面配置區 7"/>
          <p:cNvSpPr txBox="1">
            <a:spLocks/>
          </p:cNvSpPr>
          <p:nvPr/>
        </p:nvSpPr>
        <p:spPr bwMode="auto">
          <a:xfrm>
            <a:off x="609600" y="1524000"/>
            <a:ext cx="8534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US" altLang="zh-TW" sz="3200" dirty="0">
              <a:latin typeface="+mn-lt"/>
            </a:endParaRPr>
          </a:p>
        </p:txBody>
      </p:sp>
      <p:sp>
        <p:nvSpPr>
          <p:cNvPr id="10" name="內容版面配置區 7"/>
          <p:cNvSpPr txBox="1">
            <a:spLocks/>
          </p:cNvSpPr>
          <p:nvPr/>
        </p:nvSpPr>
        <p:spPr bwMode="auto">
          <a:xfrm>
            <a:off x="457200" y="1371600"/>
            <a:ext cx="8534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US" altLang="zh-TW" sz="3200" b="1" dirty="0">
              <a:latin typeface="+mn-lt"/>
            </a:endParaRPr>
          </a:p>
        </p:txBody>
      </p:sp>
      <p:sp>
        <p:nvSpPr>
          <p:cNvPr id="11" name="內容版面配置區 7"/>
          <p:cNvSpPr txBox="1">
            <a:spLocks/>
          </p:cNvSpPr>
          <p:nvPr/>
        </p:nvSpPr>
        <p:spPr bwMode="auto">
          <a:xfrm>
            <a:off x="228600" y="1417638"/>
            <a:ext cx="86868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00100" lvl="1" indent="-342900">
              <a:spcBef>
                <a:spcPct val="20000"/>
              </a:spcBef>
              <a:defRPr/>
            </a:pPr>
            <a:r>
              <a:rPr lang="en-US" altLang="zh-TW" sz="2800" dirty="0">
                <a:latin typeface="+mn-lt"/>
              </a:rPr>
              <a:t>	</a:t>
            </a:r>
          </a:p>
          <a:p>
            <a:pPr marL="800100" lvl="1" indent="-342900">
              <a:spcBef>
                <a:spcPct val="20000"/>
              </a:spcBef>
              <a:defRPr/>
            </a:pPr>
            <a:r>
              <a:rPr lang="en-US" altLang="zh-TW" sz="2800" dirty="0">
                <a:latin typeface="+mn-lt"/>
              </a:rPr>
              <a:t>	3. Spread this error </a:t>
            </a:r>
            <a:r>
              <a:rPr lang="en-US" altLang="zh-TW" sz="28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TW" sz="2800" dirty="0">
                <a:latin typeface="+mn-lt"/>
              </a:rPr>
              <a:t> over pixels to the right and 		   below according to this table</a:t>
            </a:r>
          </a:p>
        </p:txBody>
      </p:sp>
      <p:pic>
        <p:nvPicPr>
          <p:cNvPr id="5735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971800"/>
            <a:ext cx="3810000" cy="250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53" name="文字方塊 8"/>
          <p:cNvSpPr txBox="1">
            <a:spLocks noChangeArrowheads="1"/>
          </p:cNvSpPr>
          <p:nvPr/>
        </p:nvSpPr>
        <p:spPr bwMode="auto">
          <a:xfrm>
            <a:off x="457200" y="6477000"/>
            <a:ext cx="1219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 b="1">
                <a:solidFill>
                  <a:schemeClr val="bg1"/>
                </a:solidFill>
              </a:rPr>
              <a:t>Ch3-p.59</a:t>
            </a:r>
            <a:endParaRPr lang="zh-TW" altLang="en-US" sz="14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447800"/>
            <a:ext cx="6615113" cy="458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標題 6"/>
          <p:cNvSpPr txBox="1">
            <a:spLocks/>
          </p:cNvSpPr>
          <p:nvPr/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4400" dirty="0">
                <a:latin typeface="+mj-lt"/>
                <a:ea typeface="+mj-ea"/>
                <a:cs typeface="+mj-cs"/>
              </a:rPr>
              <a:t>FIGURE 3.17</a:t>
            </a:r>
            <a:endParaRPr lang="zh-TW" alt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58373" name="文字方塊 5"/>
          <p:cNvSpPr txBox="1">
            <a:spLocks noChangeArrowheads="1"/>
          </p:cNvSpPr>
          <p:nvPr/>
        </p:nvSpPr>
        <p:spPr bwMode="auto">
          <a:xfrm>
            <a:off x="457200" y="6477000"/>
            <a:ext cx="1219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 b="1">
                <a:solidFill>
                  <a:schemeClr val="bg1"/>
                </a:solidFill>
              </a:rPr>
              <a:t>Ch3-p.61</a:t>
            </a:r>
            <a:endParaRPr lang="zh-TW" altLang="en-US" sz="14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6"/>
          <p:cNvSpPr txBox="1">
            <a:spLocks/>
          </p:cNvSpPr>
          <p:nvPr/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4400" dirty="0">
                <a:latin typeface="+mj-lt"/>
                <a:ea typeface="+mj-ea"/>
                <a:cs typeface="+mj-cs"/>
              </a:rPr>
              <a:t>FIGURE 3.18</a:t>
            </a:r>
            <a:endParaRPr lang="zh-TW" alt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6042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819400"/>
            <a:ext cx="5610225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14525" y="1252538"/>
            <a:ext cx="5503863" cy="158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2" name="文字方塊 6"/>
          <p:cNvSpPr txBox="1">
            <a:spLocks noChangeArrowheads="1"/>
          </p:cNvSpPr>
          <p:nvPr/>
        </p:nvSpPr>
        <p:spPr bwMode="auto">
          <a:xfrm>
            <a:off x="457200" y="6477000"/>
            <a:ext cx="1219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 b="1">
                <a:solidFill>
                  <a:schemeClr val="bg1"/>
                </a:solidFill>
              </a:rPr>
              <a:t>Ch3-p.61</a:t>
            </a:r>
            <a:endParaRPr lang="zh-TW" altLang="en-US" sz="14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6"/>
          <p:cNvSpPr txBox="1">
            <a:spLocks/>
          </p:cNvSpPr>
          <p:nvPr/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4400" dirty="0">
                <a:latin typeface="+mj-lt"/>
                <a:ea typeface="+mj-ea"/>
                <a:cs typeface="+mj-cs"/>
              </a:rPr>
              <a:t>exp06</a:t>
            </a:r>
            <a:endParaRPr lang="zh-TW" alt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59397" name="內容版面配置區 7"/>
          <p:cNvSpPr txBox="1">
            <a:spLocks/>
          </p:cNvSpPr>
          <p:nvPr/>
        </p:nvSpPr>
        <p:spPr bwMode="auto">
          <a:xfrm>
            <a:off x="304800" y="1524000"/>
            <a:ext cx="8534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TW" altLang="en-US" sz="3200">
                <a:latin typeface="微軟正黑體" pitchFamily="34" charset="-120"/>
                <a:ea typeface="微軟正黑體" pitchFamily="34" charset="-120"/>
              </a:rPr>
              <a:t>請實作上述所提到的誤差擴散法，利用黑白顏色混合成一張影像圖片。</a:t>
            </a:r>
            <a:endParaRPr lang="en-US" altLang="zh-TW" sz="320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93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2514600"/>
            <a:ext cx="3600450" cy="359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5"/>
          <p:cNvPicPr>
            <a:picLocks noChangeAspect="1" noChangeArrowheads="1"/>
          </p:cNvPicPr>
          <p:nvPr/>
        </p:nvPicPr>
        <p:blipFill>
          <a:blip r:embed="rId2" cstate="print"/>
          <a:srcRect l="17619" t="7895" r="19524" b="14912"/>
          <a:stretch>
            <a:fillRect/>
          </a:stretch>
        </p:blipFill>
        <p:spPr bwMode="auto">
          <a:xfrm>
            <a:off x="4876800" y="3527425"/>
            <a:ext cx="2514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4"/>
          <p:cNvPicPr>
            <a:picLocks noChangeAspect="1" noChangeArrowheads="1"/>
          </p:cNvPicPr>
          <p:nvPr/>
        </p:nvPicPr>
        <p:blipFill>
          <a:blip r:embed="rId3" cstate="print"/>
          <a:srcRect l="19048" t="7018" r="18095" b="15788"/>
          <a:stretch>
            <a:fillRect/>
          </a:stretch>
        </p:blipFill>
        <p:spPr bwMode="auto">
          <a:xfrm>
            <a:off x="1752600" y="3505200"/>
            <a:ext cx="2514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內容版面配置區 7"/>
          <p:cNvSpPr txBox="1">
            <a:spLocks/>
          </p:cNvSpPr>
          <p:nvPr/>
        </p:nvSpPr>
        <p:spPr bwMode="auto">
          <a:xfrm>
            <a:off x="457200" y="1371600"/>
            <a:ext cx="8534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TW" sz="3200" dirty="0">
                <a:latin typeface="+mn-lt"/>
              </a:rPr>
              <a:t>We may to adjust the color map to use fewer or more colors; however, this can have a dramatic effect on the result</a:t>
            </a:r>
            <a:endParaRPr lang="zh-TW" altLang="en-US" sz="2000" dirty="0">
              <a:latin typeface="+mn-lt"/>
            </a:endParaRPr>
          </a:p>
        </p:txBody>
      </p:sp>
      <p:sp>
        <p:nvSpPr>
          <p:cNvPr id="5" name="標題 6"/>
          <p:cNvSpPr txBox="1">
            <a:spLocks/>
          </p:cNvSpPr>
          <p:nvPr/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4400" dirty="0">
                <a:latin typeface="+mj-lt"/>
                <a:ea typeface="+mj-ea"/>
                <a:cs typeface="+mj-cs"/>
              </a:rPr>
              <a:t>3.2 Basics of Image Display</a:t>
            </a:r>
            <a:endParaRPr lang="zh-TW" alt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18439" name="Picture 9"/>
          <p:cNvPicPr>
            <a:picLocks noChangeAspect="1" noChangeArrowheads="1"/>
          </p:cNvPicPr>
          <p:nvPr/>
        </p:nvPicPr>
        <p:blipFill>
          <a:blip r:embed="rId4" cstate="print"/>
          <a:srcRect b="-464"/>
          <a:stretch>
            <a:fillRect/>
          </a:stretch>
        </p:blipFill>
        <p:spPr bwMode="auto">
          <a:xfrm>
            <a:off x="1828800" y="3048000"/>
            <a:ext cx="2286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0" name="Picture 10"/>
          <p:cNvPicPr>
            <a:picLocks noChangeAspect="1" noChangeArrowheads="1"/>
          </p:cNvPicPr>
          <p:nvPr/>
        </p:nvPicPr>
        <p:blipFill>
          <a:blip r:embed="rId5" cstate="print"/>
          <a:srcRect b="616"/>
          <a:stretch>
            <a:fillRect/>
          </a:stretch>
        </p:blipFill>
        <p:spPr bwMode="auto">
          <a:xfrm>
            <a:off x="4838700" y="3048000"/>
            <a:ext cx="2476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1" name="文字方塊 8"/>
          <p:cNvSpPr txBox="1">
            <a:spLocks noChangeArrowheads="1"/>
          </p:cNvSpPr>
          <p:nvPr/>
        </p:nvSpPr>
        <p:spPr bwMode="auto">
          <a:xfrm>
            <a:off x="457200" y="6477000"/>
            <a:ext cx="1219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 b="1">
                <a:solidFill>
                  <a:schemeClr val="bg1"/>
                </a:solidFill>
              </a:rPr>
              <a:t>Ch3-p.43</a:t>
            </a:r>
            <a:endParaRPr lang="zh-TW" altLang="en-US" sz="14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內容版面配置區 7"/>
          <p:cNvSpPr txBox="1">
            <a:spLocks/>
          </p:cNvSpPr>
          <p:nvPr/>
        </p:nvSpPr>
        <p:spPr bwMode="auto">
          <a:xfrm>
            <a:off x="457200" y="1493838"/>
            <a:ext cx="85344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TW" sz="3200">
                <a:latin typeface="Calibri" pitchFamily="34" charset="0"/>
              </a:rPr>
              <a:t>use </a:t>
            </a:r>
            <a:r>
              <a:rPr lang="en-US" altLang="zh-TW" sz="3200">
                <a:latin typeface="Courier New" pitchFamily="49" charset="0"/>
                <a:cs typeface="Courier New" pitchFamily="49" charset="0"/>
              </a:rPr>
              <a:t>imread</a:t>
            </a:r>
            <a:r>
              <a:rPr lang="en-US" altLang="zh-TW" sz="3200">
                <a:latin typeface="Calibri" pitchFamily="34" charset="0"/>
              </a:rPr>
              <a:t> to pick up the color map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altLang="zh-TW" sz="320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altLang="zh-TW" sz="3200">
              <a:latin typeface="Calibri" pitchFamily="34" charset="0"/>
            </a:endParaRP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ü"/>
            </a:pPr>
            <a:r>
              <a:rPr lang="en-US" altLang="zh-TW" sz="2800">
                <a:latin typeface="Courier New" pitchFamily="49" charset="0"/>
              </a:rPr>
              <a:t>map </a:t>
            </a:r>
            <a:r>
              <a:rPr lang="en-US" altLang="zh-TW" sz="2800">
                <a:latin typeface="Calibri" pitchFamily="34" charset="0"/>
              </a:rPr>
              <a:t>is &lt;256</a:t>
            </a:r>
            <a:r>
              <a:rPr lang="en-US" altLang="zh-TW" sz="2800"/>
              <a:t>×</a:t>
            </a:r>
            <a:r>
              <a:rPr lang="en-US" altLang="zh-TW" sz="2800">
                <a:latin typeface="Calibri" pitchFamily="34" charset="0"/>
              </a:rPr>
              <a:t>3 double&gt; in the </a:t>
            </a:r>
            <a:r>
              <a:rPr lang="en-US" altLang="zh-TW" sz="2800" b="1">
                <a:latin typeface="Calibri" pitchFamily="34" charset="0"/>
              </a:rPr>
              <a:t>workspace </a:t>
            </a:r>
          </a:p>
        </p:txBody>
      </p:sp>
      <p:sp>
        <p:nvSpPr>
          <p:cNvPr id="5" name="標題 6"/>
          <p:cNvSpPr txBox="1">
            <a:spLocks/>
          </p:cNvSpPr>
          <p:nvPr/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4400" dirty="0">
                <a:latin typeface="+mj-lt"/>
                <a:ea typeface="+mj-ea"/>
                <a:cs typeface="+mj-cs"/>
              </a:rPr>
              <a:t>3.2 Basics of Image Display</a:t>
            </a:r>
            <a:endParaRPr lang="zh-TW" altLang="en-US" sz="4400" dirty="0">
              <a:latin typeface="+mj-lt"/>
              <a:ea typeface="+mj-ea"/>
              <a:cs typeface="+mj-cs"/>
            </a:endParaRPr>
          </a:p>
        </p:txBody>
      </p:sp>
      <p:grpSp>
        <p:nvGrpSpPr>
          <p:cNvPr id="3" name="群組 10"/>
          <p:cNvGrpSpPr>
            <a:grpSpLocks/>
          </p:cNvGrpSpPr>
          <p:nvPr/>
        </p:nvGrpSpPr>
        <p:grpSpPr bwMode="auto">
          <a:xfrm>
            <a:off x="609600" y="2057400"/>
            <a:ext cx="7772400" cy="1219200"/>
            <a:chOff x="573095" y="2120548"/>
            <a:chExt cx="7351705" cy="1034949"/>
          </a:xfrm>
        </p:grpSpPr>
        <p:pic>
          <p:nvPicPr>
            <p:cNvPr id="19464" name="Picture 1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3095" y="2120548"/>
              <a:ext cx="7351705" cy="1034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" name="群組 9"/>
            <p:cNvGrpSpPr>
              <a:grpSpLocks/>
            </p:cNvGrpSpPr>
            <p:nvPr/>
          </p:nvGrpSpPr>
          <p:grpSpPr bwMode="auto">
            <a:xfrm>
              <a:off x="914400" y="2362200"/>
              <a:ext cx="5157788" cy="504825"/>
              <a:chOff x="914400" y="2314442"/>
              <a:chExt cx="5157787" cy="504958"/>
            </a:xfrm>
          </p:grpSpPr>
          <p:pic>
            <p:nvPicPr>
              <p:cNvPr id="19466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914400" y="2314442"/>
                <a:ext cx="5157787" cy="5049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9467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038856" y="2337692"/>
                <a:ext cx="1371600" cy="1586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9468" name="Picture 4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405842" y="2343531"/>
                <a:ext cx="89958" cy="1619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6" cstate="print"/>
          <a:srcRect l="15564" t="6976" r="15953" b="16280"/>
          <a:stretch>
            <a:fillRect/>
          </a:stretch>
        </p:blipFill>
        <p:spPr bwMode="auto">
          <a:xfrm>
            <a:off x="3124200" y="3810000"/>
            <a:ext cx="29718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3" name="文字方塊 8"/>
          <p:cNvSpPr txBox="1">
            <a:spLocks noChangeArrowheads="1"/>
          </p:cNvSpPr>
          <p:nvPr/>
        </p:nvSpPr>
        <p:spPr bwMode="auto">
          <a:xfrm>
            <a:off x="457200" y="6477000"/>
            <a:ext cx="1219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 b="1">
                <a:solidFill>
                  <a:schemeClr val="bg1"/>
                </a:solidFill>
              </a:rPr>
              <a:t>Ch3-p.43</a:t>
            </a:r>
            <a:endParaRPr lang="zh-TW" altLang="en-US" sz="14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7"/>
          <p:cNvSpPr txBox="1">
            <a:spLocks/>
          </p:cNvSpPr>
          <p:nvPr/>
        </p:nvSpPr>
        <p:spPr bwMode="auto">
          <a:xfrm>
            <a:off x="457200" y="1371600"/>
            <a:ext cx="8534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TW" sz="3200" dirty="0">
                <a:latin typeface="+mn-lt"/>
              </a:rPr>
              <a:t>True color image will be read (by </a:t>
            </a:r>
            <a:r>
              <a:rPr lang="en-US" altLang="zh-TW" sz="3200" dirty="0" err="1">
                <a:latin typeface="Courier New" pitchFamily="49" charset="0"/>
                <a:cs typeface="Courier New" pitchFamily="49" charset="0"/>
              </a:rPr>
              <a:t>imread</a:t>
            </a:r>
            <a:r>
              <a:rPr lang="en-US" altLang="zh-TW" sz="3200" dirty="0">
                <a:latin typeface="+mn-lt"/>
              </a:rPr>
              <a:t>) as a three-dimensional array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US" altLang="zh-TW" sz="1400" dirty="0">
              <a:latin typeface="+mn-lt"/>
            </a:endParaRP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altLang="zh-TW" sz="2800" dirty="0">
                <a:latin typeface="+mn-lt"/>
              </a:rPr>
              <a:t>In such a case, </a:t>
            </a:r>
            <a:r>
              <a:rPr lang="en-US" altLang="zh-TW" sz="2800" dirty="0">
                <a:latin typeface="Courier New" pitchFamily="49" charset="0"/>
                <a:cs typeface="Courier New" pitchFamily="49" charset="0"/>
              </a:rPr>
              <a:t>image</a:t>
            </a:r>
            <a:r>
              <a:rPr lang="en-US" altLang="zh-TW" sz="2800" dirty="0">
                <a:latin typeface="+mn-lt"/>
              </a:rPr>
              <a:t> will ignore the current color map and assign colors to the display based on the values in the array</a:t>
            </a:r>
            <a:endParaRPr lang="zh-TW" altLang="en-US" sz="2800" dirty="0">
              <a:latin typeface="+mn-lt"/>
            </a:endParaRPr>
          </a:p>
        </p:txBody>
      </p:sp>
      <p:sp>
        <p:nvSpPr>
          <p:cNvPr id="5" name="標題 6"/>
          <p:cNvSpPr txBox="1">
            <a:spLocks/>
          </p:cNvSpPr>
          <p:nvPr/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4400" dirty="0">
                <a:latin typeface="+mj-lt"/>
                <a:ea typeface="+mj-ea"/>
                <a:cs typeface="+mj-cs"/>
              </a:rPr>
              <a:t>3.2 Basics of Image Display</a:t>
            </a:r>
            <a:endParaRPr lang="zh-TW" alt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20485" name="Picture 7"/>
          <p:cNvPicPr>
            <a:picLocks noChangeAspect="1" noChangeArrowheads="1"/>
          </p:cNvPicPr>
          <p:nvPr/>
        </p:nvPicPr>
        <p:blipFill>
          <a:blip r:embed="rId2" cstate="print"/>
          <a:srcRect t="9074" r="44000"/>
          <a:stretch>
            <a:fillRect/>
          </a:stretch>
        </p:blipFill>
        <p:spPr bwMode="auto">
          <a:xfrm>
            <a:off x="1219200" y="4114800"/>
            <a:ext cx="457358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6" name="Picture 3"/>
          <p:cNvPicPr>
            <a:picLocks noChangeAspect="1" noChangeArrowheads="1"/>
          </p:cNvPicPr>
          <p:nvPr/>
        </p:nvPicPr>
        <p:blipFill>
          <a:blip r:embed="rId3" cstate="print"/>
          <a:srcRect l="19093" t="7037" r="17900" b="15543"/>
          <a:stretch>
            <a:fillRect/>
          </a:stretch>
        </p:blipFill>
        <p:spPr bwMode="auto">
          <a:xfrm>
            <a:off x="6172200" y="3657600"/>
            <a:ext cx="2362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487" name="文字方塊 8"/>
          <p:cNvSpPr txBox="1">
            <a:spLocks noChangeArrowheads="1"/>
          </p:cNvSpPr>
          <p:nvPr/>
        </p:nvSpPr>
        <p:spPr bwMode="auto">
          <a:xfrm>
            <a:off x="457200" y="6477000"/>
            <a:ext cx="1219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 b="1">
                <a:solidFill>
                  <a:schemeClr val="bg1"/>
                </a:solidFill>
              </a:rPr>
              <a:t>Ch3-p.43</a:t>
            </a:r>
            <a:endParaRPr lang="zh-TW" altLang="en-US" sz="14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7"/>
          <p:cNvSpPr txBox="1">
            <a:spLocks/>
          </p:cNvSpPr>
          <p:nvPr/>
        </p:nvSpPr>
        <p:spPr bwMode="auto">
          <a:xfrm>
            <a:off x="457200" y="1417638"/>
            <a:ext cx="85344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TW" sz="3200" dirty="0">
                <a:latin typeface="+mn-lt"/>
              </a:rPr>
              <a:t>We have two choices with a matrix of type </a:t>
            </a:r>
            <a:r>
              <a:rPr lang="en-US" altLang="zh-TW" sz="3200" dirty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altLang="zh-TW" sz="3200" dirty="0">
                <a:latin typeface="+mn-lt"/>
              </a:rPr>
              <a:t>: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US" altLang="zh-TW" sz="1400" dirty="0">
              <a:latin typeface="+mn-lt"/>
            </a:endParaRP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altLang="zh-TW" sz="2800" dirty="0">
                <a:latin typeface="+mn-lt"/>
              </a:rPr>
              <a:t>Convert to type </a:t>
            </a:r>
            <a:r>
              <a:rPr lang="en-US" altLang="zh-TW" sz="2800" dirty="0">
                <a:latin typeface="Courier New" pitchFamily="49" charset="0"/>
                <a:cs typeface="Courier New" pitchFamily="49" charset="0"/>
              </a:rPr>
              <a:t>uint8</a:t>
            </a:r>
            <a:r>
              <a:rPr lang="en-US" altLang="zh-TW" sz="2800" dirty="0">
                <a:latin typeface="+mn-lt"/>
              </a:rPr>
              <a:t> and then display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ü"/>
              <a:defRPr/>
            </a:pPr>
            <a:endParaRPr lang="en-US" altLang="zh-TW" sz="1400" dirty="0">
              <a:latin typeface="+mn-lt"/>
            </a:endParaRP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altLang="zh-TW" sz="2800" dirty="0">
                <a:latin typeface="+mn-lt"/>
              </a:rPr>
              <a:t>Display the matrix directly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ü"/>
              <a:defRPr/>
            </a:pPr>
            <a:endParaRPr lang="en-US" altLang="zh-TW" sz="1400" dirty="0">
              <a:latin typeface="+mn-lt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TW" sz="3200" dirty="0" err="1">
                <a:latin typeface="Courier New" pitchFamily="49" charset="0"/>
                <a:cs typeface="Courier New" pitchFamily="49" charset="0"/>
              </a:rPr>
              <a:t>imshow</a:t>
            </a:r>
            <a:r>
              <a:rPr lang="en-US" altLang="zh-TW" sz="3200" dirty="0">
                <a:latin typeface="+mn-lt"/>
              </a:rPr>
              <a:t> will display a matrix of type </a:t>
            </a:r>
            <a:r>
              <a:rPr lang="en-US" altLang="zh-TW" sz="3200" dirty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altLang="zh-TW" sz="3200" dirty="0">
                <a:latin typeface="+mn-lt"/>
              </a:rPr>
              <a:t> as a grayscale image (matrix elements are between </a:t>
            </a:r>
            <a:r>
              <a:rPr lang="en-US" altLang="zh-TW" sz="3200" dirty="0">
                <a:solidFill>
                  <a:srgbClr val="FF0000"/>
                </a:solidFill>
                <a:latin typeface="+mn-lt"/>
              </a:rPr>
              <a:t>0</a:t>
            </a:r>
            <a:r>
              <a:rPr lang="en-US" altLang="zh-TW" sz="3200" dirty="0">
                <a:latin typeface="+mn-lt"/>
              </a:rPr>
              <a:t> and </a:t>
            </a:r>
            <a:r>
              <a:rPr lang="en-US" altLang="zh-TW" sz="3200" dirty="0">
                <a:solidFill>
                  <a:srgbClr val="FF0000"/>
                </a:solidFill>
                <a:latin typeface="+mn-lt"/>
              </a:rPr>
              <a:t>1</a:t>
            </a:r>
            <a:r>
              <a:rPr lang="en-US" altLang="zh-TW" sz="3200" dirty="0">
                <a:latin typeface="+mn-lt"/>
              </a:rPr>
              <a:t>)</a:t>
            </a:r>
            <a:endParaRPr lang="zh-TW" altLang="en-US" sz="2800" dirty="0">
              <a:latin typeface="+mn-lt"/>
            </a:endParaRPr>
          </a:p>
        </p:txBody>
      </p:sp>
      <p:sp>
        <p:nvSpPr>
          <p:cNvPr id="5" name="標題 6"/>
          <p:cNvSpPr txBox="1">
            <a:spLocks/>
          </p:cNvSpPr>
          <p:nvPr/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4400" dirty="0">
                <a:latin typeface="+mj-lt"/>
                <a:ea typeface="+mj-ea"/>
                <a:cs typeface="+mj-cs"/>
              </a:rPr>
              <a:t>3.3 The </a:t>
            </a:r>
            <a:r>
              <a:rPr lang="en-US" altLang="zh-TW" sz="4400" dirty="0" err="1">
                <a:latin typeface="+mj-lt"/>
                <a:ea typeface="+mj-ea"/>
                <a:cs typeface="+mj-cs"/>
              </a:rPr>
              <a:t>imshow</a:t>
            </a:r>
            <a:r>
              <a:rPr lang="en-US" altLang="zh-TW" sz="4400" dirty="0">
                <a:latin typeface="+mj-lt"/>
                <a:ea typeface="+mj-ea"/>
                <a:cs typeface="+mj-cs"/>
              </a:rPr>
              <a:t> Function</a:t>
            </a:r>
            <a:endParaRPr lang="zh-TW" alt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21509" name="文字方塊 8"/>
          <p:cNvSpPr txBox="1">
            <a:spLocks noChangeArrowheads="1"/>
          </p:cNvSpPr>
          <p:nvPr/>
        </p:nvSpPr>
        <p:spPr bwMode="auto">
          <a:xfrm>
            <a:off x="457200" y="6477000"/>
            <a:ext cx="1219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 b="1">
                <a:solidFill>
                  <a:schemeClr val="bg1"/>
                </a:solidFill>
              </a:rPr>
              <a:t>Ch3-p.44</a:t>
            </a:r>
            <a:endParaRPr lang="zh-TW" altLang="en-US" sz="14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4788" y="1365250"/>
            <a:ext cx="6456362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3" cstate="print"/>
          <a:srcRect b="5"/>
          <a:stretch>
            <a:fillRect/>
          </a:stretch>
        </p:blipFill>
        <p:spPr bwMode="auto">
          <a:xfrm>
            <a:off x="1295400" y="2112963"/>
            <a:ext cx="6629400" cy="401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標題 6"/>
          <p:cNvSpPr txBox="1">
            <a:spLocks/>
          </p:cNvSpPr>
          <p:nvPr/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4400" dirty="0">
                <a:latin typeface="+mj-lt"/>
                <a:ea typeface="+mj-ea"/>
                <a:cs typeface="+mj-cs"/>
              </a:rPr>
              <a:t>FIGURE 3.1</a:t>
            </a:r>
            <a:endParaRPr lang="zh-TW" alt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22534" name="文字方塊 8"/>
          <p:cNvSpPr txBox="1">
            <a:spLocks noChangeArrowheads="1"/>
          </p:cNvSpPr>
          <p:nvPr/>
        </p:nvSpPr>
        <p:spPr bwMode="auto">
          <a:xfrm>
            <a:off x="457200" y="6477000"/>
            <a:ext cx="1219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 b="1">
                <a:solidFill>
                  <a:schemeClr val="bg1"/>
                </a:solidFill>
              </a:rPr>
              <a:t>Ch3-p.44</a:t>
            </a:r>
            <a:endParaRPr lang="zh-TW" altLang="en-US" sz="14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原創">
  <a:themeElements>
    <a:clrScheme name="原創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原創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原創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323</TotalTime>
  <Words>894</Words>
  <Application>Microsoft Office PowerPoint</Application>
  <PresentationFormat>如螢幕大小 (4:3)</PresentationFormat>
  <Paragraphs>185</Paragraphs>
  <Slides>47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59" baseType="lpstr">
      <vt:lpstr>微軟正黑體</vt:lpstr>
      <vt:lpstr>新細明體</vt:lpstr>
      <vt:lpstr>標楷體</vt:lpstr>
      <vt:lpstr>Arial</vt:lpstr>
      <vt:lpstr>Bookman Old Style</vt:lpstr>
      <vt:lpstr>Calibri</vt:lpstr>
      <vt:lpstr>Courier New</vt:lpstr>
      <vt:lpstr>Gill Sans MT</vt:lpstr>
      <vt:lpstr>Times New Roman</vt:lpstr>
      <vt:lpstr>Wingdings</vt:lpstr>
      <vt:lpstr>Wingdings 3</vt:lpstr>
      <vt:lpstr>原創</vt:lpstr>
      <vt:lpstr>Matlab 教學3-影像顯示</vt:lpstr>
      <vt:lpstr> 3.1 Introduction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exp00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教學2-影像顯示</dc:title>
  <dc:creator>Dennis</dc:creator>
  <cp:lastModifiedBy>王小丹尼</cp:lastModifiedBy>
  <cp:revision>25</cp:revision>
  <dcterms:created xsi:type="dcterms:W3CDTF">2015-03-15T15:08:57Z</dcterms:created>
  <dcterms:modified xsi:type="dcterms:W3CDTF">2016-03-21T06:41:51Z</dcterms:modified>
</cp:coreProperties>
</file>