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5100"/>
    <a:srgbClr val="A16E44"/>
    <a:srgbClr val="CD62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7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6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9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8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3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6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6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5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9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41400" y="4965700"/>
            <a:ext cx="342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1846659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第二課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我的家人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My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Family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altLang="zh-TW" sz="3200" b="1" dirty="0">
                <a:solidFill>
                  <a:schemeClr val="accent2">
                    <a:lumMod val="75000"/>
                  </a:schemeClr>
                </a:solidFill>
              </a:rPr>
              <a:t>III.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ea typeface="標楷體" panose="03000509000000000000" pitchFamily="65" charset="-120"/>
              </a:rPr>
              <a:t>有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yǒu possessive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你有幾張照片？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yǒu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jǐ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zhāng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zhàopiàn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How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many photos do you have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4146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altLang="zh-TW" sz="3200" b="1" dirty="0">
                <a:solidFill>
                  <a:schemeClr val="accent2">
                    <a:lumMod val="75000"/>
                  </a:schemeClr>
                </a:solidFill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ea typeface="標楷體" panose="03000509000000000000" pitchFamily="65" charset="-120"/>
              </a:rPr>
              <a:t>都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dōu totality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我們都姓陳。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Wǒmen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dōu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xìng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Chén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We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are all surnamed Chen.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他的兄弟姐妹都很好看。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de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xiōngdì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jiěmèi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dōu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hěn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hǎokàn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His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siblings are all good looking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510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altLang="zh-TW" sz="3200" b="1" dirty="0">
                <a:solidFill>
                  <a:schemeClr val="accent2">
                    <a:lumMod val="75000"/>
                  </a:schemeClr>
                </a:solidFill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ea typeface="標楷體" panose="03000509000000000000" pitchFamily="65" charset="-120"/>
              </a:rPr>
              <a:t>都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dōu totality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這兩個房子都是他的（房子）。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Zhè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liǎng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ge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fángzi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dōu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de (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fángzi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).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Both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of these two houses are his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4359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altLang="zh-TW" sz="3200" b="1" dirty="0">
                <a:solidFill>
                  <a:schemeClr val="accent2">
                    <a:lumMod val="75000"/>
                  </a:schemeClr>
                </a:solidFill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ea typeface="標楷體" panose="03000509000000000000" pitchFamily="65" charset="-120"/>
              </a:rPr>
              <a:t>都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dōu totality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我們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都是美國人。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Wǒmen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dōu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Měiguó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rén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We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are all American.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你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爸爸媽媽都要喝咖啡。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bàba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māma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dōu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yào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hē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kāfēi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Both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your dad and mom want to drink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coffee.</a:t>
            </a:r>
            <a:endParaRPr lang="en-US" altLang="zh-TW" sz="3200" b="1" dirty="0" smtClean="0">
              <a:solidFill>
                <a:schemeClr val="accent1">
                  <a:lumMod val="75000"/>
                </a:schemeClr>
              </a:solidFill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781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altLang="zh-TW" sz="3200" b="1" dirty="0">
                <a:solidFill>
                  <a:schemeClr val="accent2">
                    <a:lumMod val="75000"/>
                  </a:schemeClr>
                </a:solidFill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ea typeface="標楷體" panose="03000509000000000000" pitchFamily="65" charset="-120"/>
              </a:rPr>
              <a:t>都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dōu totality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李先生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、陳小姐都喜歡喝茶。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Lǐ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Xiānshēng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Chén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Xiǎojiě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dōu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xǐhuān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hē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chá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Mr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 Li and Miss Chen both like to drink tea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26113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altLang="zh-TW" sz="3200" b="1" dirty="0">
                <a:solidFill>
                  <a:schemeClr val="accent2">
                    <a:lumMod val="75000"/>
                  </a:schemeClr>
                </a:solidFill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ea typeface="標楷體" panose="03000509000000000000" pitchFamily="65" charset="-120"/>
              </a:rPr>
              <a:t>都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dōu totality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en-US" altLang="zh-TW" sz="35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zh-TW" altLang="en-US" sz="3500" b="1" dirty="0" smtClean="0">
                <a:ea typeface="標楷體" panose="03000509000000000000" pitchFamily="65" charset="-120"/>
                <a:sym typeface="Wingdings" panose="05000000000000000000" pitchFamily="2" charset="2"/>
              </a:rPr>
              <a:t>     </a:t>
            </a:r>
            <a:r>
              <a:rPr lang="en-US" altLang="zh-TW" sz="30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5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我們都不是美國人。</a:t>
            </a:r>
          </a:p>
          <a:p>
            <a:pPr marL="0" indent="0">
              <a:buNone/>
            </a:pP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Wǒmen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dōu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bú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shì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Měiguó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rén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None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of us is American.</a:t>
            </a:r>
          </a:p>
          <a:p>
            <a:pPr marL="0" indent="0">
              <a:buNone/>
            </a:pPr>
            <a:r>
              <a:rPr lang="zh-TW" altLang="en-US" sz="35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哥哥、我姊姊都不喜歡照相。</a:t>
            </a:r>
          </a:p>
          <a:p>
            <a:pPr marL="0" indent="0">
              <a:buNone/>
            </a:pP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gēge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jiějie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dōu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bù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xǐhuān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zhàoxiàng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Neither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my brother nor my sister likes to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</a:p>
          <a:p>
            <a:pPr marL="0" indent="0">
              <a:buNone/>
            </a:pP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take photos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zh-TW" sz="3200" b="1" dirty="0" smtClean="0">
              <a:solidFill>
                <a:schemeClr val="accent1">
                  <a:lumMod val="75000"/>
                </a:schemeClr>
              </a:solidFill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344477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6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altLang="zh-TW" sz="3200" b="1" dirty="0">
                <a:solidFill>
                  <a:schemeClr val="accent2">
                    <a:lumMod val="75000"/>
                  </a:schemeClr>
                </a:solidFill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ea typeface="標楷體" panose="03000509000000000000" pitchFamily="65" charset="-120"/>
              </a:rPr>
              <a:t>都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dōu totality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我們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都沒有哥哥。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Wǒmen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dōu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méi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yǒu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gēge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None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of us has any older brother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0199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altLang="zh-TW" sz="3200" b="1" dirty="0">
                <a:solidFill>
                  <a:schemeClr val="accent2">
                    <a:lumMod val="75000"/>
                  </a:schemeClr>
                </a:solidFill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ea typeface="標楷體" panose="03000509000000000000" pitchFamily="65" charset="-120"/>
              </a:rPr>
              <a:t>都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dōu totality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Questions</a:t>
            </a:r>
            <a:r>
              <a:rPr lang="en-US" altLang="zh-TW" sz="28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endParaRPr lang="en-US" altLang="zh-TW" sz="28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你們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都是美國人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嗎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？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Nǐmen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dōu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Měiguó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rén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ma?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Are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you all American?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你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的家人都要喝咖啡嗎？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de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jiārén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dōu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yào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hē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kāfēi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ma?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Do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all the people in your family want to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　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drink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coffee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en-US" altLang="zh-TW" sz="3200" b="1" dirty="0" smtClean="0">
              <a:solidFill>
                <a:schemeClr val="accent1">
                  <a:lumMod val="75000"/>
                </a:schemeClr>
              </a:solidFill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537545" y="1948112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74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Measures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ea typeface="標楷體" panose="03000509000000000000" pitchFamily="65" charset="-120"/>
              </a:rPr>
              <a:t>個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ge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and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ea typeface="標楷體" panose="03000509000000000000" pitchFamily="65" charset="-120"/>
              </a:rPr>
              <a:t>張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zhāng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0" lv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一個哥哥                         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yí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ge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gēge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one brother</a:t>
            </a:r>
          </a:p>
          <a:p>
            <a:pPr marL="0" lv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兩張好看的照片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liǎng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zhāng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hǎokàn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de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zhàopiàn</a:t>
            </a:r>
            <a:endParaRPr lang="zh-TW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two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pretty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photos</a:t>
            </a:r>
          </a:p>
        </p:txBody>
      </p:sp>
    </p:spTree>
    <p:extLst>
      <p:ext uri="{BB962C8B-B14F-4D97-AF65-F5344CB8AC3E}">
        <p14:creationId xmlns:p14="http://schemas.microsoft.com/office/powerpoint/2010/main" val="3010995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Measures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ea typeface="標楷體" panose="03000509000000000000" pitchFamily="65" charset="-120"/>
              </a:rPr>
              <a:t>個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ge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and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ea typeface="標楷體" panose="03000509000000000000" pitchFamily="65" charset="-120"/>
              </a:rPr>
              <a:t>張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zhāng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幾個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老師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？                                   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Jǐ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ge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lǎoshī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How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many teachers?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哪三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個人？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Nǎ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sān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rén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Which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three people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endParaRPr lang="en-US" altLang="zh-TW" sz="3200" b="1" dirty="0" smtClean="0">
              <a:solidFill>
                <a:schemeClr val="accent1">
                  <a:lumMod val="75000"/>
                </a:schemeClr>
              </a:solidFill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67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ea typeface="標楷體" panose="03000509000000000000" pitchFamily="65" charset="-120"/>
              </a:rPr>
              <a:t>的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de possessive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我的書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de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shū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my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book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李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老師的姐姐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Lǐ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lǎoshī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jiějie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teacher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Li’s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sister</a:t>
            </a:r>
            <a:endParaRPr lang="en-US" altLang="zh-TW" sz="3200" b="1" dirty="0" smtClean="0">
              <a:solidFill>
                <a:schemeClr val="accent1">
                  <a:lumMod val="75000"/>
                </a:schemeClr>
              </a:solidFill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你們的照片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nǐmen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zhàopiàn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photo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哥哥的老師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gēge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lǎoshī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brother’s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teacher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6704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Measures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ea typeface="標楷體" panose="03000509000000000000" pitchFamily="65" charset="-120"/>
              </a:rPr>
              <a:t>個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ge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and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ea typeface="標楷體" panose="03000509000000000000" pitchFamily="65" charset="-120"/>
              </a:rPr>
              <a:t>張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zhāng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Structures:</a:t>
            </a:r>
            <a:endParaRPr lang="en-US" altLang="zh-TW" sz="32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 Number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+ Measure + Noun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三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個人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sān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ge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rén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three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people</a:t>
            </a:r>
          </a:p>
          <a:p>
            <a:pPr marL="0" indent="0">
              <a:buNone/>
            </a:pPr>
            <a:endParaRPr lang="zh-TW" altLang="en-US" sz="3200" dirty="0"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ea typeface="標楷體" panose="03000509000000000000" pitchFamily="65" charset="-120"/>
                <a:sym typeface="Wingdings" panose="05000000000000000000" pitchFamily="2" charset="2"/>
              </a:rPr>
              <a:t>    </a:t>
            </a:r>
            <a:endParaRPr lang="en-US" altLang="zh-TW" sz="3200" b="1" dirty="0" smtClean="0">
              <a:solidFill>
                <a:schemeClr val="accent1">
                  <a:lumMod val="75000"/>
                </a:schemeClr>
              </a:solidFill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2667000"/>
            <a:ext cx="4038600" cy="292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幾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張照片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Jǐ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zhāng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zhàopiàn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How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photos?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433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Measures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ea typeface="標楷體" panose="03000509000000000000" pitchFamily="65" charset="-120"/>
              </a:rPr>
              <a:t>個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ge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and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ea typeface="標楷體" panose="03000509000000000000" pitchFamily="65" charset="-120"/>
              </a:rPr>
              <a:t>張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zhāng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Structures:</a:t>
            </a:r>
            <a:endParaRPr lang="en-US" altLang="zh-TW" sz="32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2. Determiner + Number + Measure + Noun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哪一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張照片？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Nǎ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zhāng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zhàopiàn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Which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photo?</a:t>
            </a:r>
          </a:p>
          <a:p>
            <a:pPr marL="0" indent="0">
              <a:buNone/>
            </a:pPr>
            <a:endParaRPr lang="zh-TW" altLang="en-US" sz="3200" dirty="0"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ea typeface="標楷體" panose="03000509000000000000" pitchFamily="65" charset="-120"/>
                <a:sym typeface="Wingdings" panose="05000000000000000000" pitchFamily="2" charset="2"/>
              </a:rPr>
              <a:t>    </a:t>
            </a:r>
            <a:endParaRPr lang="en-US" altLang="zh-TW" sz="3200" b="1" dirty="0" smtClean="0">
              <a:solidFill>
                <a:schemeClr val="accent1">
                  <a:lumMod val="75000"/>
                </a:schemeClr>
              </a:solidFill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50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</a:rPr>
              <a:t>I.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de possessive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我媽媽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māma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my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mom</a:t>
            </a:r>
          </a:p>
          <a:p>
            <a:pPr marL="0" indent="0">
              <a:buNone/>
            </a:pPr>
            <a:endParaRPr lang="en-US" altLang="zh-TW" sz="3200" b="1" dirty="0" smtClean="0">
              <a:solidFill>
                <a:schemeClr val="accent1">
                  <a:lumMod val="75000"/>
                </a:schemeClr>
              </a:solidFill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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我們老師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wǒmen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lǎoshī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our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teacher</a:t>
            </a:r>
          </a:p>
          <a:p>
            <a:pPr marL="0" indent="0">
              <a:buNone/>
            </a:pPr>
            <a:endParaRPr lang="en-US" altLang="zh-TW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431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altLang="zh-TW" sz="3200" b="1" dirty="0">
                <a:solidFill>
                  <a:schemeClr val="accent2">
                    <a:lumMod val="75000"/>
                  </a:schemeClr>
                </a:solidFill>
              </a:rPr>
              <a:t>II. Modifier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Marker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TW" altLang="fr-FR" sz="3200" b="1" dirty="0" smtClean="0">
                <a:solidFill>
                  <a:schemeClr val="accent2">
                    <a:lumMod val="75000"/>
                  </a:schemeClr>
                </a:solidFill>
                <a:ea typeface="標楷體" panose="03000509000000000000" pitchFamily="65" charset="-120"/>
              </a:rPr>
              <a:t>的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ea typeface="標楷體" panose="03000509000000000000" pitchFamily="65" charset="-120"/>
              </a:rPr>
              <a:t>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de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漂亮的小姐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piàoliàng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de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xiǎojiě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pretty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young lady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好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喝的咖啡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hǎohē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de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kāfēi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tasty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coffee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912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altLang="zh-TW" sz="3200" b="1" dirty="0">
                <a:solidFill>
                  <a:schemeClr val="accent2">
                    <a:lumMod val="75000"/>
                  </a:schemeClr>
                </a:solidFill>
              </a:rPr>
              <a:t>II. Modifier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Marker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TW" altLang="fr-FR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de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很好看的房子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hěn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hǎokàn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fángzi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beautiful house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9906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altLang="zh-TW" sz="3200" b="1" dirty="0">
                <a:solidFill>
                  <a:schemeClr val="accent2">
                    <a:lumMod val="75000"/>
                  </a:schemeClr>
                </a:solidFill>
              </a:rPr>
              <a:t>III.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ea typeface="標楷體" panose="03000509000000000000" pitchFamily="65" charset="-120"/>
              </a:rPr>
              <a:t>有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yǒu possessive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我有很多照片。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yǒu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hěn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duō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zhàopiàn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I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have many photos.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他們有好喝的茶。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Tāmen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yǒu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hǎohē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chá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They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have good-tasting tea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525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altLang="zh-TW" sz="3200" b="1" dirty="0">
                <a:solidFill>
                  <a:schemeClr val="accent2">
                    <a:lumMod val="75000"/>
                  </a:schemeClr>
                </a:solidFill>
              </a:rPr>
              <a:t>III.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yǒu possessive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zh-TW" altLang="en-US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zh-TW" sz="28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Negation:</a:t>
            </a:r>
            <a:endParaRPr lang="en-US" altLang="zh-TW" sz="28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他沒有房子。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méi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yǒu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fángzi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He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does not have a house.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沒有書。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méi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yǒu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I don’t have a book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zh-TW" sz="3200" b="1" dirty="0" smtClean="0">
              <a:solidFill>
                <a:schemeClr val="accent1">
                  <a:lumMod val="75000"/>
                </a:schemeClr>
              </a:solidFill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89944" y="2496878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altLang="zh-TW" sz="3200" b="1" dirty="0">
                <a:solidFill>
                  <a:schemeClr val="accent2">
                    <a:lumMod val="75000"/>
                  </a:schemeClr>
                </a:solidFill>
              </a:rPr>
              <a:t>III.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ea typeface="標楷體" panose="03000509000000000000" pitchFamily="65" charset="-120"/>
              </a:rPr>
              <a:t>有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yǒu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possessive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對不起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我們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沒有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烏龍茶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Duìbùqǐ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wǒmen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méi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yǒu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Wūlóng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chá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Sorry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we don’t have any Oolong tea.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我沒有兄弟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姐妹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　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méi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yǒu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xiōngdì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jiěmèi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　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I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don’t have any brothers or sisters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021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altLang="zh-TW" sz="3200" b="1" dirty="0">
                <a:solidFill>
                  <a:schemeClr val="accent2">
                    <a:lumMod val="75000"/>
                  </a:schemeClr>
                </a:solidFill>
              </a:rPr>
              <a:t>III.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ea typeface="標楷體" panose="03000509000000000000" pitchFamily="65" charset="-120"/>
              </a:rPr>
              <a:t>有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yǒu possessive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Questions</a:t>
            </a:r>
            <a:r>
              <a:rPr lang="en-US" altLang="zh-TW" sz="28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endParaRPr lang="en-US" altLang="zh-TW" sz="28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你們有沒有好喝的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咖啡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？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Nǐmen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yǒu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méi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yǒu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hǎohē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kāfēi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Do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you have good- tasting coffee?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你們有烏龍茶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嗎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？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Nǐmen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yǒu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Wūlóng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chá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ma?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Do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you have Oolong tea?</a:t>
            </a:r>
          </a:p>
          <a:p>
            <a:pPr marL="0" indent="0">
              <a:buNone/>
            </a:pPr>
            <a:endParaRPr lang="en-US" altLang="zh-TW" sz="3200" b="1" dirty="0" smtClean="0">
              <a:solidFill>
                <a:schemeClr val="accent1">
                  <a:lumMod val="75000"/>
                </a:schemeClr>
              </a:solidFill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537544" y="1963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844</Words>
  <Application>Microsoft Office PowerPoint</Application>
  <PresentationFormat>如螢幕大小 (4:3)</PresentationFormat>
  <Paragraphs>161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等线</vt:lpstr>
      <vt:lpstr>Yu Gothic UI Semibold</vt:lpstr>
      <vt:lpstr>新細明體</vt:lpstr>
      <vt:lpstr>標楷體</vt:lpstr>
      <vt:lpstr>Arial</vt:lpstr>
      <vt:lpstr>Calibri</vt:lpstr>
      <vt:lpstr>Comic Sans MS</vt:lpstr>
      <vt:lpstr>Times New Roman</vt:lpstr>
      <vt:lpstr>Wingdings</vt:lpstr>
      <vt:lpstr>Office 佈景主題</vt:lpstr>
      <vt:lpstr>PowerPoint 簡報</vt:lpstr>
      <vt:lpstr>I. 的 de possessive</vt:lpstr>
      <vt:lpstr>I. 的 de possessive</vt:lpstr>
      <vt:lpstr>II. Modifier Marker 的 de</vt:lpstr>
      <vt:lpstr>II. Modifier Marker 的 de</vt:lpstr>
      <vt:lpstr>III. 有 yǒu possessive</vt:lpstr>
      <vt:lpstr>III. 有 yǒu possessive</vt:lpstr>
      <vt:lpstr>III. 有 yǒu possessive</vt:lpstr>
      <vt:lpstr>III. 有 yǒu possessive</vt:lpstr>
      <vt:lpstr>III. 有 yǒu possessive</vt:lpstr>
      <vt:lpstr>IV. 都 dōu totality</vt:lpstr>
      <vt:lpstr>IV. 都 dōu totality</vt:lpstr>
      <vt:lpstr>IV. 都 dōu totality</vt:lpstr>
      <vt:lpstr>IV. 都 dōu totality</vt:lpstr>
      <vt:lpstr>IV. 都 dōu totality</vt:lpstr>
      <vt:lpstr>IV. 都 dōu totality</vt:lpstr>
      <vt:lpstr>IV. 都 dōu totality</vt:lpstr>
      <vt:lpstr>V. Measures 個 ge and 張 zhāng</vt:lpstr>
      <vt:lpstr>V. Measures 個 ge and 張 zhāng</vt:lpstr>
      <vt:lpstr>V. Measures 個 ge and 張 zhāng</vt:lpstr>
      <vt:lpstr>V. Measures 個 ge and 張 zhāng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Windows 使用者</cp:lastModifiedBy>
  <cp:revision>58</cp:revision>
  <dcterms:created xsi:type="dcterms:W3CDTF">2006-08-16T00:00:00Z</dcterms:created>
  <dcterms:modified xsi:type="dcterms:W3CDTF">2017-11-24T03:35:32Z</dcterms:modified>
</cp:coreProperties>
</file>