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>
      <p:cViewPr varScale="1">
        <p:scale>
          <a:sx n="82" d="100"/>
          <a:sy n="82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2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25700"/>
            <a:ext cx="5105565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第四課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請問一共多少錢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Excuse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Total?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Preposition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bāng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behalf of 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誰能幫安同微波包子？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Shéi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néng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Āntóng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wéibō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bāozi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Who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can microwave a baozi for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Antong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24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De-phrase with the Head Noun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Omitted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：你要買新手機還是舊手機？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mǎi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xīn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háishì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Do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want to buy a new cell phone or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an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old one?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：我要新的，不要舊的。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xīn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want a new one. I don’t want an old </a:t>
            </a:r>
            <a: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570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De-phrase with the Head Noun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Omitted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：新手機貴不貴？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Xīn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Are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new cell phones expensive?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：新的很貴。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Xīn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New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ones are expensive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6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De-phrase with the Head Noun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Omitted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5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30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你的手機不是新的。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de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bú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xīn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de.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Your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cell phone is not new.</a:t>
            </a: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這杯咖啡不熱，我要熱的。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Zhè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bēi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bú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rè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yào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rè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de.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This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cup of coffee is not hot. I want a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hot  </a:t>
            </a: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one.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594091" y="22682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De-phrase with the Head Noun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Omitted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房子很貴，我不買大的。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Fángzi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mǎi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dà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Houses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are expensive. I won’t buy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 large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one.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7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De-phrase with the Head Noun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Omitted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房子，你喜歡新的嗎？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Fángzi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xīn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ma?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House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do you like a new one?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手機，他買不買舊的？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mǎi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mǎi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Cell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phone, will he buy an old one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3" y="1912344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De-phrase with the Head Noun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Omitted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咖啡，你要熱的嗎？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rè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de ma?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Coffee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do you want a cup of hot one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0561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太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太貴了。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Tài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le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 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(Too expensive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it-IT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太大了</a:t>
            </a:r>
            <a:r>
              <a:rPr lang="zh-TW" altLang="it-IT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 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Tài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dà le. 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(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Too big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.)</a:t>
            </a:r>
          </a:p>
          <a:p>
            <a:pPr marL="0" indent="0">
              <a:buNone/>
            </a:pPr>
            <a:r>
              <a:rPr lang="it-IT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太熱了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 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Tài 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rè le</a:t>
            </a:r>
            <a:r>
              <a:rPr lang="it-IT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    (</a:t>
            </a:r>
            <a:r>
              <a:rPr lang="it-IT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Too hot.)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新手機能上網。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Xīn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néng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shàngwǎng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New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cell phones can go online.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那支手機能照相。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Nà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néng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zhàoxiàng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That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cell phone can take photos.</a:t>
            </a:r>
          </a:p>
        </p:txBody>
      </p:sp>
    </p:spTree>
    <p:extLst>
      <p:ext uri="{BB962C8B-B14F-4D97-AF65-F5344CB8AC3E}">
        <p14:creationId xmlns:p14="http://schemas.microsoft.com/office/powerpoint/2010/main" val="21289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我的手機不能上網。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shàngwǎng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My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phone cannot access the internet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誰的手機不能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照相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endParaRPr lang="zh-TW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Shéi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zhàoxiàng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Whose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phone cannot take pictures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594091" y="24827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Measures </a:t>
            </a: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塊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kuài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杯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bēi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支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zhī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zhǒng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1. A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measure word is needed when a noun is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modified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by a number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一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杯咖啡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yì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one cup of coffee</a:t>
            </a:r>
          </a:p>
          <a:p>
            <a:pPr marL="342900" lvl="1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十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支手機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shí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ten (units of)cell phones</a:t>
            </a:r>
          </a:p>
          <a:p>
            <a:pPr marL="342900" lvl="1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(3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三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個弟弟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sān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dìdi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three younger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brothers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3276601"/>
            <a:ext cx="8915400" cy="2849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04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</a:rPr>
              <a:t>Questions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:</a:t>
            </a:r>
            <a:endParaRPr lang="en-US" altLang="zh-TW" sz="2800" b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你的手機能不能照相？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zhàoxiàng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cell phone take pictures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舊的能不能上網？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Jiù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shàngwǎng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old one go online?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594091" y="24827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那支手機能不能上網？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Nà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néng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néng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shàngwǎng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Can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cell phone go online?</a:t>
            </a:r>
          </a:p>
        </p:txBody>
      </p:sp>
    </p:spTree>
    <p:extLst>
      <p:ext uri="{BB962C8B-B14F-4D97-AF65-F5344CB8AC3E}">
        <p14:creationId xmlns:p14="http://schemas.microsoft.com/office/powerpoint/2010/main" val="41059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...and more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二十多個人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èrshí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duō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20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some people.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五萬多支手機。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wǔ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duō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50,000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plus cell phones</a:t>
            </a:r>
          </a:p>
        </p:txBody>
      </p:sp>
    </p:spTree>
    <p:extLst>
      <p:ext uri="{BB962C8B-B14F-4D97-AF65-F5344CB8AC3E}">
        <p14:creationId xmlns:p14="http://schemas.microsoft.com/office/powerpoint/2010/main" val="39582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duō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...and more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altLang="zh-TW" sz="2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When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多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duō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is associated with a number greater </a:t>
            </a:r>
            <a:r>
              <a:rPr lang="en-US" altLang="zh-TW" sz="2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2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than 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10, 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多 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indicates the residual amount.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05683"/>
              </p:ext>
            </p:extLst>
          </p:nvPr>
        </p:nvGraphicFramePr>
        <p:xfrm>
          <a:off x="1676400" y="3292930"/>
          <a:ext cx="6019800" cy="2992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08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數詞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numeral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多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more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量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measure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名詞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noun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二十</a:t>
                      </a:r>
                      <a:endParaRPr lang="zh-TW" sz="24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多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人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9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五百</a:t>
                      </a:r>
                      <a:endParaRPr lang="zh-TW" sz="24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多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包子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9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一千</a:t>
                      </a:r>
                      <a:endParaRPr lang="zh-TW" sz="24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多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支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手機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9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三萬四千</a:t>
                      </a:r>
                      <a:endParaRPr lang="zh-TW" sz="24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多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塊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錢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6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...and more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二十多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個人    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èrshí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duō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over 20 people (but under 30)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一千多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支手機  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yìqiān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duō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over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1,000 cell phones (but under 2,000)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82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...and more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(3)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五百多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個包子 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wǔbǎi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duō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bāozi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over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500 baozi (but under 600)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(4)</a:t>
            </a: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三萬四千多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塊錢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sānwàn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sìqiān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duō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kuài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qián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over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34,000 dollars (but under 35,000)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86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duō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...and more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When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多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duō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is used with a number, it refers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to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what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is not specified.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五塊多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錢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  <a:p>
            <a:pPr marL="685800" lvl="2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wǔ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kuài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duō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qián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685800" lvl="2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more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than five dollars. (under 6)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一塊多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錢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  <a:p>
            <a:pPr marL="685800" lvl="2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yí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kuài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duō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qián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685800" lvl="2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more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than one dollar. (under 2)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17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Measures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塊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kuài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杯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bēi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支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zhī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zhǒng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Det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Numeral + Measure + N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這兩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杯熱咖啡一共多少錢？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Zhè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liǎng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rè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yígòng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duōshǎo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qián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How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much in total is it for these two cups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of hot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coffee?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那三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支手機太舊了。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Nà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tài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le.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Those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three cell phones are too old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6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Measures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塊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kuài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杯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bēi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支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zhī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TW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zhǒng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種手機不貴？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zhǒng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Which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 of cell phone is not expensive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73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Preposition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bāng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behalf of 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請幫我微波包子。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Qǐng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wéibō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bāozi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Please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microwave the baozi for me.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請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幫我買一杯咖啡。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Qǐng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mǎi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Please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buy a cup of coffee for me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4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Preposition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bāng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behalf of 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請幫我照相。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Qǐng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zhàoxiàng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Please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take a picture for me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01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Preposition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bāng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behalf of 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51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0" indent="0">
              <a:buNone/>
            </a:pPr>
            <a:r>
              <a:rPr lang="zh-TW" altLang="en-US" sz="3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51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5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他不幫我微波包子</a:t>
            </a:r>
            <a:r>
              <a:rPr lang="zh-TW" altLang="en-US" sz="5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TW" sz="5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5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（*</a:t>
            </a:r>
            <a:r>
              <a:rPr lang="zh-TW" altLang="en-US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他幫我不微波包子。）</a:t>
            </a:r>
          </a:p>
          <a:p>
            <a:pPr marL="0" indent="0">
              <a:buNone/>
            </a:pPr>
            <a:r>
              <a:rPr lang="zh-TW" altLang="en-US" sz="5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5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5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5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5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bāng</a:t>
            </a:r>
            <a:r>
              <a:rPr lang="en-US" altLang="zh-TW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5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5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wéibō</a:t>
            </a:r>
            <a:r>
              <a:rPr lang="en-US" altLang="zh-TW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5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bāozi</a:t>
            </a:r>
            <a:r>
              <a:rPr lang="en-US" altLang="zh-TW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.</a:t>
            </a:r>
          </a:p>
          <a:p>
            <a:pPr marL="0" indent="0">
              <a:buNone/>
            </a:pPr>
            <a:r>
              <a:rPr lang="en-US" altLang="zh-TW" sz="5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He </a:t>
            </a:r>
            <a:r>
              <a:rPr lang="en-US" altLang="zh-TW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won’t microwave the baozi for me.</a:t>
            </a:r>
          </a:p>
          <a:p>
            <a:pPr marL="0" indent="0">
              <a:buNone/>
            </a:pPr>
            <a:r>
              <a:rPr lang="en-US" altLang="zh-TW" sz="5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姐姐不幫弟弟買</a:t>
            </a:r>
            <a:r>
              <a:rPr lang="zh-TW" altLang="en-US" sz="5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咖啡。</a:t>
            </a:r>
            <a:endParaRPr lang="en-US" altLang="zh-TW" sz="5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5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（*</a:t>
            </a:r>
            <a:r>
              <a:rPr lang="zh-TW" altLang="en-US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姐姐幫弟弟不買咖啡。）</a:t>
            </a:r>
          </a:p>
          <a:p>
            <a:pPr marL="0" indent="0">
              <a:buNone/>
            </a:pPr>
            <a:r>
              <a:rPr lang="zh-TW" altLang="en-US" sz="5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5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Jiějie</a:t>
            </a:r>
            <a:r>
              <a:rPr lang="en-US" altLang="zh-TW" sz="5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5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5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bāng</a:t>
            </a:r>
            <a:r>
              <a:rPr lang="en-US" altLang="zh-TW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5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dìdi</a:t>
            </a:r>
            <a:r>
              <a:rPr lang="en-US" altLang="zh-TW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5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mǎi</a:t>
            </a:r>
            <a:r>
              <a:rPr lang="en-US" altLang="zh-TW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5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5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Sister </a:t>
            </a:r>
            <a:r>
              <a:rPr lang="en-US" altLang="zh-TW" sz="5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won’t buy coffee for brother</a:t>
            </a:r>
            <a:r>
              <a:rPr lang="en-US" altLang="zh-TW" sz="5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TW" sz="5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268278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Preposition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bāng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behalf of 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王先生不幫我照相。    		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（*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王先生幫我不照相。）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Wáng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Xiānshēng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zhàoxiàng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Mr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Wang would not take a picture for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me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6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Preposition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bāng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behalf of 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你幫不幫他買手機？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mǎi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shǒujī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Are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going to buy a cell phone on his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behalf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他幫你照相嗎？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bāng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zhàoxiàng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ma?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Did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he take a photo for you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030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967</Words>
  <Application>Microsoft Office PowerPoint</Application>
  <PresentationFormat>如螢幕大小 (4:3)</PresentationFormat>
  <Paragraphs>211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8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Measures 塊 kuài, 杯 bēi, 支 zhī  and     種 zhǒng</vt:lpstr>
      <vt:lpstr>I. Measures 塊 kuài, 杯 bēi, 支 zhī  and     種 zhǒng</vt:lpstr>
      <vt:lpstr>I. Measures 塊 kuài, 杯 bēi, 支 zhī  and     種 zhǒng</vt:lpstr>
      <vt:lpstr>II. Preposition 幫 bāng  on behalf of </vt:lpstr>
      <vt:lpstr>II. Preposition 幫 bāng  on behalf of </vt:lpstr>
      <vt:lpstr>II. Preposition 幫 bāng  on behalf of </vt:lpstr>
      <vt:lpstr>II. Preposition 幫 bāng  on behalf of </vt:lpstr>
      <vt:lpstr>II. Preposition 幫 bāng  on behalf of </vt:lpstr>
      <vt:lpstr>II. Preposition 幫 bāng  on behalf of </vt:lpstr>
      <vt:lpstr>III. 的 De-phrase with the Head Noun           Omitted</vt:lpstr>
      <vt:lpstr>III. 的 De-phrase with the Head Noun          Omitted</vt:lpstr>
      <vt:lpstr>III. 的 De-phrase with the Head Noun          Omitted</vt:lpstr>
      <vt:lpstr>III. 的 De-phrase with the Head Noun         Omitted</vt:lpstr>
      <vt:lpstr>III. 的 De-phrase with the Head Noun         Omitted</vt:lpstr>
      <vt:lpstr>III. 的 De-phrase with the Head Noun         Omitted</vt:lpstr>
      <vt:lpstr>IV. 太 tài…了 le  Overly</vt:lpstr>
      <vt:lpstr>V. 能 néng capability</vt:lpstr>
      <vt:lpstr>V. 能 néng capability</vt:lpstr>
      <vt:lpstr>V. 能 néng capability</vt:lpstr>
      <vt:lpstr>V. 能 néng capability</vt:lpstr>
      <vt:lpstr>VI. 多 duō  ...and more</vt:lpstr>
      <vt:lpstr>VI. 多 duō  ...and more</vt:lpstr>
      <vt:lpstr>VI. 多 duō  ...and more</vt:lpstr>
      <vt:lpstr>VI. 多 duō  ...and more</vt:lpstr>
      <vt:lpstr>VI. 多 duō  ...and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54</cp:revision>
  <dcterms:created xsi:type="dcterms:W3CDTF">2006-08-16T00:00:00Z</dcterms:created>
  <dcterms:modified xsi:type="dcterms:W3CDTF">2017-12-07T06:35:26Z</dcterms:modified>
</cp:coreProperties>
</file>