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2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9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7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4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5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9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4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2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8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0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6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41400" y="4965700"/>
            <a:ext cx="342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4927246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第九課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放假去哪裡玩</a:t>
            </a:r>
            <a:r>
              <a:rPr lang="en-US" altLang="zh-CN" sz="3600" dirty="0" smtClean="0">
                <a:solidFill>
                  <a:srgbClr val="231F20"/>
                </a:solidFill>
                <a:latin typeface="標楷體" pitchFamily="18" charset="0"/>
                <a:cs typeface="標楷體" pitchFamily="18" charset="0"/>
              </a:rPr>
              <a:t>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Go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Holidays?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981950" cy="1325563"/>
          </a:xfrm>
        </p:spPr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有時候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yǒu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shíhòu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…,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有時候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yǒu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shíhòu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sometimes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…, and sometimes…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我有時候吃中國菜，有時候吃越南菜。</a:t>
            </a:r>
            <a:endParaRPr lang="en-US" altLang="zh-TW" sz="3200" b="1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在圖書館的時候，我有時候看書，有時候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上網。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放假的時候，我有時候在家寫功課，有時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候出去玩。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594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Condition and Consequence with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要是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yàoshì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就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jiù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要是我有錢，我就買大房子。</a:t>
            </a:r>
            <a:endParaRPr lang="en-US" altLang="zh-TW" sz="3200" b="1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我要是不回國，我就跟你們一起去玩。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要是我有空，我就跟朋友一起去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KTV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唱歌。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687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Condition and Consequence with</a:t>
            </a:r>
            <a:b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要是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yàoshì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就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jiù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你要是星期日有空，你就跟我去旅行吧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要是下個月不忙，她就回國。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你要是沒空，我們就不要去逛夜市。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43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Time-When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 Time-Duration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Time-When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16317"/>
              </p:ext>
            </p:extLst>
          </p:nvPr>
        </p:nvGraphicFramePr>
        <p:xfrm>
          <a:off x="762000" y="2930705"/>
          <a:ext cx="8153400" cy="25556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2436">
                  <a:extLst>
                    <a:ext uri="{9D8B030D-6E8A-4147-A177-3AD203B41FA5}">
                      <a16:colId xmlns:a16="http://schemas.microsoft.com/office/drawing/2014/main" val="1577168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803535113"/>
                    </a:ext>
                  </a:extLst>
                </a:gridCol>
                <a:gridCol w="2149533">
                  <a:extLst>
                    <a:ext uri="{9D8B030D-6E8A-4147-A177-3AD203B41FA5}">
                      <a16:colId xmlns:a16="http://schemas.microsoft.com/office/drawing/2014/main" val="1891457040"/>
                    </a:ext>
                  </a:extLst>
                </a:gridCol>
                <a:gridCol w="2297776">
                  <a:extLst>
                    <a:ext uri="{9D8B030D-6E8A-4147-A177-3AD203B41FA5}">
                      <a16:colId xmlns:a16="http://schemas.microsoft.com/office/drawing/2014/main" val="4045616991"/>
                    </a:ext>
                  </a:extLst>
                </a:gridCol>
              </a:tblGrid>
              <a:tr h="4982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5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Past</a:t>
                      </a:r>
                      <a:endParaRPr lang="zh-TW" sz="25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Present</a:t>
                      </a:r>
                      <a:endParaRPr lang="zh-TW" sz="25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Future</a:t>
                      </a:r>
                      <a:endParaRPr lang="zh-TW" sz="25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2176154"/>
                  </a:ext>
                </a:extLst>
              </a:tr>
              <a:tr h="4982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500" kern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kern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Year</a:t>
                      </a:r>
                      <a:endParaRPr lang="zh-TW" sz="25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5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去年</a:t>
                      </a:r>
                      <a:endParaRPr lang="zh-TW" sz="25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5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今年</a:t>
                      </a:r>
                      <a:endParaRPr lang="zh-TW" sz="25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5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明年</a:t>
                      </a:r>
                      <a:endParaRPr lang="zh-TW" sz="25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9439397"/>
                  </a:ext>
                </a:extLst>
              </a:tr>
              <a:tr h="4982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500" kern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kern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Month</a:t>
                      </a:r>
                      <a:endParaRPr lang="zh-TW" sz="25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5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上個月</a:t>
                      </a:r>
                      <a:endParaRPr lang="zh-TW" sz="25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5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這個月</a:t>
                      </a:r>
                      <a:endParaRPr lang="zh-TW" sz="25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5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下個月</a:t>
                      </a:r>
                      <a:endParaRPr lang="zh-TW" sz="25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0912130"/>
                  </a:ext>
                </a:extLst>
              </a:tr>
              <a:tr h="5625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500" kern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kern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Week</a:t>
                      </a:r>
                      <a:endParaRPr lang="zh-TW" sz="25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5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上個星期</a:t>
                      </a:r>
                      <a:r>
                        <a:rPr lang="en-US" sz="25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25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禮拜</a:t>
                      </a:r>
                      <a:endParaRPr lang="zh-TW" sz="25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5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這個星期</a:t>
                      </a:r>
                      <a:r>
                        <a:rPr lang="en-US" sz="25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25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禮拜</a:t>
                      </a:r>
                      <a:endParaRPr lang="zh-TW" sz="25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5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下個星期</a:t>
                      </a:r>
                      <a:r>
                        <a:rPr lang="en-US" sz="25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25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禮拜</a:t>
                      </a:r>
                      <a:endParaRPr lang="zh-TW" sz="25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2177697"/>
                  </a:ext>
                </a:extLst>
              </a:tr>
              <a:tr h="4982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500" kern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kern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Day </a:t>
                      </a:r>
                      <a:endParaRPr lang="zh-TW" sz="25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5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昨天</a:t>
                      </a:r>
                      <a:endParaRPr lang="zh-TW" sz="25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5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今天</a:t>
                      </a:r>
                      <a:endParaRPr lang="zh-TW" sz="25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5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明天</a:t>
                      </a:r>
                      <a:endParaRPr lang="zh-TW" sz="25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9724030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84016" y="5486400"/>
            <a:ext cx="6431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註：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i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nián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year;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禮拜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i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lǐbài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,week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71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Time-When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 Time-Duration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Time-When vs. Time-Duration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84017" y="6273225"/>
            <a:ext cx="2977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註：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rì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day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428660"/>
              </p:ext>
            </p:extLst>
          </p:nvPr>
        </p:nvGraphicFramePr>
        <p:xfrm>
          <a:off x="784017" y="2301240"/>
          <a:ext cx="8207583" cy="402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9583">
                  <a:extLst>
                    <a:ext uri="{9D8B030D-6E8A-4147-A177-3AD203B41FA5}">
                      <a16:colId xmlns:a16="http://schemas.microsoft.com/office/drawing/2014/main" val="2383750872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3637081003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670331258"/>
                    </a:ext>
                  </a:extLst>
                </a:gridCol>
              </a:tblGrid>
              <a:tr h="268706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Time-When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152400"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Time-Duration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3676871"/>
                  </a:ext>
                </a:extLst>
              </a:tr>
              <a:tr h="5374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4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2013</a:t>
                      </a:r>
                      <a:r>
                        <a:rPr lang="zh-TW" sz="24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年、</a:t>
                      </a: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2014</a:t>
                      </a:r>
                      <a:r>
                        <a:rPr lang="zh-TW" sz="24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年、</a:t>
                      </a: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2015</a:t>
                      </a:r>
                      <a:r>
                        <a:rPr lang="zh-TW" sz="24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…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一年、兩年、三年</a:t>
                      </a: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…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半年、一年半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9569847"/>
                  </a:ext>
                </a:extLst>
              </a:tr>
              <a:tr h="5374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4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一月、二月、三月</a:t>
                      </a: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…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一個月、兩個月、三個月</a:t>
                      </a: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…</a:t>
                      </a:r>
                      <a:r>
                        <a:rPr lang="zh-TW" sz="24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半個月、一個半月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4510777"/>
                  </a:ext>
                </a:extLst>
              </a:tr>
              <a:tr h="5374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4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星期一、星期二</a:t>
                      </a: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…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星期日</a:t>
                      </a: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24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天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一個星期、兩個星期</a:t>
                      </a: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…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2730874"/>
                  </a:ext>
                </a:extLst>
              </a:tr>
              <a:tr h="5374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4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sz="24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日（號）、</a:t>
                      </a: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TW" sz="24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日、</a:t>
                      </a: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TW" sz="24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…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一天、兩天、三天</a:t>
                      </a: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…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半天、一天半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1759083"/>
                  </a:ext>
                </a:extLst>
              </a:tr>
              <a:tr h="5374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4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一點（鐘）、兩點（鐘）</a:t>
                      </a: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…</a:t>
                      </a:r>
                      <a:r>
                        <a:rPr lang="zh-TW" sz="24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六點半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一個鐘頭、兩個鐘頭</a:t>
                      </a: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…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半個鐘頭、六個半鐘頭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425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80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Time-Duration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period of time’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我去花蓮玩一個星期。</a:t>
            </a:r>
            <a:endParaRPr lang="en-US" altLang="zh-TW" sz="3200" b="1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這個電影很有意思，可是要看三個鐘頭。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中文，我想學一年半。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893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Time-Duration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‘for a period of time’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514350" indent="-514350">
              <a:buAutoNum type="arabicPeriod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expressions follow the verb 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directly,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Subject + Verb + duration.</a:t>
            </a: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去日本旅行一個多星期。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這麼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多甜點，我們要吃一個星期。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想坐高鐵去臺南玩兩天。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中文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課，我們學校要上四年。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606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Time-Duration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‘for a period of time’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verb has an object, you must repeat the verb: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Subject + Verb + Object + Verb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duration.</a:t>
            </a: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他打算教中文教一年。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我每個星期學書法學兩天。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今年我想在臺灣學中文學九個月。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211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Time-Duration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‘for a period of time’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Time-Duration is placed in front of negation</a:t>
            </a: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他太忙了，所以他兩天不能來上課。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這裡沒有網路，所以我兩個星期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85800" lvl="2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能上網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她要回美國，所以一個月不能上課。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329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Time-Duration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‘for a period of time’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a separable verb takes Time-Duration, the time expression is inserted into the separable verb, either with or without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我每星期上五天的課。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學校下個月放三天的假。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我們打算明天去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KTV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唱三個鐘頭的歌。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你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決定在臺灣學多久的中文？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398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 . 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的時候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shíhòu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when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在山上看風景的時候，我覺得很舒服。</a:t>
            </a:r>
            <a:endParaRPr lang="en-US" altLang="zh-TW" sz="3200" b="1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放假的時候，我喜歡去逛夜市。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你有空的時候，請到我家來玩。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219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750</Words>
  <Application>Microsoft Office PowerPoint</Application>
  <PresentationFormat>如螢幕大小 (4:3)</PresentationFormat>
  <Paragraphs>112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2" baseType="lpstr">
      <vt:lpstr>等线</vt:lpstr>
      <vt:lpstr>Yu Gothic UI Semibold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I. Time-When vs. Time-Duration</vt:lpstr>
      <vt:lpstr>I. Time-When vs. Time-Duration</vt:lpstr>
      <vt:lpstr>II. Time-Duration ‘for a period of time’</vt:lpstr>
      <vt:lpstr>II. Time-Duration ‘for a period of time’</vt:lpstr>
      <vt:lpstr>II. Time-Duration ‘for a period of time’</vt:lpstr>
      <vt:lpstr>II. Time-Duration ‘for a period of time’</vt:lpstr>
      <vt:lpstr>II. Time-Duration ‘for a period of time’</vt:lpstr>
      <vt:lpstr>III . …的時候 de shíhòu  when</vt:lpstr>
      <vt:lpstr>IV. 有時候 yǒu shíhòu…, 有時候 yǒu shíhòu… sometimes…, and sometimes…</vt:lpstr>
      <vt:lpstr>V. Condition and Consequence with     要是 yàoshì…就 jiù…</vt:lpstr>
      <vt:lpstr>V. Condition and Consequence with     要是 yàoshì…就 jiù…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Windows 使用者</cp:lastModifiedBy>
  <cp:revision>18</cp:revision>
  <dcterms:created xsi:type="dcterms:W3CDTF">2006-08-16T00:00:00Z</dcterms:created>
  <dcterms:modified xsi:type="dcterms:W3CDTF">2017-12-05T08:28:54Z</dcterms:modified>
</cp:coreProperties>
</file>