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1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3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1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7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0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9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8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8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8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8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6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41400" y="4965700"/>
            <a:ext cx="342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400"/>
              </a:lnSpc>
              <a:tabLst/>
            </a:pPr>
            <a:r>
              <a:rPr lang="en-US" altLang="zh-CN" sz="5815" b="1" i="1" dirty="0" smtClean="0">
                <a:solidFill>
                  <a:srgbClr val="FFFFFF"/>
                </a:solidFill>
                <a:latin typeface="Yu Gothic UI Semibold" pitchFamily="18" charset="0"/>
                <a:cs typeface="Yu Gothic UI Semibold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5500" y="2413000"/>
            <a:ext cx="2769989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3000" dirty="0" smtClean="0">
                <a:solidFill>
                  <a:srgbClr val="C9510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第十四課</a:t>
            </a: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3700"/>
              </a:lnSpc>
              <a:tabLst/>
            </a:pPr>
            <a:r>
              <a:rPr lang="en-US" altLang="zh-CN" sz="3600" dirty="0" smtClean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itchFamily="18" charset="0"/>
              </a:rPr>
              <a:t>天氣這麼冷</a:t>
            </a:r>
            <a:r>
              <a:rPr lang="en-US" altLang="zh-CN" sz="3600" dirty="0" smtClean="0">
                <a:solidFill>
                  <a:srgbClr val="231F20"/>
                </a:solidFill>
                <a:latin typeface="標楷體" pitchFamily="18" charset="0"/>
                <a:cs typeface="標楷體" pitchFamily="18" charset="0"/>
              </a:rPr>
              <a:t>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It’s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E88407"/>
                </a:solidFill>
                <a:latin typeface="Times New Roman" pitchFamily="18" charset="0"/>
                <a:cs typeface="Times New Roman" pitchFamily="18" charset="0"/>
              </a:rPr>
              <a:t>Cold!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Inferior Comparison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沒有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yǒu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哥哥沒有爸爸那麼高。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火車沒有高鐵那麼快。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我的中文沒有老師的那麼好。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臭豆腐沒有牛肉麵這麼好吃。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甜點沒有小籠包那麼好做。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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這次的颱風沒有上次的那麼可怕。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639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Inferior Comparison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沒有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yǒu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妹妹有沒有姊姊那麼漂亮？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花蓮的房租有沒有臺北的那麼貴？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日本的工作有沒有美國的那麼難找？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夏天的天氣有沒有春天的舒服？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4162" y="2504168"/>
            <a:ext cx="468564" cy="15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4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Inferior Comparison with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沒有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yǒu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今天跟昨天一樣</a:t>
            </a:r>
            <a:r>
              <a:rPr lang="zh-TW" altLang="en-US" sz="3200" smtClean="0">
                <a:latin typeface="標楷體" panose="03000509000000000000" pitchFamily="65" charset="-120"/>
                <a:ea typeface="標楷體" panose="03000509000000000000" pitchFamily="65" charset="-120"/>
              </a:rPr>
              <a:t>熱。  </a:t>
            </a:r>
            <a:r>
              <a:rPr lang="zh-TW" altLang="en-US" sz="32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equal degree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今天沒有昨天那麼熱。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inferior degree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今天比昨天熱。      </a:t>
            </a:r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superior degree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6173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Time-Duration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verbal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媽媽的朋友在臺北玩了三天。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老師在美國住了一年。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李小姐在語言中心工作了一個月。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153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Time-Duration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verbal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If the verb is transitive and has an object after it, the verb must be repeated.</a:t>
            </a: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他租房子租了半年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lvl="2" indent="0">
              <a:buNone/>
            </a:pP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他住臺北住了三年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 verb repetition is needed if the object is placed elsewhere.</a:t>
            </a:r>
          </a:p>
          <a:p>
            <a:pPr marL="685800" lvl="2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房子他只租了半年。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lvl="2" indent="0">
              <a:buNone/>
            </a:pP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臺北他只住了三年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415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Time-Duration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verbal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zh-TW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了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  <a:endParaRPr lang="en-US" altLang="zh-TW" sz="28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那間房子你租了一年半嗎？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你是不是在這裡等了一個鐘頭？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陳老闆去年是不是在紐約住了半年？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14827" y="1998299"/>
            <a:ext cx="468564" cy="15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7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Completion-to-date with Double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了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她已經在臺灣玩了一年了。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陳小姐在美國住了五年了。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我工作了兩個月了。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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這間房子，他已經租了半年了。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3200" dirty="0" smtClean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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他們學中文學了三個星期了。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264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快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kuài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了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 about to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快下雨了。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電影要結束了。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爸爸快要到家了。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676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快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kuài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了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 about to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  <a:endParaRPr lang="en-US" altLang="zh-TW" sz="28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你媽媽的生日快到了嗎？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比賽要開始了嗎？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哥哥的女朋友快要回法國了嗎？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4162" y="2504168"/>
            <a:ext cx="468564" cy="15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1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更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gèng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even more so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他很高，他哥哥比他更高。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今年比去年更冷。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我覺得芒果比西瓜更好吃。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5803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</a:t>
            </a:r>
            <a:r>
              <a:rPr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更 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gèng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even more so</a:t>
            </a:r>
            <a:endParaRPr lang="zh-TW" alt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</a:t>
            </a:r>
            <a:r>
              <a:rPr lang="zh-TW" altLang="en-US" sz="32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endParaRPr lang="en-US" altLang="zh-TW" sz="3200" b="1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   </a:t>
            </a:r>
            <a:r>
              <a:rPr lang="en-US" altLang="zh-TW" sz="2800" b="1" dirty="0" smtClean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ea typeface="標楷體" panose="03000509000000000000" pitchFamily="65" charset="-120"/>
                <a:cs typeface="Segoe UI Semibold" panose="020B0702040204020203" pitchFamily="34" charset="0"/>
                <a:sym typeface="Wingdings" panose="05000000000000000000" pitchFamily="2" charset="2"/>
              </a:rPr>
              <a:t>Questions: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這次的颱風是不是比上次的更大？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在學校上網是不是比在家裡更快</a:t>
            </a:r>
            <a:r>
              <a:rPr lang="zh-TW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322">
            <a:off x="634162" y="2504168"/>
            <a:ext cx="468564" cy="15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6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534</Words>
  <Application>Microsoft Office PowerPoint</Application>
  <PresentationFormat>如螢幕大小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4" baseType="lpstr">
      <vt:lpstr>等线</vt:lpstr>
      <vt:lpstr>Yu Gothic UI Semibold</vt:lpstr>
      <vt:lpstr>新細明體</vt:lpstr>
      <vt:lpstr>標楷體</vt:lpstr>
      <vt:lpstr>Arial</vt:lpstr>
      <vt:lpstr>Calibri</vt:lpstr>
      <vt:lpstr>Calibri Light</vt:lpstr>
      <vt:lpstr>Comic Sans MS</vt:lpstr>
      <vt:lpstr>Segoe UI Semibold</vt:lpstr>
      <vt:lpstr>Times New Roman</vt:lpstr>
      <vt:lpstr>Wingdings</vt:lpstr>
      <vt:lpstr>Office 佈景主題</vt:lpstr>
      <vt:lpstr>PowerPoint 簡報</vt:lpstr>
      <vt:lpstr>I. Time-Duration after verbal 了 le</vt:lpstr>
      <vt:lpstr>I. Time-Duration after verbal 了 le</vt:lpstr>
      <vt:lpstr>I. Time-Duration after verbal 了 le</vt:lpstr>
      <vt:lpstr>II. Completion-to-date with Double 了 le</vt:lpstr>
      <vt:lpstr>III. 快 kuài…了 le  about to</vt:lpstr>
      <vt:lpstr>III. 快 kuài…了 le  about to</vt:lpstr>
      <vt:lpstr>IV. Comparison 更 gèng  even more so</vt:lpstr>
      <vt:lpstr>IV. Comparison 更 gèng  even more so</vt:lpstr>
      <vt:lpstr>V. Inferior Comparison with 沒有 méi yǒu…</vt:lpstr>
      <vt:lpstr>V. Inferior Comparison with 沒有 méi yǒu…</vt:lpstr>
      <vt:lpstr>V. Inferior Comparison with 沒有 méi yǒu…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Windows 使用者</cp:lastModifiedBy>
  <cp:revision>13</cp:revision>
  <dcterms:created xsi:type="dcterms:W3CDTF">2006-08-16T00:00:00Z</dcterms:created>
  <dcterms:modified xsi:type="dcterms:W3CDTF">2017-12-05T07:21:49Z</dcterms:modified>
</cp:coreProperties>
</file>