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8"/>
  </p:notesMasterIdLst>
  <p:sldIdLst>
    <p:sldId id="29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0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9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2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70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13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86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398" y="1654651"/>
            <a:ext cx="7601203" cy="324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新細明體"/>
                <a:cs typeface="新細明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57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67710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當代中文課程</a:t>
            </a:r>
            <a:r>
              <a:rPr lang="en-US" altLang="zh-TW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1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冊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zh-TW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8</a:t>
            </a:r>
            <a:r>
              <a:rPr lang="zh-TW" alt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endParaRPr lang="zh-TW" altLang="en-US" sz="44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"/>
          </p:nvPr>
        </p:nvSpPr>
        <p:spPr>
          <a:xfrm>
            <a:off x="1371600" y="4953000"/>
            <a:ext cx="6400799" cy="492443"/>
          </a:xfrm>
        </p:spPr>
        <p:txBody>
          <a:bodyPr/>
          <a:lstStyle/>
          <a:p>
            <a:pPr algn="ctr"/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新細明體" panose="02020500000000000000" pitchFamily="18" charset="-120"/>
              </a:rPr>
              <a:t>MTC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教材組製作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7" name="Picture 3" descr="D:\中心簡介\MTC60-LOGO-應用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94" y="5606340"/>
            <a:ext cx="133504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快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kuài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fast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-10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車票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  <a:tabLst>
                <a:tab pos="1497330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chē	piào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43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(train,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bus) ticket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9158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7205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非常</a:t>
            </a:r>
            <a:endParaRPr sz="14900">
              <a:latin typeface="新細明體"/>
              <a:cs typeface="新細明體"/>
            </a:endParaRPr>
          </a:p>
          <a:p>
            <a:pPr marR="247015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fēicháng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694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very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但是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dànshì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131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but, h</a:t>
            </a:r>
            <a:r>
              <a:rPr sz="4000" spc="-1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wever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又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yòu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019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bot</a:t>
            </a:r>
            <a:r>
              <a:rPr sz="4000" spc="-5" dirty="0">
                <a:latin typeface="Times New Roman"/>
                <a:cs typeface="Times New Roman"/>
              </a:rPr>
              <a:t>h</a:t>
            </a:r>
            <a:r>
              <a:rPr sz="4000" spc="-10" dirty="0">
                <a:latin typeface="Times New Roman"/>
                <a:cs typeface="Times New Roman"/>
              </a:rPr>
              <a:t>…</a:t>
            </a:r>
            <a:r>
              <a:rPr sz="4000" dirty="0">
                <a:latin typeface="Times New Roman"/>
                <a:cs typeface="Times New Roman"/>
              </a:rPr>
              <a:t>an</a:t>
            </a:r>
            <a:r>
              <a:rPr sz="4000" spc="-5" dirty="0">
                <a:latin typeface="Times New Roman"/>
                <a:cs typeface="Times New Roman"/>
              </a:rPr>
              <a:t>d</a:t>
            </a:r>
            <a:r>
              <a:rPr sz="4000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舒服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shūfú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11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comfortable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6575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3852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站</a:t>
            </a:r>
            <a:endParaRPr sz="14900">
              <a:latin typeface="新細明體"/>
              <a:cs typeface="新細明體"/>
            </a:endParaRPr>
          </a:p>
          <a:p>
            <a:pPr marR="343979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123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sta</a:t>
            </a:r>
            <a:r>
              <a:rPr sz="4000" spc="-1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或是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huòshì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90309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(Conj) or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臺南</a:t>
            </a:r>
            <a:endParaRPr sz="14900">
              <a:latin typeface="新細明體"/>
              <a:cs typeface="新細明體"/>
            </a:endParaRPr>
          </a:p>
          <a:p>
            <a:pPr marR="249237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Táinán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607568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 city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 southwestern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28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aiwan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131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923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高鐵</a:t>
            </a:r>
            <a:endParaRPr sz="14900">
              <a:latin typeface="新細明體"/>
              <a:cs typeface="新細明體"/>
            </a:endParaRPr>
          </a:p>
          <a:p>
            <a:pPr marR="24917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Gāotiě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4838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High Sp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ed Rail (HSR)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坐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39623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ta</a:t>
            </a:r>
            <a:r>
              <a:rPr sz="4000" spc="-15" dirty="0">
                <a:latin typeface="Times New Roman"/>
                <a:cs typeface="Times New Roman"/>
              </a:rPr>
              <a:t>k</a:t>
            </a:r>
            <a:r>
              <a:rPr sz="4000" dirty="0">
                <a:latin typeface="Times New Roman"/>
                <a:cs typeface="Times New Roman"/>
              </a:rPr>
              <a:t>e b</a:t>
            </a:r>
            <a:r>
              <a:rPr sz="4000" spc="-260" dirty="0">
                <a:latin typeface="Times New Roman"/>
                <a:cs typeface="Times New Roman"/>
              </a:rPr>
              <a:t>y</a:t>
            </a:r>
            <a:r>
              <a:rPr sz="4000" dirty="0">
                <a:latin typeface="Times New Roman"/>
                <a:cs typeface="Times New Roman"/>
              </a:rPr>
              <a:t>, to trav</a:t>
            </a:r>
            <a:r>
              <a:rPr sz="4000" spc="-2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l by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259955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-19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54495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網路上</a:t>
            </a:r>
            <a:endParaRPr sz="14900">
              <a:latin typeface="新細明體"/>
              <a:cs typeface="新細明體"/>
            </a:endParaRPr>
          </a:p>
          <a:p>
            <a:pPr marR="1545590" algn="ctr">
              <a:lnSpc>
                <a:spcPct val="100000"/>
              </a:lnSpc>
              <a:spcBef>
                <a:spcPts val="1785"/>
              </a:spcBef>
              <a:tabLst>
                <a:tab pos="32759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wǎnglùs	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9876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on the Inter</a:t>
            </a:r>
            <a:r>
              <a:rPr sz="4000" spc="-20" dirty="0">
                <a:latin typeface="Times New Roman"/>
                <a:cs typeface="Times New Roman"/>
              </a:rPr>
              <a:t>n</a:t>
            </a:r>
            <a:r>
              <a:rPr sz="4000" dirty="0">
                <a:latin typeface="Times New Roman"/>
                <a:cs typeface="Times New Roman"/>
              </a:rPr>
              <a:t>et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900" dirty="0"/>
              <a:t>便利商店</a:t>
            </a:r>
            <a:endParaRPr sz="14900"/>
          </a:p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biànlìshāngdiàn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7992" y="140205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044" y="5707087"/>
            <a:ext cx="336931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convenient </a:t>
            </a:r>
            <a:r>
              <a:rPr sz="4000" spc="-15" dirty="0">
                <a:latin typeface="Times New Roman"/>
                <a:cs typeface="Times New Roman"/>
              </a:rPr>
              <a:t>s</a:t>
            </a:r>
            <a:r>
              <a:rPr sz="4000" dirty="0">
                <a:latin typeface="Times New Roman"/>
                <a:cs typeface="Times New Roman"/>
              </a:rPr>
              <a:t>tore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同學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tóngxué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8340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classmate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參觀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cānguān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3892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vis</a:t>
            </a:r>
            <a:r>
              <a:rPr sz="4000" spc="-1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t (an institution)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古代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gǔdài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55219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ancient </a:t>
            </a:r>
            <a:r>
              <a:rPr sz="4000" spc="-2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imes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騎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17106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ride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機車</a:t>
            </a:r>
            <a:endParaRPr sz="14900">
              <a:latin typeface="新細明體"/>
              <a:cs typeface="新細明體"/>
            </a:endParaRPr>
          </a:p>
          <a:p>
            <a:pPr marR="24599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jīchē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8653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motorcyc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e, scooter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04" y="140205"/>
            <a:ext cx="8469630" cy="591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載</a:t>
            </a:r>
            <a:endParaRPr sz="14900">
              <a:latin typeface="新細明體"/>
              <a:cs typeface="新細明體"/>
            </a:endParaRPr>
          </a:p>
          <a:p>
            <a:pPr marR="2705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zài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15"/>
              </a:spcBef>
            </a:pPr>
            <a:r>
              <a:rPr sz="4000" dirty="0">
                <a:latin typeface="Times New Roman"/>
                <a:cs typeface="Times New Roman"/>
              </a:rPr>
              <a:t>(V) to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give so</a:t>
            </a:r>
            <a:r>
              <a:rPr sz="4000" spc="-20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eone a </a:t>
            </a:r>
            <a:r>
              <a:rPr sz="4000" spc="-1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ide (on/ </a:t>
            </a:r>
            <a:r>
              <a:rPr sz="4000" spc="-20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n a ve-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892253"/>
            <a:ext cx="76003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hicle, e.g.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motorcycle,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bicyc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e or car)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814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4606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捷運</a:t>
            </a:r>
            <a:endParaRPr sz="14900">
              <a:latin typeface="新細明體"/>
              <a:cs typeface="新細明體"/>
            </a:endParaRPr>
          </a:p>
          <a:p>
            <a:pPr marR="24606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jiéyùn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634492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Mass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Rapid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140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ransit (M</a:t>
            </a:r>
            <a:r>
              <a:rPr sz="4000" spc="-254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T)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3340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4067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比</a:t>
            </a:r>
            <a:endParaRPr sz="14900">
              <a:latin typeface="新細明體"/>
              <a:cs typeface="新細明體"/>
            </a:endParaRPr>
          </a:p>
          <a:p>
            <a:pPr marR="340614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431546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(mor</a:t>
            </a:r>
            <a:r>
              <a:rPr sz="4000" spc="-1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…) than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火車</a:t>
            </a:r>
            <a:endParaRPr sz="14900">
              <a:latin typeface="新細明體"/>
              <a:cs typeface="新細明體"/>
            </a:endParaRPr>
          </a:p>
          <a:p>
            <a:pPr marR="239776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huǒchē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train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4391" y="3967778"/>
            <a:ext cx="693420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GùgōngBówùyuàn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9995" y="140205"/>
            <a:ext cx="5962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5707087"/>
            <a:ext cx="51339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National Pa</a:t>
            </a:r>
            <a:r>
              <a:rPr sz="4000" spc="-15" dirty="0">
                <a:latin typeface="Times New Roman"/>
                <a:cs typeface="Times New Roman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ace Museum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496253" y="2141696"/>
            <a:ext cx="815149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360"/>
              </a:lnSpc>
            </a:pPr>
            <a:r>
              <a:rPr lang="zh-TW" altLang="en-US" sz="7200" dirty="0" smtClean="0"/>
              <a:t>故宮博物院（故</a:t>
            </a:r>
            <a:r>
              <a:rPr lang="zh-TW" altLang="en-US" sz="7200" spc="-5" dirty="0" smtClean="0"/>
              <a:t>宮）</a:t>
            </a:r>
            <a:endParaRPr lang="zh-TW" altLang="en-US" sz="7200"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中國</a:t>
            </a:r>
            <a:endParaRPr sz="14900" dirty="0">
              <a:latin typeface="新細明體"/>
              <a:cs typeface="新細明體"/>
            </a:endParaRPr>
          </a:p>
          <a:p>
            <a:pPr marL="26670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Zhōngguó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1240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China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554" y="2141696"/>
            <a:ext cx="8151495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95"/>
              </a:lnSpc>
            </a:pPr>
            <a:r>
              <a:rPr sz="8000" spc="-5" dirty="0">
                <a:latin typeface="新細明體"/>
                <a:cs typeface="新細明體"/>
              </a:rPr>
              <a:t>公共汽車（公車）</a:t>
            </a:r>
            <a:endParaRPr sz="8000" dirty="0">
              <a:latin typeface="新細明體"/>
              <a:cs typeface="新細明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3967778"/>
            <a:ext cx="589597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gōnggòng qìchē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393" y="0"/>
            <a:ext cx="1038605" cy="784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85657" y="10629"/>
            <a:ext cx="926465" cy="659765"/>
          </a:xfrm>
          <a:custGeom>
            <a:avLst/>
            <a:gdLst/>
            <a:ahLst/>
            <a:cxnLst/>
            <a:rect l="l" t="t" r="r" b="b"/>
            <a:pathLst>
              <a:path w="926465" h="659765">
                <a:moveTo>
                  <a:pt x="0" y="659422"/>
                </a:moveTo>
                <a:lnTo>
                  <a:pt x="926122" y="659422"/>
                </a:lnTo>
                <a:lnTo>
                  <a:pt x="926122" y="0"/>
                </a:lnTo>
                <a:lnTo>
                  <a:pt x="0" y="0"/>
                </a:lnTo>
                <a:lnTo>
                  <a:pt x="0" y="659422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61604" y="140205"/>
            <a:ext cx="7581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044" y="5707087"/>
            <a:ext cx="7302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Times New Roman"/>
                <a:cs typeface="Times New Roman"/>
              </a:rPr>
              <a:t>bus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37667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55587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不行</a:t>
            </a:r>
            <a:endParaRPr sz="14900">
              <a:latin typeface="新細明體"/>
              <a:cs typeface="新細明體"/>
            </a:endParaRPr>
          </a:p>
          <a:p>
            <a:pPr marR="2554605" algn="ctr">
              <a:lnSpc>
                <a:spcPct val="100000"/>
              </a:lnSpc>
              <a:spcBef>
                <a:spcPts val="1785"/>
              </a:spcBef>
              <a:tabLst>
                <a:tab pos="1142365" algn="l"/>
              </a:tabLst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bù	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22282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will not do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計程車</a:t>
            </a:r>
            <a:endParaRPr sz="14900">
              <a:latin typeface="新細明體"/>
              <a:cs typeface="新細明體"/>
            </a:endParaRPr>
          </a:p>
          <a:p>
            <a:pPr marR="16084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jìchéngchē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78803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taxi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8564" y="140205"/>
            <a:ext cx="73228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1607820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差不多</a:t>
            </a:r>
            <a:endParaRPr sz="14900">
              <a:latin typeface="新細明體"/>
              <a:cs typeface="新細明體"/>
            </a:endParaRPr>
          </a:p>
          <a:p>
            <a:pPr marR="160909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chābùduō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44" y="5707087"/>
            <a:ext cx="3073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about the s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me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-3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跟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gēn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3266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(Prep) with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-4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玩</a:t>
            </a:r>
            <a:endParaRPr sz="14900">
              <a:latin typeface="新細明體"/>
              <a:cs typeface="新細明體"/>
            </a:endParaRPr>
          </a:p>
          <a:p>
            <a:pPr marR="3345179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wán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314515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(V) to have fun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-5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怎麼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zěnme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24155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how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2388" y="140205"/>
            <a:ext cx="527050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-6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3343275" algn="ctr">
              <a:lnSpc>
                <a:spcPct val="100000"/>
              </a:lnSpc>
              <a:spcBef>
                <a:spcPts val="2500"/>
              </a:spcBef>
            </a:pPr>
            <a:r>
              <a:rPr sz="14900" dirty="0">
                <a:latin typeface="新細明體"/>
                <a:cs typeface="新細明體"/>
              </a:rPr>
              <a:t>慢</a:t>
            </a:r>
            <a:endParaRPr sz="14900">
              <a:latin typeface="新細明體"/>
              <a:cs typeface="新細明體"/>
            </a:endParaRPr>
          </a:p>
          <a:p>
            <a:pPr marR="3343910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màn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20161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(Vs) slow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-7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鐘頭</a:t>
            </a:r>
            <a:endParaRPr sz="14900">
              <a:latin typeface="新細明體"/>
              <a:cs typeface="新細明體"/>
            </a:endParaRPr>
          </a:p>
          <a:p>
            <a:pPr marR="239712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zhōngtóu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179006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(N) hour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5222" y="140205"/>
            <a:ext cx="6217920" cy="475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-8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R="2397125" algn="ctr">
              <a:lnSpc>
                <a:spcPct val="100000"/>
              </a:lnSpc>
              <a:spcBef>
                <a:spcPts val="2500"/>
              </a:spcBef>
            </a:pPr>
            <a:r>
              <a:rPr sz="14900" spc="-5" dirty="0">
                <a:latin typeface="新細明體"/>
                <a:cs typeface="新細明體"/>
              </a:rPr>
              <a:t>比較</a:t>
            </a:r>
            <a:endParaRPr sz="14900">
              <a:latin typeface="新細明體"/>
              <a:cs typeface="新細明體"/>
            </a:endParaRPr>
          </a:p>
          <a:p>
            <a:pPr marR="2395855" algn="ctr">
              <a:lnSpc>
                <a:spcPct val="100000"/>
              </a:lnSpc>
              <a:spcBef>
                <a:spcPts val="1785"/>
              </a:spcBef>
            </a:pPr>
            <a:r>
              <a:rPr sz="7200" dirty="0">
                <a:solidFill>
                  <a:srgbClr val="085295"/>
                </a:solidFill>
                <a:latin typeface="Times New Roman"/>
                <a:cs typeface="Times New Roman"/>
              </a:rPr>
              <a:t>bǐjiào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04" y="5707087"/>
            <a:ext cx="578294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Times New Roman"/>
                <a:cs typeface="Times New Roman"/>
              </a:rPr>
              <a:t>(Adv) (compar</a:t>
            </a:r>
            <a:r>
              <a:rPr sz="4000" spc="-15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tively) more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當代中文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304</Words>
  <Application>Microsoft Office PowerPoint</Application>
  <PresentationFormat>如螢幕大小 (4:3)</PresentationFormat>
  <Paragraphs>170</Paragraphs>
  <Slides>35</Slides>
  <Notes>34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35</vt:i4>
      </vt:variant>
    </vt:vector>
  </HeadingPairs>
  <TitlesOfParts>
    <vt:vector size="37" baseType="lpstr">
      <vt:lpstr>Office Theme</vt:lpstr>
      <vt:lpstr>1_Office Theme</vt:lpstr>
      <vt:lpstr>《當代中文課程》第1冊第8課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liping</cp:lastModifiedBy>
  <cp:revision>6</cp:revision>
  <dcterms:created xsi:type="dcterms:W3CDTF">2017-01-09T12:04:36Z</dcterms:created>
  <dcterms:modified xsi:type="dcterms:W3CDTF">2017-01-20T01:15:47Z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LastSaved">
    <vt:filetime>2017-01-09T00:00:00Z</vt:filetime>
  </property>
</Properties>
</file>