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4"/>
  </p:notesMasterIdLst>
  <p:sldIdLst>
    <p:sldId id="29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33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90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55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82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843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81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317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冊第</a:t>
            </a:r>
            <a:r>
              <a:rPr lang="en-US" altLang="zh-TW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11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spc="-5" dirty="0" err="1" smtClean="0">
                <a:latin typeface="新細明體"/>
                <a:cs typeface="新細明體"/>
              </a:rPr>
              <a:t>走路</a:t>
            </a:r>
            <a:endParaRPr lang="en-US" sz="14900" spc="-5" dirty="0" smtClean="0">
              <a:latin typeface="新細明體"/>
              <a:cs typeface="新細明體"/>
            </a:endParaRPr>
          </a:p>
          <a:p>
            <a:pPr marR="2491740" algn="ctr">
              <a:spcBef>
                <a:spcPts val="1785"/>
              </a:spcBef>
            </a:pPr>
            <a:r>
              <a:rPr lang="en-US" altLang="zh-TW" sz="7200" dirty="0" err="1" smtClean="0">
                <a:solidFill>
                  <a:srgbClr val="085295"/>
                </a:solidFill>
                <a:latin typeface="Times New Roman"/>
                <a:cs typeface="Times New Roman"/>
              </a:rPr>
              <a:t>zǒulù</a:t>
            </a:r>
            <a:r>
              <a:rPr lang="en-US" altLang="zh-TW" sz="7200" dirty="0" smtClean="0">
                <a:solidFill>
                  <a:srgbClr val="085295"/>
                </a:solidFill>
                <a:latin typeface="Times New Roman"/>
                <a:cs typeface="Times New Roman"/>
              </a:rPr>
              <a:t> </a:t>
            </a:r>
            <a:endParaRPr sz="7200" dirty="0">
              <a:solidFill>
                <a:srgbClr val="085295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15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walk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分鐘</a:t>
            </a:r>
            <a:endParaRPr sz="14900" dirty="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fēnzhōng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263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measure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word for minutes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4479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18204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就</a:t>
            </a:r>
            <a:endParaRPr sz="14900">
              <a:latin typeface="新細明體"/>
              <a:cs typeface="新細明體"/>
            </a:endParaRPr>
          </a:p>
          <a:p>
            <a:pPr marR="34175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9008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onl</a:t>
            </a:r>
            <a:r>
              <a:rPr sz="4000" spc="-26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m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rely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到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974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(Vp) arrive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502015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028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間</a:t>
            </a:r>
            <a:endParaRPr sz="14900">
              <a:latin typeface="新細明體"/>
              <a:cs typeface="新細明體"/>
            </a:endParaRPr>
          </a:p>
          <a:p>
            <a:pPr marR="30353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jiān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(M) 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asure w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rd for ho</a:t>
            </a:r>
            <a:r>
              <a:rPr sz="4000" spc="-20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ses, r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oms,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892253"/>
            <a:ext cx="745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etc.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空</a:t>
            </a:r>
            <a:endParaRPr sz="14900">
              <a:latin typeface="新細明體"/>
              <a:cs typeface="新細明體"/>
            </a:endParaRPr>
          </a:p>
          <a:p>
            <a:pPr marL="4445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905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vacant, 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mpty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房間</a:t>
            </a:r>
            <a:endParaRPr sz="14900">
              <a:latin typeface="新細明體"/>
              <a:cs typeface="新細明體"/>
            </a:endParaRPr>
          </a:p>
          <a:p>
            <a:pPr marR="24904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fángjiān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31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room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套房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tàofáng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18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suite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回去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huíqù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0749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go ba</a:t>
            </a:r>
            <a:r>
              <a:rPr sz="4000" spc="-20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k, to return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046" y="140205"/>
            <a:ext cx="54356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693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想</a:t>
            </a:r>
            <a:endParaRPr sz="14900">
              <a:latin typeface="新細明體"/>
              <a:cs typeface="新細明體"/>
            </a:endParaRPr>
          </a:p>
          <a:p>
            <a:pPr marR="33699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257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think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租</a:t>
            </a:r>
            <a:endParaRPr sz="14900">
              <a:latin typeface="新細明體"/>
              <a:cs typeface="新細明體"/>
            </a:endParaRPr>
          </a:p>
          <a:p>
            <a:pPr marR="33432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71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rent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再</a:t>
            </a:r>
            <a:endParaRPr sz="14900">
              <a:latin typeface="新細明體"/>
              <a:cs typeface="新細明體"/>
            </a:endParaRPr>
          </a:p>
          <a:p>
            <a:pPr marR="34385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02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and then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電話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diànhuà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34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telephone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給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18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林</a:t>
            </a:r>
            <a:endParaRPr sz="14900">
              <a:latin typeface="新細明體"/>
              <a:cs typeface="新細明體"/>
            </a:endParaRPr>
          </a:p>
          <a:p>
            <a:pPr marR="34385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78822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Chinese 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ast name,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common in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28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aiwan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打電話</a:t>
            </a:r>
            <a:endParaRPr sz="14900">
              <a:latin typeface="新細明體"/>
              <a:cs typeface="新細明體"/>
            </a:endParaRPr>
          </a:p>
          <a:p>
            <a:pPr marR="1545590" algn="ctr">
              <a:lnSpc>
                <a:spcPct val="100000"/>
              </a:lnSpc>
              <a:spcBef>
                <a:spcPts val="1785"/>
              </a:spcBef>
              <a:tabLst>
                <a:tab pos="1091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dǎ	diànhuà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42291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to make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 phone c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69630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705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喂</a:t>
            </a:r>
            <a:endParaRPr sz="14900">
              <a:latin typeface="新細明體"/>
              <a:cs typeface="新細明體"/>
            </a:endParaRPr>
          </a:p>
          <a:p>
            <a:pPr marR="2711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wéi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(Ptc) a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part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cle used in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addressi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892253"/>
            <a:ext cx="68116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people, espe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ially over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he phone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房租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fángzū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4738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rent (for a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room or a house)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已經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yǐjīng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606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alrea</a:t>
            </a:r>
            <a:r>
              <a:rPr sz="4000" spc="-15" dirty="0">
                <a:latin typeface="Times New Roman"/>
                <a:cs typeface="Times New Roman"/>
              </a:rPr>
              <a:t>d</a:t>
            </a:r>
            <a:r>
              <a:rPr sz="400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習慣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xíguàn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78854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to get se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tled down,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 get used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問題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wèntí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526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problem,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question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房東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fángdōng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50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landl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275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1257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熱水器</a:t>
            </a:r>
            <a:endParaRPr sz="14900">
              <a:latin typeface="新細明體"/>
              <a:cs typeface="新細明體"/>
            </a:endParaRPr>
          </a:p>
          <a:p>
            <a:pPr marR="151193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rèshuǐqì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3534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water he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ter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5335534"/>
            <a:ext cx="7319009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60"/>
              </a:lnSpc>
            </a:pPr>
            <a:r>
              <a:rPr sz="4000" dirty="0">
                <a:latin typeface="Times New Roman"/>
                <a:cs typeface="Times New Roman"/>
              </a:rPr>
              <a:t>(Adv) 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seem 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 be, 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 appear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 be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ts val="3860"/>
              </a:lnSpc>
            </a:pPr>
            <a:r>
              <a:rPr sz="4000" dirty="0">
                <a:latin typeface="Times New Roman"/>
                <a:cs typeface="Times New Roman"/>
              </a:rPr>
              <a:t>(often used to take t</a:t>
            </a:r>
            <a:r>
              <a:rPr sz="4000" spc="-20" dirty="0">
                <a:latin typeface="Times New Roman"/>
                <a:cs typeface="Times New Roman"/>
              </a:rPr>
              <a:t>h</a:t>
            </a:r>
            <a:r>
              <a:rPr sz="4000" dirty="0">
                <a:latin typeface="Times New Roman"/>
                <a:cs typeface="Times New Roman"/>
              </a:rPr>
              <a:t>e edge o</a:t>
            </a:r>
            <a:r>
              <a:rPr sz="4000" spc="-80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f of 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好像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04" y="6078181"/>
            <a:ext cx="2086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comment)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會</a:t>
            </a:r>
            <a:endParaRPr sz="14900">
              <a:latin typeface="新細明體"/>
              <a:cs typeface="新細明體"/>
            </a:endParaRPr>
          </a:p>
          <a:p>
            <a:pPr marR="34061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272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will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等</a:t>
            </a:r>
            <a:endParaRPr sz="14900">
              <a:latin typeface="新細明體"/>
              <a:cs typeface="新細明體"/>
            </a:endParaRPr>
          </a:p>
          <a:p>
            <a:pPr marL="70485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děng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743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wait f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那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555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(Ptc) then, in that ca</a:t>
            </a:r>
            <a:r>
              <a:rPr sz="4000" spc="-15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245" y="140205"/>
            <a:ext cx="578104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10578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裝</a:t>
            </a:r>
            <a:endParaRPr sz="14900">
              <a:latin typeface="新細明體"/>
              <a:cs typeface="新細明體"/>
            </a:endParaRPr>
          </a:p>
          <a:p>
            <a:pPr marR="31070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621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ins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不過</a:t>
            </a:r>
            <a:endParaRPr sz="14900">
              <a:latin typeface="新細明體"/>
              <a:cs typeface="新細明體"/>
            </a:endParaRPr>
          </a:p>
          <a:p>
            <a:pPr marR="25558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búguò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1116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(Conj) how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ve</a:t>
            </a:r>
            <a:r>
              <a:rPr sz="4000" spc="-16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, but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付</a:t>
            </a:r>
            <a:endParaRPr sz="14900">
              <a:latin typeface="新細明體"/>
              <a:cs typeface="新細明體"/>
            </a:endParaRP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14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pay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收到</a:t>
            </a:r>
            <a:endParaRPr sz="14900">
              <a:latin typeface="新細明體"/>
              <a:cs typeface="新細明體"/>
            </a:endParaRPr>
          </a:p>
          <a:p>
            <a:pPr marR="25558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shōudào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0142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to recei</a:t>
            </a:r>
            <a:r>
              <a:rPr sz="4000" spc="-1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不好意思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  <a:tabLst>
                <a:tab pos="24631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bùhǎo	yìsi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4745" y="140205"/>
            <a:ext cx="7867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1069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sorry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客廳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kètīng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42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liv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ng room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沒關係</a:t>
            </a:r>
          </a:p>
          <a:p>
            <a:pPr marR="1607185" algn="ctr">
              <a:lnSpc>
                <a:spcPct val="100000"/>
              </a:lnSpc>
              <a:spcBef>
                <a:spcPts val="1785"/>
              </a:spcBef>
              <a:tabLst>
                <a:tab pos="15995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méi	guānxi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9603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Not a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problem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有線電視</a:t>
            </a:r>
          </a:p>
          <a:p>
            <a:pPr marL="1270" algn="ctr">
              <a:lnSpc>
                <a:spcPct val="100000"/>
              </a:lnSpc>
              <a:spcBef>
                <a:spcPts val="1785"/>
              </a:spcBef>
              <a:tabLst>
                <a:tab pos="317627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yǒuxiàn	diàn</a:t>
            </a:r>
            <a:r>
              <a:rPr sz="7200" spc="10" dirty="0">
                <a:solidFill>
                  <a:srgbClr val="085295"/>
                </a:solidFill>
                <a:latin typeface="Times New Roman"/>
                <a:cs typeface="Times New Roman"/>
              </a:rPr>
              <a:t>s</a:t>
            </a: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hì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4745" y="140205"/>
            <a:ext cx="7867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18923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cable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TV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廚房</a:t>
            </a:r>
            <a:endParaRPr sz="14900">
              <a:latin typeface="新細明體"/>
              <a:cs typeface="新細明體"/>
            </a:endParaRPr>
          </a:p>
          <a:p>
            <a:pPr marR="23977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chúfáng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53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kit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hen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左邊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zuǒbiān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20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left (side)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右邊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yòubiān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007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right </a:t>
            </a:r>
            <a:r>
              <a:rPr sz="4000" spc="-20" dirty="0">
                <a:latin typeface="Times New Roman"/>
                <a:cs typeface="Times New Roman"/>
              </a:rPr>
              <a:t>(</a:t>
            </a:r>
            <a:r>
              <a:rPr sz="4000" dirty="0">
                <a:latin typeface="Times New Roman"/>
                <a:cs typeface="Times New Roman"/>
              </a:rPr>
              <a:t>side)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浴室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yùshì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06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bathroom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超市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chāoshì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369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supe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market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381</Words>
  <Application>Microsoft Office PowerPoint</Application>
  <PresentationFormat>如螢幕大小 (4:3)</PresentationFormat>
  <Paragraphs>204</Paragraphs>
  <Slides>41</Slides>
  <Notes>40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43" baseType="lpstr">
      <vt:lpstr>Office Theme</vt:lpstr>
      <vt:lpstr>1_Office Theme</vt:lpstr>
      <vt:lpstr>《當代中文課程》第1冊第11課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4</cp:revision>
  <dcterms:created xsi:type="dcterms:W3CDTF">2017-01-09T15:11:24Z</dcterms:created>
  <dcterms:modified xsi:type="dcterms:W3CDTF">2017-01-20T01:17:52Z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LastSaved">
    <vt:filetime>2017-01-09T00:00:00Z</vt:filetime>
  </property>
</Properties>
</file>