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4"/>
  </p:notesMasterIdLst>
  <p:sldIdLst>
    <p:sldId id="29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67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872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631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51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425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894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15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冊第</a:t>
            </a:r>
            <a:r>
              <a:rPr lang="en-US" altLang="zh-TW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13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語言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yǔyán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693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交換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jiāohuàn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981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ex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hange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9158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7205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那麼</a:t>
            </a:r>
            <a:endParaRPr sz="14900">
              <a:latin typeface="新細明體"/>
              <a:cs typeface="新細明體"/>
            </a:endParaRPr>
          </a:p>
          <a:p>
            <a:pPr marR="247015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nàme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85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so (v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ry)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熱心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rèxīn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371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with en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husiasm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西班牙文</a:t>
            </a:r>
          </a:p>
          <a:p>
            <a:pPr algn="ctr">
              <a:lnSpc>
                <a:spcPct val="100000"/>
              </a:lnSpc>
              <a:spcBef>
                <a:spcPts val="1785"/>
              </a:spcBef>
              <a:tabLst>
                <a:tab pos="3326129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Xībānyá	wén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7992" y="140205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504" y="5707087"/>
            <a:ext cx="5175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the Span</a:t>
            </a:r>
            <a:r>
              <a:rPr sz="4000" spc="-20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sh 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一樣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yíyàng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089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the same,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alike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過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137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cel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brate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左右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zuǒyòu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79285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approximate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門口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ménkǒu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67855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gate, 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ntrance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西班牙</a:t>
            </a:r>
            <a:endParaRPr sz="14900">
              <a:latin typeface="新細明體"/>
              <a:cs typeface="新細明體"/>
            </a:endParaRPr>
          </a:p>
          <a:p>
            <a:pPr marR="15462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Xībānyá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183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Spain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生日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shēngrì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50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bir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hday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生日快樂</a:t>
            </a:r>
          </a:p>
          <a:p>
            <a:pPr algn="ctr">
              <a:lnSpc>
                <a:spcPct val="100000"/>
              </a:lnSpc>
              <a:spcBef>
                <a:spcPts val="1785"/>
              </a:spcBef>
              <a:tabLst>
                <a:tab pos="30727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Shēngrì	Kuàilè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7992" y="140205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33794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Happy Birthda</a:t>
            </a:r>
            <a:r>
              <a:rPr sz="4000" spc="-27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44" y="140205"/>
            <a:ext cx="8372475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432434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我就是</a:t>
            </a:r>
          </a:p>
          <a:p>
            <a:pPr marR="433070" algn="ctr">
              <a:lnSpc>
                <a:spcPct val="100000"/>
              </a:lnSpc>
              <a:spcBef>
                <a:spcPts val="1785"/>
              </a:spcBef>
              <a:tabLst>
                <a:tab pos="1345565" algn="l"/>
                <a:tab pos="254000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wǒ	jiù	shì</a:t>
            </a:r>
            <a:endParaRPr sz="7200" dirty="0">
              <a:latin typeface="Times New Roman"/>
              <a:cs typeface="Times New Roman"/>
            </a:endParaRPr>
          </a:p>
          <a:p>
            <a:pPr marR="459740">
              <a:spcBef>
                <a:spcPts val="4315"/>
              </a:spcBef>
              <a:tabLst>
                <a:tab pos="5563235" algn="l"/>
              </a:tabLst>
            </a:pPr>
            <a:r>
              <a:rPr sz="4000" dirty="0">
                <a:latin typeface="Times New Roman"/>
                <a:cs typeface="Times New Roman"/>
              </a:rPr>
              <a:t>(said of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self on t</a:t>
            </a:r>
            <a:r>
              <a:rPr sz="4000" spc="-20" dirty="0">
                <a:latin typeface="Times New Roman"/>
                <a:cs typeface="Times New Roman"/>
              </a:rPr>
              <a:t>h</a:t>
            </a:r>
            <a:r>
              <a:rPr sz="4000" dirty="0">
                <a:latin typeface="Times New Roman"/>
                <a:cs typeface="Times New Roman"/>
              </a:rPr>
              <a:t>e phon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)	This is </a:t>
            </a:r>
            <a:r>
              <a:rPr sz="4000" dirty="0" smtClean="0">
                <a:latin typeface="Times New Roman"/>
                <a:cs typeface="Times New Roman"/>
              </a:rPr>
              <a:t>s/</a:t>
            </a:r>
            <a:r>
              <a:rPr sz="4000" spc="-15" dirty="0" smtClean="0">
                <a:latin typeface="Times New Roman"/>
                <a:cs typeface="Times New Roman"/>
              </a:rPr>
              <a:t>h</a:t>
            </a:r>
            <a:r>
              <a:rPr sz="4000" dirty="0" smtClean="0">
                <a:latin typeface="Times New Roman"/>
                <a:cs typeface="Times New Roman"/>
              </a:rPr>
              <a:t>e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dirty="0">
                <a:cs typeface="Times New Roman"/>
              </a:rPr>
              <a:t>speaking</a:t>
            </a:r>
            <a:r>
              <a:rPr lang="en-US" altLang="zh-TW" sz="4000" dirty="0" smtClean="0">
                <a:cs typeface="Times New Roman"/>
              </a:rPr>
              <a:t>.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好久不見</a:t>
            </a:r>
          </a:p>
          <a:p>
            <a:pPr marL="635" algn="ctr">
              <a:lnSpc>
                <a:spcPct val="100000"/>
              </a:lnSpc>
              <a:spcBef>
                <a:spcPts val="1785"/>
              </a:spcBef>
              <a:tabLst>
                <a:tab pos="251523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hǎojiǔ	bújiàn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7992" y="140205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33693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long time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no see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70"/>
              </a:lnSpc>
            </a:pPr>
            <a:r>
              <a:rPr dirty="0"/>
              <a:t>不必客氣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044" y="3967778"/>
            <a:ext cx="7546975" cy="289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1710">
              <a:lnSpc>
                <a:spcPct val="100000"/>
              </a:lnSpc>
              <a:tabLst>
                <a:tab pos="410591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búbì	kèqì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ts val="478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No n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ed to st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nd on fo</a:t>
            </a:r>
            <a:r>
              <a:rPr sz="4000" spc="-2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mali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ies, i. e</a:t>
            </a:r>
            <a:r>
              <a:rPr sz="4000" dirty="0" smtClean="0">
                <a:latin typeface="Times New Roman"/>
                <a:cs typeface="Times New Roman"/>
              </a:rPr>
              <a:t>.,</a:t>
            </a:r>
            <a:r>
              <a:rPr lang="en-US" altLang="zh-TW" sz="4000" dirty="0">
                <a:cs typeface="Times New Roman"/>
              </a:rPr>
              <a:t> It's my pl</a:t>
            </a:r>
            <a:r>
              <a:rPr lang="en-US" altLang="zh-TW" sz="4000" spc="-15" dirty="0">
                <a:cs typeface="Times New Roman"/>
              </a:rPr>
              <a:t>e</a:t>
            </a:r>
            <a:r>
              <a:rPr lang="en-US" altLang="zh-TW" sz="4000" dirty="0">
                <a:cs typeface="Times New Roman"/>
              </a:rPr>
              <a:t>asure</a:t>
            </a:r>
            <a:r>
              <a:rPr lang="en-US" altLang="zh-TW" sz="4000" dirty="0" smtClean="0">
                <a:cs typeface="Times New Roman"/>
              </a:rPr>
              <a:t>.</a:t>
            </a:r>
            <a:endParaRPr lang="en-US" altLang="zh-TW" sz="40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17992" y="140205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太客氣</a:t>
            </a:r>
            <a:endParaRPr sz="14900">
              <a:latin typeface="新細明體"/>
              <a:cs typeface="新細明體"/>
            </a:endParaRPr>
          </a:p>
          <a:p>
            <a:pPr marR="1543685" algn="ctr">
              <a:lnSpc>
                <a:spcPct val="100000"/>
              </a:lnSpc>
              <a:spcBef>
                <a:spcPts val="1785"/>
              </a:spcBef>
              <a:tabLst>
                <a:tab pos="11423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tài	kèqì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5707087"/>
            <a:ext cx="49530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Tha</a:t>
            </a:r>
            <a:r>
              <a:rPr sz="4000" spc="-10" dirty="0">
                <a:latin typeface="Times New Roman"/>
                <a:cs typeface="Times New Roman"/>
              </a:rPr>
              <a:t>t</a:t>
            </a:r>
            <a:r>
              <a:rPr sz="4000" spc="-5" dirty="0">
                <a:latin typeface="Times New Roman"/>
                <a:cs typeface="Times New Roman"/>
              </a:rPr>
              <a:t>’</a:t>
            </a:r>
            <a:r>
              <a:rPr sz="4000" dirty="0">
                <a:latin typeface="Times New Roman"/>
                <a:cs typeface="Times New Roman"/>
              </a:rPr>
              <a:t>s </a:t>
            </a:r>
            <a:r>
              <a:rPr sz="4000" spc="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ery kind of </a:t>
            </a:r>
            <a:r>
              <a:rPr sz="4000" spc="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ou.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禮物</a:t>
            </a:r>
            <a:endParaRPr sz="14900">
              <a:latin typeface="新細明體"/>
              <a:cs typeface="新細明體"/>
            </a:endParaRPr>
          </a:p>
          <a:p>
            <a:pPr marR="24606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lǐwù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8485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gif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, present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今年</a:t>
            </a:r>
            <a:endParaRPr sz="14900">
              <a:latin typeface="新細明體"/>
              <a:cs typeface="新細明體"/>
            </a:endParaRPr>
          </a:p>
          <a:p>
            <a:pPr marL="75057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jīnnián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927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this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year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訂</a:t>
            </a:r>
            <a:endParaRPr sz="14900">
              <a:latin typeface="新細明體"/>
              <a:cs typeface="新細明體"/>
            </a:endParaRPr>
          </a:p>
          <a:p>
            <a:pPr marR="34061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7348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order (somethi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g in advance)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69630" cy="7825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27051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了</a:t>
            </a:r>
          </a:p>
          <a:p>
            <a:pPr marR="272415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le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(Ptc) v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rbal </a:t>
            </a:r>
            <a:r>
              <a:rPr sz="4000" spc="-15" dirty="0">
                <a:latin typeface="Times New Roman"/>
                <a:cs typeface="Times New Roman"/>
              </a:rPr>
              <a:t>p</a:t>
            </a:r>
            <a:r>
              <a:rPr sz="4000" dirty="0">
                <a:latin typeface="Times New Roman"/>
                <a:cs typeface="Times New Roman"/>
              </a:rPr>
              <a:t>artic</a:t>
            </a:r>
            <a:r>
              <a:rPr sz="4000" spc="-20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e indic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ting </a:t>
            </a:r>
            <a:r>
              <a:rPr sz="4000" dirty="0" smtClean="0">
                <a:latin typeface="Times New Roman"/>
                <a:cs typeface="Times New Roman"/>
              </a:rPr>
              <a:t>a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dirty="0">
                <a:cs typeface="Times New Roman"/>
              </a:rPr>
              <a:t>comple</a:t>
            </a:r>
            <a:r>
              <a:rPr lang="en-US" altLang="zh-TW" sz="4000" spc="-15" dirty="0">
                <a:cs typeface="Times New Roman"/>
              </a:rPr>
              <a:t>t</a:t>
            </a:r>
            <a:r>
              <a:rPr lang="en-US" altLang="zh-TW" sz="4000" dirty="0">
                <a:cs typeface="Times New Roman"/>
              </a:rPr>
              <a:t>ed action</a:t>
            </a: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豬腳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zhūjiǎo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7217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pork kn</a:t>
            </a:r>
            <a:r>
              <a:rPr sz="4000" spc="-20" dirty="0">
                <a:latin typeface="Times New Roman"/>
                <a:cs typeface="Times New Roman"/>
              </a:rPr>
              <a:t>u</a:t>
            </a:r>
            <a:r>
              <a:rPr sz="4000" dirty="0">
                <a:latin typeface="Times New Roman"/>
                <a:cs typeface="Times New Roman"/>
              </a:rPr>
              <a:t>ckles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快樂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Kuàilè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98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happy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麵線</a:t>
            </a:r>
            <a:endParaRPr sz="14900">
              <a:latin typeface="新細明體"/>
              <a:cs typeface="新細明體"/>
            </a:endParaRPr>
          </a:p>
          <a:p>
            <a:pPr marR="24587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miànxiàn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98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extra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hin noodles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蛋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591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egg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一點</a:t>
            </a:r>
            <a:endParaRPr sz="14900">
              <a:latin typeface="新細明體"/>
              <a:cs typeface="新細明體"/>
            </a:endParaRPr>
          </a:p>
          <a:p>
            <a:pPr marR="24587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yīdiǎn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666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a li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tle, some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554" y="140205"/>
            <a:ext cx="629158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傳統</a:t>
            </a:r>
            <a:endParaRPr sz="149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chuántǒng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99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tradit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on, customs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年輕</a:t>
            </a:r>
            <a:endParaRPr sz="14900">
              <a:latin typeface="新細明體"/>
              <a:cs typeface="新細明體"/>
            </a:endParaRPr>
          </a:p>
          <a:p>
            <a:pPr marR="25539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niánqīng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26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young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5444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3365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蛋糕</a:t>
            </a:r>
            <a:endParaRPr sz="14900">
              <a:latin typeface="新細明體"/>
              <a:cs typeface="新細明體"/>
            </a:endParaRPr>
          </a:p>
          <a:p>
            <a:pPr marR="253365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dàngāo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894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cake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對</a:t>
            </a:r>
            <a:endParaRPr sz="14900">
              <a:latin typeface="新細明體"/>
              <a:cs typeface="新細明體"/>
            </a:endParaRPr>
          </a:p>
          <a:p>
            <a:pPr marR="35013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18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564880" cy="6658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36576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祝</a:t>
            </a:r>
          </a:p>
          <a:p>
            <a:pPr marR="3663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zhù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(V) to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wish (</a:t>
            </a:r>
            <a:r>
              <a:rPr sz="4000" spc="-15" dirty="0">
                <a:latin typeface="Times New Roman"/>
                <a:cs typeface="Times New Roman"/>
              </a:rPr>
              <a:t>s</a:t>
            </a:r>
            <a:r>
              <a:rPr sz="4000" dirty="0">
                <a:latin typeface="Times New Roman"/>
                <a:cs typeface="Times New Roman"/>
              </a:rPr>
              <a:t>omebody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happiness,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 smtClean="0">
                <a:latin typeface="Times New Roman"/>
                <a:cs typeface="Times New Roman"/>
              </a:rPr>
              <a:t>good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dirty="0" smtClean="0">
                <a:cs typeface="Times New Roman"/>
              </a:rPr>
              <a:t>luck</a:t>
            </a:r>
            <a:r>
              <a:rPr lang="en-US" altLang="zh-TW" sz="4000" dirty="0">
                <a:cs typeface="Times New Roman"/>
              </a:rPr>
              <a:t>, etc</a:t>
            </a:r>
            <a:r>
              <a:rPr lang="en-US" altLang="zh-TW" sz="4000" dirty="0" smtClean="0">
                <a:cs typeface="Times New Roman"/>
              </a:rPr>
              <a:t>.)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698" y="1813562"/>
            <a:ext cx="8134350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94"/>
              </a:lnSpc>
            </a:pPr>
            <a:r>
              <a:rPr sz="12750" dirty="0">
                <a:latin typeface="新細明體"/>
                <a:cs typeface="新細明體"/>
              </a:rPr>
              <a:t>哪裡，哪裡</a:t>
            </a:r>
            <a:endParaRPr sz="12750">
              <a:latin typeface="新細明體"/>
              <a:cs typeface="新細明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5954" y="4075220"/>
            <a:ext cx="4291330" cy="91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35"/>
              </a:lnSpc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nǎl</a:t>
            </a:r>
            <a:r>
              <a:rPr sz="7200" spc="-10" dirty="0">
                <a:solidFill>
                  <a:srgbClr val="085295"/>
                </a:solidFill>
                <a:latin typeface="Times New Roman"/>
                <a:cs typeface="Times New Roman"/>
              </a:rPr>
              <a:t>ǐ</a:t>
            </a:r>
            <a:r>
              <a:rPr sz="7200" dirty="0">
                <a:solidFill>
                  <a:srgbClr val="085295"/>
                </a:solidFill>
                <a:latin typeface="新細明體"/>
                <a:cs typeface="新細明體"/>
              </a:rPr>
              <a:t>，</a:t>
            </a: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nǎlǐ!!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54745" y="140205"/>
            <a:ext cx="7867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044" y="5707087"/>
            <a:ext cx="7067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Do</a:t>
            </a:r>
            <a:r>
              <a:rPr sz="4000" dirty="0">
                <a:latin typeface="Times New Roman"/>
                <a:cs typeface="Times New Roman"/>
              </a:rPr>
              <a:t>n</a:t>
            </a:r>
            <a:r>
              <a:rPr sz="4000" spc="-5" dirty="0">
                <a:latin typeface="Times New Roman"/>
                <a:cs typeface="Times New Roman"/>
              </a:rPr>
              <a:t>’</a:t>
            </a:r>
            <a:r>
              <a:rPr sz="4000" dirty="0">
                <a:latin typeface="Times New Roman"/>
                <a:cs typeface="Times New Roman"/>
              </a:rPr>
              <a:t>t mention it. </a:t>
            </a:r>
            <a:r>
              <a:rPr sz="4000" spc="5" dirty="0">
                <a:latin typeface="Times New Roman"/>
                <a:cs typeface="Times New Roman"/>
              </a:rPr>
              <a:t>I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5" dirty="0">
                <a:latin typeface="Times New Roman"/>
                <a:cs typeface="Times New Roman"/>
              </a:rPr>
              <a:t>’</a:t>
            </a:r>
            <a:r>
              <a:rPr sz="4000" dirty="0">
                <a:latin typeface="Times New Roman"/>
                <a:cs typeface="Times New Roman"/>
              </a:rPr>
              <a:t>s my pleasure.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大部分</a:t>
            </a:r>
            <a:endParaRPr sz="14900">
              <a:latin typeface="新細明體"/>
              <a:cs typeface="新細明體"/>
            </a:endParaRPr>
          </a:p>
          <a:p>
            <a:pPr marR="1609725" algn="ctr">
              <a:lnSpc>
                <a:spcPct val="100000"/>
              </a:lnSpc>
              <a:spcBef>
                <a:spcPts val="1785"/>
              </a:spcBef>
              <a:tabLst>
                <a:tab pos="1091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	bùfèn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3539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most (of), most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回來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huílái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6772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i) to come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back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萬事如意</a:t>
            </a:r>
          </a:p>
          <a:p>
            <a:pPr algn="ctr">
              <a:lnSpc>
                <a:spcPct val="100000"/>
              </a:lnSpc>
              <a:spcBef>
                <a:spcPts val="1785"/>
              </a:spcBef>
              <a:tabLst>
                <a:tab pos="28187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wànshì	rúyì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4745" y="140205"/>
            <a:ext cx="7867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60172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May ev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rything go your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wa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心想事成</a:t>
            </a:r>
          </a:p>
          <a:p>
            <a:pPr algn="ctr">
              <a:lnSpc>
                <a:spcPct val="100000"/>
              </a:lnSpc>
              <a:spcBef>
                <a:spcPts val="1785"/>
              </a:spcBef>
              <a:tabLst>
                <a:tab pos="342900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xīnxiǎng	shìchéng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4745" y="140205"/>
            <a:ext cx="7867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64306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May all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your wishes co</a:t>
            </a:r>
            <a:r>
              <a:rPr sz="4000" spc="-15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e true.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啊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779843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(Ptc) a pa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ticle indi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ating a reali</a:t>
            </a:r>
            <a:r>
              <a:rPr sz="4000" spc="-15" dirty="0">
                <a:latin typeface="Times New Roman"/>
                <a:cs typeface="Times New Roman"/>
              </a:rPr>
              <a:t>z</a:t>
            </a:r>
            <a:r>
              <a:rPr sz="4000" dirty="0">
                <a:latin typeface="Times New Roman"/>
                <a:cs typeface="Times New Roman"/>
              </a:rPr>
              <a:t>ation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怎麼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zěnme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693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how 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ome?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忘（了）</a:t>
            </a:r>
          </a:p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wàngle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3242" y="140205"/>
            <a:ext cx="469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504" y="5707087"/>
            <a:ext cx="29794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(Vpt) to </a:t>
            </a:r>
            <a:r>
              <a:rPr sz="4000" spc="-15" dirty="0">
                <a:latin typeface="Times New Roman"/>
                <a:cs typeface="Times New Roman"/>
              </a:rPr>
              <a:t>f</a:t>
            </a:r>
            <a:r>
              <a:rPr sz="4000" dirty="0">
                <a:latin typeface="Times New Roman"/>
                <a:cs typeface="Times New Roman"/>
              </a:rPr>
              <a:t>o</a:t>
            </a:r>
            <a:r>
              <a:rPr sz="4000" spc="-7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get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記得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jìdé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778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rem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mber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當然</a:t>
            </a:r>
            <a:endParaRPr sz="14900">
              <a:latin typeface="新細明體"/>
              <a:cs typeface="新細明體"/>
            </a:endParaRPr>
          </a:p>
          <a:p>
            <a:pPr marR="23977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dāngrán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2412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cer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ainl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of course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359</Words>
  <Application>Microsoft Office PowerPoint</Application>
  <PresentationFormat>如螢幕大小 (4:3)</PresentationFormat>
  <Paragraphs>194</Paragraphs>
  <Slides>41</Slides>
  <Notes>40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43" baseType="lpstr">
      <vt:lpstr>Office Theme</vt:lpstr>
      <vt:lpstr>1_Office Theme</vt:lpstr>
      <vt:lpstr>《當代中文課程》第1冊第13課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4</cp:revision>
  <dcterms:created xsi:type="dcterms:W3CDTF">2017-01-09T17:04:07Z</dcterms:created>
  <dcterms:modified xsi:type="dcterms:W3CDTF">2017-01-20T01:18:43Z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LastSaved">
    <vt:filetime>2017-01-09T00:00:00Z</vt:filetime>
  </property>
</Properties>
</file>