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98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7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6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4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6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73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1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2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7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2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32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18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65200" y="4978400"/>
            <a:ext cx="4699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400"/>
              </a:lnSpc>
              <a:tabLst/>
            </a:pPr>
            <a:r>
              <a:rPr lang="en-US" altLang="zh-CN" sz="5815" b="1" i="1" dirty="0" smtClean="0">
                <a:solidFill>
                  <a:srgbClr val="FFFFFF"/>
                </a:solidFill>
                <a:latin typeface="Yu Gothic UI Semibold" pitchFamily="18" charset="0"/>
                <a:cs typeface="Yu Gothic UI Semibold" pitchFamily="18" charset="0"/>
              </a:rPr>
              <a:t>2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095500" y="2413000"/>
            <a:ext cx="5113131" cy="173893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000" dirty="0" smtClean="0">
                <a:solidFill>
                  <a:srgbClr val="C9510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第一課</a:t>
            </a: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3700"/>
              </a:lnSpc>
              <a:tabLst/>
            </a:pPr>
            <a:r>
              <a:rPr lang="en-US" altLang="zh-CN" sz="3600" dirty="0" smtClean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請問，到師大怎麼走？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Excuse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Me.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Shida?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	Ongoing Action with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著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zhe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Structures:</a:t>
            </a:r>
            <a:r>
              <a:rPr lang="zh-TW" altLang="en-US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　 </a:t>
            </a:r>
            <a:endParaRPr lang="en-US" altLang="zh-TW" sz="32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</a:t>
            </a:r>
            <a:r>
              <a:rPr lang="en-US" altLang="zh-TW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Negation:</a:t>
            </a:r>
            <a:endParaRPr lang="en-US" altLang="zh-TW" sz="3200" b="1" dirty="0" smtClean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你不要一直坐著，我們去運動吧！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你別帶著咖啡到圖書館去，裡面不能喝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東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西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夜市附近的小巷子這麼多，要是我沒帶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著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地圖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，一定會迷路。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13745" y="2558943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43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	Ongoing Action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著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zhe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  <a:endParaRPr lang="en-US" altLang="zh-TW" sz="3200" b="1" dirty="0" smtClean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馬安同是不是載著陳月美到圖書館去了？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他生病了，你要不要陪著他？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你是不是一直在學校門口等著朋友？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1971677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60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	Two Simultaneous Actions with</a:t>
            </a:r>
            <a:b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一邊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yìbiān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一邊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yìbiān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Function: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我常常一邊走路，一邊聽歌。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那個小姐喜歡一邊吃飯，一邊看電視。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田中誠一常常一邊逛夜市，一邊照相。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291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	Two Simultaneous Actions with</a:t>
            </a:r>
            <a:b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一邊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yìbiān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一邊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yìbiān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Structures:</a:t>
            </a:r>
            <a:r>
              <a:rPr lang="zh-TW" altLang="en-US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　 </a:t>
            </a:r>
            <a:endParaRPr lang="en-US" altLang="zh-TW" sz="32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</a:t>
            </a:r>
            <a:r>
              <a:rPr lang="en-US" altLang="zh-TW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Negation:</a:t>
            </a:r>
            <a:endParaRPr lang="en-US" altLang="zh-TW" sz="3200" b="1" dirty="0" smtClean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你不可以一邊騎機車，一邊打電話。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請你不要一邊上課，一邊吃早餐。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他沒一邊工作，一邊玩手機。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13745" y="2558943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84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	Two Simultaneous Actions with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一邊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yìbiān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一邊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yìbiān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  <a:endParaRPr lang="en-US" altLang="zh-TW" sz="3200" b="1" dirty="0" smtClean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我們一邊看電視，一邊喝茶，好不好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老闆，我可以一邊工作，一邊學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西班牙文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你是不是一邊上班，一邊念書？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1971677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382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Distance from with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離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Function: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我家離學校很遠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離火車站很近的地方，有一家（牛肉）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麵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店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的牛肉麵很好吃。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你從這裡往左邊走，離學校不遠的地方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看到海。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40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Distance from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離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Structures:</a:t>
            </a:r>
            <a:r>
              <a:rPr lang="zh-TW" altLang="en-US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　 </a:t>
            </a:r>
            <a:endParaRPr lang="en-US" altLang="zh-TW" sz="32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</a:t>
            </a:r>
            <a:r>
              <a:rPr lang="en-US" altLang="zh-TW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Negation:</a:t>
            </a:r>
            <a:endParaRPr lang="en-US" altLang="zh-TW" sz="3200" b="1" dirty="0" smtClean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銀行離學校不遠。你應該走路去就可以了。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花蓮離台北不很遠，可是到那裡要花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不少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時間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我要找的房子，不能離夜市太近。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13745" y="2558943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77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Distance from with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離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  <a:endParaRPr lang="en-US" altLang="zh-TW" sz="3200" b="1" dirty="0" smtClean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學校離郵局遠不遠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你家離捷運站是不是很遠？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你們國家離台灣遠嗎？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1971677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33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從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cóng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往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wǎng</a:t>
            </a:r>
            <a:r>
              <a:rPr lang="en-US" altLang="zh-TW" sz="3200" b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 go… from…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Function: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你從這裡往前一直走，就到師大了。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從這個路口往右轉，你可以到學校宿舍。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從學校大門往裡面走十分鐘，可以到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語言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中心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227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從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cóng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往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wǎng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 go… from…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Structures: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A: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請問，圖書館怎麼走？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B: 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你往前一直走，就到了。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67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從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cóng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往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wǎng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 go… from…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Negation:</a:t>
            </a:r>
            <a:endParaRPr lang="en-US" altLang="zh-TW" sz="3200" b="1" dirty="0" smtClean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你不能（從這裡）往前走，前面沒有路了。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你不可以從這個路口往左轉，只可以往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右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轉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這公車不是往師大，是往火車站的。</a:t>
            </a:r>
            <a:endParaRPr lang="zh-TW" altLang="en-US" sz="4400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203967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33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從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cóng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往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wǎng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 go… from…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</a:p>
          <a:p>
            <a:pPr marL="0" lvl="0" indent="0">
              <a:buNone/>
            </a:pPr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是不是從這裡往前面一直騎，就可以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花蓮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</a:p>
          <a:p>
            <a:pPr marL="0" lvl="0" indent="0">
              <a:buNone/>
            </a:pPr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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請問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從師大有沒有往故宮博物院的公車？ </a:t>
            </a:r>
          </a:p>
          <a:p>
            <a:pPr marL="0" lvl="0" indent="0">
              <a:buNone/>
            </a:pPr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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請問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，我要到銀行去，是從這裡往前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一直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走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嗎？</a:t>
            </a:r>
          </a:p>
          <a:p>
            <a:pPr marL="0" indent="0">
              <a:buNone/>
            </a:pPr>
            <a:endParaRPr lang="en-US" altLang="zh-TW" sz="3200" b="1" dirty="0" smtClean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203967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20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Judgmental V-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起來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qǐlái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b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it’s my assessment that…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Function: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白小姐笑起來很美。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那裡賣的小吃看起來很好吃。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這個房子很小，我住起來不習慣。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88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Judgmental V-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起來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qǐlái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it’s my assessment that…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Structures:</a:t>
            </a:r>
            <a:r>
              <a:rPr lang="zh-TW" altLang="en-US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　 </a:t>
            </a:r>
            <a:endParaRPr lang="en-US" altLang="zh-TW" sz="32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</a:t>
            </a:r>
            <a:r>
              <a:rPr lang="en-US" altLang="zh-TW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Negation:</a:t>
            </a:r>
            <a:endParaRPr lang="en-US" altLang="zh-TW" sz="3200" b="1" dirty="0" smtClean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王先生今天的臉色看起來很不好。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越南菜看起來很辣，吃起來不太辣。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你說的事聽起來不難。不過，做起來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有點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難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4400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13745" y="2558943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26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Judgmental V-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起來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qǐlái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b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it’s my assessment that…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Structures:</a:t>
            </a:r>
            <a:r>
              <a:rPr lang="zh-TW" altLang="en-US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　 </a:t>
            </a:r>
            <a:endParaRPr lang="en-US" altLang="zh-TW" sz="32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</a:t>
            </a:r>
            <a:r>
              <a:rPr lang="en-US" altLang="zh-TW" sz="32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  <a:endParaRPr lang="en-US" altLang="zh-TW" sz="3200" b="1" dirty="0" smtClean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  <a:ea typeface="標楷體" panose="03000509000000000000" pitchFamily="65" charset="-120"/>
              <a:cs typeface="Segoe UI Semibold" panose="020B07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臭豆腐吃起來怎麼樣？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你昨天買的衣服穿起來好不好看？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他的新車坐起來是不是很舒服？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13745" y="2558943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58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	Ongoing Action with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著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zhe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Function: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他在門口等著你，你快去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吧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！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李明華拿著一杯冰咖啡。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他看著我，什麼也沒說。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99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447</Words>
  <Application>Microsoft Office PowerPoint</Application>
  <PresentationFormat>如螢幕大小 (4:3)</PresentationFormat>
  <Paragraphs>102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9" baseType="lpstr">
      <vt:lpstr>Yu Gothic UI Semibold</vt:lpstr>
      <vt:lpstr>等线</vt:lpstr>
      <vt:lpstr>新細明體</vt:lpstr>
      <vt:lpstr>標楷體</vt:lpstr>
      <vt:lpstr>Arial</vt:lpstr>
      <vt:lpstr>Calibri</vt:lpstr>
      <vt:lpstr>Calibri Light</vt:lpstr>
      <vt:lpstr>Comic Sans MS</vt:lpstr>
      <vt:lpstr>Segoe UI Semibold</vt:lpstr>
      <vt:lpstr>Times New Roman</vt:lpstr>
      <vt:lpstr>Wingdings</vt:lpstr>
      <vt:lpstr>Office 佈景主題</vt:lpstr>
      <vt:lpstr>PowerPoint 簡報</vt:lpstr>
      <vt:lpstr>I. 從 cóng…往 wǎng…  go… from…</vt:lpstr>
      <vt:lpstr>I. 從 cóng…往 wǎng…  go… from…</vt:lpstr>
      <vt:lpstr>I. 從 cóng…往 wǎng…  go… from…</vt:lpstr>
      <vt:lpstr>I. 從 cóng…往 wǎng…  go… from…</vt:lpstr>
      <vt:lpstr>II. Judgmental V-起來 qǐlái         it’s my assessment that…</vt:lpstr>
      <vt:lpstr>II. Judgmental V-起來 qǐlái         it’s my assessment that…</vt:lpstr>
      <vt:lpstr>II. Judgmental V-起來 qǐlái         it’s my assessment that…</vt:lpstr>
      <vt:lpstr>III. Ongoing Action with 著 zhe</vt:lpstr>
      <vt:lpstr>III. Ongoing Action with 著 zhe</vt:lpstr>
      <vt:lpstr>III. Ongoing Action with 著 zhe</vt:lpstr>
      <vt:lpstr>IV. Two Simultaneous Actions with       一邊 yìbiān…一邊 yìbiān…</vt:lpstr>
      <vt:lpstr>IV. Two Simultaneous Actions with       一邊 yìbiān…一邊 yìbiān…</vt:lpstr>
      <vt:lpstr>IV. Two Simultaneous Actions with       一邊 yìbiān…一邊 yìbiān…</vt:lpstr>
      <vt:lpstr>V. Distance from with 離 lí …</vt:lpstr>
      <vt:lpstr>V. Distance from with 離 lí …</vt:lpstr>
      <vt:lpstr>V. Distance from with 離 lí 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bobbit</cp:lastModifiedBy>
  <cp:revision>16</cp:revision>
  <dcterms:created xsi:type="dcterms:W3CDTF">2006-08-16T00:00:00Z</dcterms:created>
  <dcterms:modified xsi:type="dcterms:W3CDTF">2018-01-08T01:39:08Z</dcterms:modified>
</cp:coreProperties>
</file>