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280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50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51AFA-CDF5-4407-B566-4D9688991F8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0B76C-D3B3-4EB8-8AB7-74931EEEF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464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4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0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795911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第九課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那個城市好漂亮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Really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Beautiful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比起來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bǐ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qǐlái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跟美國的書比起來，台灣的比較便宜。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中文跟英文比起來，李東健覺得中文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容易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一點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跟住在大城市比起來，鄉下舒服多了。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533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比起來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bǐ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qǐlái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巴黎跟紐約比起來，哪個城市的冬天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冷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打太極拳跟踢足球比起來，哪個比較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累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跟那家店的麵包比起來，這家店的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怎麼樣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4968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比起來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bǐ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qǐlái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‘A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比起來，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…’, A can be omitted if it is also the subject in the main clause.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你哥哥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我哥哥比起來，你哥哥高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TW" dirty="0"/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泰國菜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法國菜比起來，泰國菜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比較酸。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574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比起來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bǐ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qǐlái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main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(the second) clause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pattern, adverbs or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complements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degree must be used, such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‘relatively’,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多了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‘much more’, or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一點兒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‘a little bit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跟你妹妹比起來，我妹妹比較矮。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日本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的冬天跟台灣的比起來，日本冷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80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像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xiàng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yíyàng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just like…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A/B is an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台灣的水果像越南的水果一樣好吃。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花蓮的海邊像馬安同國家的海邊一樣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亮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現在的手機像電腦一樣方便，都可以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13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像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xiàng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yíyàng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just like…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A/B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VP.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有錢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房子就像買車子一樣容易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學語言像學做菜一樣，多練習就會學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他的體力很好，跑三千公尺就像走路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輕鬆。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080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像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xiàng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yíyàng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just like…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A/B is a clause.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泰國有很多廟，就像法國有很多教堂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樣。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哥哥喜歡喝咖啡，就像爸爸喜歡喝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烏龍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一樣。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李東健收到女朋友送的手機，就像他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獎學金一樣高興。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71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像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xiàng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yíyàng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just like…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妹妹不像姐姐一樣，那麼常買新衣服。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馬安同今年過生日的氣氛不像去年一樣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鬧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那個餐廳做的菜不像以前一樣那麼有特色。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4968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3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像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xiàng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yíyàng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just like…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高美玲的中文是不是說得像台灣人一樣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你覺得教英文是不是像教西班牙文一樣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容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易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你們家準備結婚是不是像我們家準備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結婚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麻煩？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0255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7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像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xiàng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yíyàng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just like…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小籠包跟包子一樣不一樣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小籠包像包子一樣不一樣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0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All set and ready with Verb Complement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hǎo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我昨天搬家。因為同學幫忙，很快就搬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明天的考試，我都準備好了。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我把去旅行的時候需要的資料都找好了。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897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Adverbial Complements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極了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jí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le,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得不得了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bùdéliǎo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得很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hěn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terribly,  </a:t>
            </a:r>
            <a:b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extremely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你做的日本菜好吃極了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我沒吃中飯，現在餓極了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張教授婚禮的氣氛熱鬧得不得了。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619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Adverbial Complements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jí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le,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得不得了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bùdéliǎo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得很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hěn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terribly, 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extremely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Without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V + (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極了，多了，一點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泰國菜比日本菜辣多了。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大城市有捷運，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會方便一點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V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多，不得了，很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打了太極拳以後，精神好得很。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房租便宜比光線好重要得多。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56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Adverbial Complements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jí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le,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得不得了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bùdéliǎo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得很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hěn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terribly, 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extremely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紐約的生活費是不是比這裡高得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漢字對你是不是難得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不得了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巴黎秋天的天氣應該舒服得很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吧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0255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0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Adverbial Complements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極了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jí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le,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得不得了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bùdéliǎo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得很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hěn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terribly,  </a:t>
            </a:r>
            <a:b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extremely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Both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＋得很’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 examples (2) and (4) below) and ‘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很＋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Vs’ (in examples (1) and (3) below) express intensification. ‘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＋得很’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more spoken and provides a much stronger emphasis than pre-verbal adverbs. Also, it has been stated previously that when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acts as a necessary marker in front of state verbs there is no intensification function. (book1, lesson1)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3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Adverbial Complements </a:t>
            </a:r>
            <a:r>
              <a:rPr lang="zh-TW" alt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極了 </a:t>
            </a:r>
            <a:r>
              <a:rPr lang="en-US" altLang="zh-TW" sz="36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jí</a:t>
            </a:r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le, </a:t>
            </a:r>
            <a:b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得不得了 </a:t>
            </a:r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6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bùdéliǎo</a:t>
            </a:r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得很 </a:t>
            </a:r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6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hěn</a:t>
            </a:r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terribly,  </a:t>
            </a:r>
            <a:br>
              <a:rPr lang="en-US" altLang="zh-TW" sz="3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extremely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檸檬魚的味道很酸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en-US" altLang="zh-TW" sz="3200" dirty="0"/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：檸檬魚的味道酸嗎？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：是啊，檸檬魚的味道酸得很。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打太極拳很累。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我覺得打太極拳很輕鬆，可是安同說累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得很。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5912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Adverbial Complements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極了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jí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le,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得不得了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bùdéliǎo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得很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hěn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terribly,  </a:t>
            </a:r>
            <a:b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extremely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intensifiers ‘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極了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Intensification’, ‘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不得了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‘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cannot be used together with ‘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’,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in examples (1) and (2) below, however complements ‘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‘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used together with ‘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’,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in examples (3) and (4) below.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巴黎的建築比高雄的漂亮極了。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大城市的馬路比鄉下的寬得很。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這個小鎮的氣氛比以前熱鬧得多。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用提款機提錢比到銀行去便利多了。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776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qǐ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able to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afford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公寓太貴，我當然買不起。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雖然套房不太便宜，但是我租得起。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誰都吃得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小吃。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5350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qǐ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able to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afford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我是學生，付不起一個月兩萬塊的房租。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雖然我開始工作了，但是還買不起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台北市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的房子。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陳教授開的是有名的法國車，可是我開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那麼好的車。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70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qǐ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able to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afford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這件新娘禮服這麼貴，要結婚的人租得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我們住得起住不起一個晚上一萬多塊的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旅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館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小陳用的那種照相機，我們買得起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買不起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01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qǐ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able to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afford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also combine with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‘look’,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forming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看得起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respect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someone’, and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看不起</a:t>
            </a:r>
            <a:r>
              <a:rPr lang="en-US" altLang="zh-TW" sz="3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look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 upon someone’, e.g.,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他做了那麼多壞事，朋友怎麼看得起他。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對父母不好的人，大家會看不起。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4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All set and ready with Verb Complement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hǎo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雖然我已經寫了三個小時的功課，可是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沒寫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下星期我要參加太極拳比賽，但是我還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準備好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我還沒想好搭什麼車到台南去。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4968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2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All set and ready with Verb Complement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hǎo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你是不是買好火車票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她結婚需要的禮服，都準備好了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這個新的工作，你一個人做得好做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不好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0255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8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All set and ready with Verb Complement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hǎo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6273"/>
              </p:ext>
            </p:extLst>
          </p:nvPr>
        </p:nvGraphicFramePr>
        <p:xfrm>
          <a:off x="2209800" y="1710567"/>
          <a:ext cx="6536957" cy="4674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234">
                  <a:extLst>
                    <a:ext uri="{9D8B030D-6E8A-4147-A177-3AD203B41FA5}">
                      <a16:colId xmlns="" xmlns:a16="http://schemas.microsoft.com/office/drawing/2014/main" val="2190068611"/>
                    </a:ext>
                  </a:extLst>
                </a:gridCol>
                <a:gridCol w="1306446">
                  <a:extLst>
                    <a:ext uri="{9D8B030D-6E8A-4147-A177-3AD203B41FA5}">
                      <a16:colId xmlns="" xmlns:a16="http://schemas.microsoft.com/office/drawing/2014/main" val="1451652547"/>
                    </a:ext>
                  </a:extLst>
                </a:gridCol>
                <a:gridCol w="1306446">
                  <a:extLst>
                    <a:ext uri="{9D8B030D-6E8A-4147-A177-3AD203B41FA5}">
                      <a16:colId xmlns="" xmlns:a16="http://schemas.microsoft.com/office/drawing/2014/main" val="1766700796"/>
                    </a:ext>
                  </a:extLst>
                </a:gridCol>
                <a:gridCol w="1308809">
                  <a:extLst>
                    <a:ext uri="{9D8B030D-6E8A-4147-A177-3AD203B41FA5}">
                      <a16:colId xmlns="" xmlns:a16="http://schemas.microsoft.com/office/drawing/2014/main" val="200159106"/>
                    </a:ext>
                  </a:extLst>
                </a:gridCol>
                <a:gridCol w="1308022">
                  <a:extLst>
                    <a:ext uri="{9D8B030D-6E8A-4147-A177-3AD203B41FA5}">
                      <a16:colId xmlns="" xmlns:a16="http://schemas.microsoft.com/office/drawing/2014/main" val="1983333053"/>
                    </a:ext>
                  </a:extLst>
                </a:gridCol>
              </a:tblGrid>
              <a:tr h="465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2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AD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A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A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84832"/>
                  </a:ext>
                </a:extLst>
              </a:tr>
              <a:tr h="465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2800" kern="100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A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TW" sz="2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A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沒</a:t>
                      </a: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TW" sz="2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A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TW" sz="2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得好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A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TW" sz="2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AD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5600131"/>
                  </a:ext>
                </a:extLst>
              </a:tr>
              <a:tr h="465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搬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800" kern="1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ebdings" panose="05030102010509060703" pitchFamily="18" charset="2"/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6252570"/>
                  </a:ext>
                </a:extLst>
              </a:tr>
              <a:tr h="480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寫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800" kern="1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ebdings" panose="05030102010509060703" pitchFamily="18" charset="2"/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2903628"/>
                  </a:ext>
                </a:extLst>
              </a:tr>
              <a:tr h="465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想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800" kern="1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ebdings" panose="05030102010509060703" pitchFamily="18" charset="2"/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800" kern="1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ebdings" panose="05030102010509060703" pitchFamily="18" charset="2"/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6525314"/>
                  </a:ext>
                </a:extLst>
              </a:tr>
              <a:tr h="465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做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7914960"/>
                  </a:ext>
                </a:extLst>
              </a:tr>
              <a:tr h="465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準備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0989834"/>
                  </a:ext>
                </a:extLst>
              </a:tr>
              <a:tr h="465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買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800" kern="1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ebdings" panose="05030102010509060703" pitchFamily="18" charset="2"/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800" kern="1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ebdings" panose="05030102010509060703" pitchFamily="18" charset="2"/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280240"/>
                  </a:ext>
                </a:extLst>
              </a:tr>
              <a:tr h="465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賣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593464"/>
                  </a:ext>
                </a:extLst>
              </a:tr>
              <a:tr h="465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吃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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533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69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successful in…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Complement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在台灣很容易買到外國東西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我找了很久，才找到了我的手機。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我們答應老師以後要天天來上課，我們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525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successful in…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Complement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李東健沒想到搬家麻煩極了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今年我在台灣過生日，所以沒吃到媽媽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蛋糕。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我在百貨公司看了半天，可是我沒找到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4968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4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successful in…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Complement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十樓聽得到聽不到汽車的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聲音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你喜歡的水果，在台灣是不是買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得到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小美的電話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你找到了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0255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successful in…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Complement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聽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combine with either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見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我看見馬安同在打太極拳。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我看到馬安同在打太極拳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沒想到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has become idiomatic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沒想到你爸爸這麼會做菜。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想不到你爸爸這麼會做菜。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9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1158</Words>
  <Application>Microsoft Office PowerPoint</Application>
  <PresentationFormat>如螢幕大小 (4:3)</PresentationFormat>
  <Paragraphs>232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2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Webdings</vt:lpstr>
      <vt:lpstr>Wingdings</vt:lpstr>
      <vt:lpstr>Office 佈景主題</vt:lpstr>
      <vt:lpstr>PowerPoint 簡報</vt:lpstr>
      <vt:lpstr>I. All set and ready with Verb Complement    好 hǎo</vt:lpstr>
      <vt:lpstr>I. All set and ready with Verb Complement    好 hǎo</vt:lpstr>
      <vt:lpstr>I. All set and ready with Verb Complement    好 hǎo</vt:lpstr>
      <vt:lpstr>I. All set and ready with Verb Complement    好 hǎo</vt:lpstr>
      <vt:lpstr>II. To be successful in… with Verb       Complement 到 dào</vt:lpstr>
      <vt:lpstr>II. To be successful in… with Verb       Complement 到 dào</vt:lpstr>
      <vt:lpstr>II. To be successful in… with Verb       Complement 到 dào</vt:lpstr>
      <vt:lpstr>II. To be successful in… with Verb       Complement 到 dào</vt:lpstr>
      <vt:lpstr>III. Comparison with 比起來 bǐ qǐlái</vt:lpstr>
      <vt:lpstr>III. Comparison with 比起來 bǐ qǐlái</vt:lpstr>
      <vt:lpstr>III. Comparison with 比起來 bǐ qǐlái</vt:lpstr>
      <vt:lpstr>III. Comparison with 比起來 bǐ qǐlái</vt:lpstr>
      <vt:lpstr>IV. 像 xiàng…一樣 yíyàng… 　   is just like…</vt:lpstr>
      <vt:lpstr>IV. 像 xiàng…一樣 yíyàng… 　   is just like…</vt:lpstr>
      <vt:lpstr>IV. 像 xiàng…一樣 yíyàng… 　   is just like…</vt:lpstr>
      <vt:lpstr>IV. 像 xiàng…一樣 yíyàng… 　   is just like…</vt:lpstr>
      <vt:lpstr>IV. 像 xiàng…一樣 yíyàng… 　   is just like…</vt:lpstr>
      <vt:lpstr>IV. 像 xiàng…一樣 yíyàng… 　   is just like…</vt:lpstr>
      <vt:lpstr>V. Adverbial Complements 極了 jí le,     得不得了 de bùdéliǎo, 得很 de hěn  terribly,      extremely</vt:lpstr>
      <vt:lpstr>V. Adverbial Complements 極了 jí le,     得不得了 de bùdéliǎo, 得很 de hěn  terribly,      extremely</vt:lpstr>
      <vt:lpstr>V. Adverbial Complements 極了 jí le,     得不得了 de bùdéliǎo, 得很 de hěn  terribly,      extremely</vt:lpstr>
      <vt:lpstr>V. Adverbial Complements 極了 jí le,     得不得了 de bùdéliǎo, 得很 de hěn  terribly,      extremely</vt:lpstr>
      <vt:lpstr>V. Adverbial Complements 極了 jí le,     得不得了 de bùdéliǎo, 得很 de hěn  terribly,      extremely</vt:lpstr>
      <vt:lpstr>V. Adverbial Complements 極了 jí le,     得不得了 de bùdéliǎo, 得很 de hěn  terribly,      extremely</vt:lpstr>
      <vt:lpstr>VI. Verb Complement 起 qǐ  to be able to         afford</vt:lpstr>
      <vt:lpstr>VI. Verb Complement 起 qǐ  to be able to         afford</vt:lpstr>
      <vt:lpstr>VI. Verb Complement 起 qǐ  to be able to         afford</vt:lpstr>
      <vt:lpstr>VI. Verb Complement 起 qǐ  to be able to         afford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32</cp:revision>
  <dcterms:created xsi:type="dcterms:W3CDTF">2006-08-16T00:00:00Z</dcterms:created>
  <dcterms:modified xsi:type="dcterms:W3CDTF">2018-01-09T05:56:56Z</dcterms:modified>
</cp:coreProperties>
</file>