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144000" cy="6858000" type="screen4x3"/>
  <p:notesSz cx="9144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653" y="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7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034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0100" y="1811998"/>
            <a:ext cx="7543800" cy="3083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599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21180000">
            <a:off x="674050" y="5134009"/>
            <a:ext cx="1005241" cy="8848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6865"/>
              </a:lnSpc>
            </a:pPr>
            <a:r>
              <a:rPr sz="5800" b="1" i="1" spc="610" dirty="0">
                <a:solidFill>
                  <a:srgbClr val="FFFFFF"/>
                </a:solidFill>
                <a:latin typeface="Yu Gothic UI Semibold"/>
                <a:cs typeface="Yu Gothic UI Semibold"/>
              </a:rPr>
              <a:t>2</a:t>
            </a:r>
            <a:endParaRPr sz="5800" dirty="0">
              <a:latin typeface="Yu Gothic UI Semibold"/>
              <a:cs typeface="Yu Gothic UI Semi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87299" y="3006899"/>
            <a:ext cx="45974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315"/>
              </a:lnSpc>
            </a:pPr>
            <a:r>
              <a:rPr sz="3600" dirty="0">
                <a:solidFill>
                  <a:srgbClr val="231F20"/>
                </a:solidFill>
                <a:latin typeface="標楷體"/>
                <a:cs typeface="標楷體"/>
              </a:rPr>
              <a:t>請問，到師大怎麼走？</a:t>
            </a:r>
            <a:endParaRPr sz="3600" dirty="0">
              <a:latin typeface="標楷體"/>
              <a:cs typeface="標楷體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99299" y="3692041"/>
            <a:ext cx="507746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0"/>
              </a:lnSpc>
            </a:pPr>
            <a:r>
              <a:rPr sz="2400" b="1" dirty="0">
                <a:solidFill>
                  <a:srgbClr val="075295"/>
                </a:solidFill>
                <a:latin typeface="Times New Roman"/>
                <a:cs typeface="Times New Roman"/>
              </a:rPr>
              <a:t>Excuse</a:t>
            </a:r>
            <a:r>
              <a:rPr sz="2400" b="1" spc="-5" dirty="0">
                <a:solidFill>
                  <a:srgbClr val="075295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075295"/>
                </a:solidFill>
                <a:latin typeface="Times New Roman"/>
                <a:cs typeface="Times New Roman"/>
              </a:rPr>
              <a:t>Me.</a:t>
            </a:r>
            <a:r>
              <a:rPr sz="2400" b="1" spc="-5" dirty="0">
                <a:solidFill>
                  <a:srgbClr val="075295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75295"/>
                </a:solidFill>
                <a:latin typeface="Times New Roman"/>
                <a:cs typeface="Times New Roman"/>
              </a:rPr>
              <a:t>How</a:t>
            </a:r>
            <a:r>
              <a:rPr sz="2400" b="1" spc="-5" dirty="0">
                <a:solidFill>
                  <a:srgbClr val="075295"/>
                </a:solidFill>
                <a:latin typeface="Times New Roman"/>
                <a:cs typeface="Times New Roman"/>
              </a:rPr>
              <a:t> D</a:t>
            </a:r>
            <a:r>
              <a:rPr sz="2400" b="1" dirty="0">
                <a:solidFill>
                  <a:srgbClr val="075295"/>
                </a:solidFill>
                <a:latin typeface="Times New Roman"/>
                <a:cs typeface="Times New Roman"/>
              </a:rPr>
              <a:t>o</a:t>
            </a:r>
            <a:r>
              <a:rPr sz="2400" b="1" spc="-90" dirty="0">
                <a:solidFill>
                  <a:srgbClr val="075295"/>
                </a:solidFill>
                <a:latin typeface="Times New Roman"/>
                <a:cs typeface="Times New Roman"/>
              </a:rPr>
              <a:t> </a:t>
            </a:r>
            <a:r>
              <a:rPr sz="2400" b="1" spc="-270" dirty="0">
                <a:solidFill>
                  <a:srgbClr val="075295"/>
                </a:solidFill>
                <a:latin typeface="Times New Roman"/>
                <a:cs typeface="Times New Roman"/>
              </a:rPr>
              <a:t>Y</a:t>
            </a:r>
            <a:r>
              <a:rPr sz="2400" b="1" dirty="0">
                <a:solidFill>
                  <a:srgbClr val="075295"/>
                </a:solidFill>
                <a:latin typeface="Times New Roman"/>
                <a:cs typeface="Times New Roman"/>
              </a:rPr>
              <a:t>ou</a:t>
            </a:r>
            <a:r>
              <a:rPr sz="2400" b="1" spc="-5" dirty="0">
                <a:solidFill>
                  <a:srgbClr val="075295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075295"/>
                </a:solidFill>
                <a:latin typeface="Times New Roman"/>
                <a:cs typeface="Times New Roman"/>
              </a:rPr>
              <a:t>Get</a:t>
            </a:r>
            <a:r>
              <a:rPr sz="2400" b="1" spc="-5" dirty="0">
                <a:solidFill>
                  <a:srgbClr val="075295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75295"/>
                </a:solidFill>
                <a:latin typeface="Times New Roman"/>
                <a:cs typeface="Times New Roman"/>
              </a:rPr>
              <a:t>to </a:t>
            </a:r>
            <a:r>
              <a:rPr sz="2400" b="1" spc="-5" dirty="0">
                <a:solidFill>
                  <a:srgbClr val="075295"/>
                </a:solidFill>
                <a:latin typeface="Times New Roman"/>
                <a:cs typeface="Times New Roman"/>
              </a:rPr>
              <a:t>Shida?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99299" y="2354999"/>
            <a:ext cx="116840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600"/>
              </a:lnSpc>
            </a:pPr>
            <a:r>
              <a:rPr sz="3000" dirty="0">
                <a:solidFill>
                  <a:srgbClr val="31377D"/>
                </a:solidFill>
                <a:latin typeface="標楷體"/>
                <a:cs typeface="標楷體"/>
              </a:rPr>
              <a:t>第一課</a:t>
            </a:r>
            <a:endParaRPr sz="3000" dirty="0">
              <a:latin typeface="標楷體"/>
              <a:cs typeface="標楷體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1593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I-9</a:t>
            </a:r>
            <a:endParaRPr sz="3000">
              <a:latin typeface="Times New Roman"/>
              <a:cs typeface="Times New Roman"/>
            </a:endParaRPr>
          </a:p>
          <a:p>
            <a:pPr marR="32461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第</a:t>
            </a:r>
            <a:endParaRPr sz="14800">
              <a:latin typeface="標楷體"/>
              <a:cs typeface="標楷體"/>
            </a:endParaRPr>
          </a:p>
          <a:p>
            <a:pPr marR="3246120" algn="ctr">
              <a:lnSpc>
                <a:spcPct val="100000"/>
              </a:lnSpc>
              <a:spcBef>
                <a:spcPts val="655"/>
              </a:spcBef>
            </a:pPr>
            <a:r>
              <a:rPr sz="7200" spc="-30" dirty="0">
                <a:solidFill>
                  <a:srgbClr val="075295"/>
                </a:solidFill>
                <a:latin typeface="Times New Roman"/>
                <a:cs typeface="Times New Roman"/>
              </a:rPr>
              <a:t>dì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70081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altLang="zh-TW" sz="3200" dirty="0" err="1">
                <a:solidFill>
                  <a:srgbClr val="231F20"/>
                </a:solidFill>
                <a:latin typeface="Times New Roman"/>
                <a:cs typeface="Times New Roman"/>
              </a:rPr>
              <a:t>Det</a:t>
            </a: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)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used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to indicate ordinal numbers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342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I-10</a:t>
            </a:r>
            <a:endParaRPr sz="3000">
              <a:latin typeface="Times New Roman"/>
              <a:cs typeface="Times New Roman"/>
            </a:endParaRPr>
          </a:p>
          <a:p>
            <a:pPr marR="14617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紅綠燈</a:t>
            </a:r>
            <a:endParaRPr sz="14800">
              <a:latin typeface="標楷體"/>
              <a:cs typeface="標楷體"/>
            </a:endParaRPr>
          </a:p>
          <a:p>
            <a:pPr marR="14617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hónglǜdēng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78511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traﬃc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light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87440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</a:t>
            </a:r>
            <a:r>
              <a:rPr sz="3000" spc="-114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endParaRPr sz="3000">
              <a:latin typeface="Times New Roman"/>
              <a:cs typeface="Times New Roman"/>
            </a:endParaRPr>
          </a:p>
          <a:p>
            <a:pPr marR="2394585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告訴</a:t>
            </a:r>
            <a:endParaRPr sz="14800">
              <a:latin typeface="標楷體"/>
              <a:cs typeface="標楷體"/>
            </a:endParaRPr>
          </a:p>
          <a:p>
            <a:pPr marR="239458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gàosù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62877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(V)</a:t>
            </a:r>
            <a:r>
              <a:rPr lang="en-US" altLang="zh-TW" sz="3200" spc="-18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tell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342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I-12</a:t>
            </a:r>
            <a:endParaRPr sz="3000">
              <a:latin typeface="Times New Roman"/>
              <a:cs typeface="Times New Roman"/>
            </a:endParaRPr>
          </a:p>
          <a:p>
            <a:pPr marR="14617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提款機</a:t>
            </a:r>
            <a:endParaRPr sz="14800">
              <a:latin typeface="標楷體"/>
              <a:cs typeface="標楷體"/>
            </a:endParaRPr>
          </a:p>
          <a:p>
            <a:pPr marR="14611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tíkuǎnjī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0054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355" dirty="0" smtClean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TM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231F20"/>
                </a:solidFill>
                <a:latin typeface="Times New Roman"/>
                <a:cs typeface="Times New Roman"/>
              </a:rPr>
              <a:t>machine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77343" y="942851"/>
            <a:ext cx="6396990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I-13</a:t>
            </a:r>
            <a:endParaRPr sz="3000">
              <a:latin typeface="Times New Roman"/>
              <a:cs typeface="Times New Roman"/>
            </a:endParaRPr>
          </a:p>
          <a:p>
            <a:pPr marR="219964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超商</a:t>
            </a:r>
            <a:endParaRPr sz="14800">
              <a:latin typeface="標楷體"/>
              <a:cs typeface="標楷體"/>
            </a:endParaRPr>
          </a:p>
          <a:p>
            <a:pPr marR="219900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chāo-shāng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61378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convenience</a:t>
            </a:r>
            <a:r>
              <a:rPr sz="3200" spc="-10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231F20"/>
                </a:solidFill>
                <a:latin typeface="Times New Roman"/>
                <a:cs typeface="Times New Roman"/>
              </a:rPr>
              <a:t>store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I-14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應該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yīnggāi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7983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altLang="zh-TW" sz="3200" spc="-355" dirty="0">
                <a:solidFill>
                  <a:srgbClr val="231F20"/>
                </a:solidFill>
                <a:latin typeface="Times New Roman"/>
                <a:cs typeface="Times New Roman"/>
              </a:rPr>
              <a:t>V</a:t>
            </a: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aux)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should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; ought to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I-15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郵局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yóujú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9203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post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oﬃce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546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I-16</a:t>
            </a:r>
            <a:endParaRPr sz="3000">
              <a:latin typeface="Times New Roman"/>
              <a:cs typeface="Times New Roman"/>
            </a:endParaRPr>
          </a:p>
          <a:p>
            <a:pPr marR="33413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提</a:t>
            </a:r>
            <a:endParaRPr sz="14800">
              <a:latin typeface="標楷體"/>
              <a:cs typeface="標楷體"/>
            </a:endParaRPr>
          </a:p>
          <a:p>
            <a:pPr marR="3341370" algn="ctr">
              <a:lnSpc>
                <a:spcPct val="100000"/>
              </a:lnSpc>
              <a:spcBef>
                <a:spcPts val="655"/>
              </a:spcBef>
            </a:pPr>
            <a:r>
              <a:rPr sz="7200" spc="-20" dirty="0">
                <a:solidFill>
                  <a:srgbClr val="075295"/>
                </a:solidFill>
                <a:latin typeface="Times New Roman"/>
                <a:cs typeface="Times New Roman"/>
              </a:rPr>
              <a:t>tí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12242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(V)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231F20"/>
                </a:solidFill>
                <a:latin typeface="Times New Roman"/>
                <a:cs typeface="Times New Roman"/>
              </a:rPr>
              <a:t>withdra</a:t>
            </a:r>
            <a:r>
              <a:rPr sz="3200" spc="-25" dirty="0">
                <a:solidFill>
                  <a:srgbClr val="231F20"/>
                </a:solidFill>
                <a:latin typeface="Times New Roman"/>
                <a:cs typeface="Times New Roman"/>
              </a:rPr>
              <a:t>w</a:t>
            </a:r>
            <a:r>
              <a:rPr sz="32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231F20"/>
                </a:solidFill>
                <a:latin typeface="Times New Roman"/>
                <a:cs typeface="Times New Roman"/>
              </a:rPr>
              <a:t>(money)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7891" y="942851"/>
            <a:ext cx="7006590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I-17</a:t>
            </a:r>
            <a:endParaRPr sz="3000">
              <a:latin typeface="Times New Roman"/>
              <a:cs typeface="Times New Roman"/>
            </a:endParaRPr>
          </a:p>
          <a:p>
            <a:pPr marR="159004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那邊</a:t>
            </a:r>
            <a:endParaRPr sz="14800">
              <a:latin typeface="標楷體"/>
              <a:cs typeface="標楷體"/>
            </a:endParaRPr>
          </a:p>
          <a:p>
            <a:pPr marR="15887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nàbiān/nèibiān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6595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over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there,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yonder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5465" y="1152000"/>
            <a:ext cx="7223125" cy="39523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01930" algn="ctr">
              <a:lnSpc>
                <a:spcPct val="100000"/>
              </a:lnSpc>
            </a:pPr>
            <a:r>
              <a:rPr sz="9000" dirty="0">
                <a:solidFill>
                  <a:srgbClr val="231F20"/>
                </a:solidFill>
                <a:latin typeface="標楷體"/>
                <a:cs typeface="標楷體"/>
              </a:rPr>
              <a:t>師大</a:t>
            </a:r>
            <a:endParaRPr sz="9000" dirty="0">
              <a:latin typeface="標楷體"/>
              <a:cs typeface="標楷體"/>
            </a:endParaRPr>
          </a:p>
          <a:p>
            <a:pPr marR="201930" algn="ctr">
              <a:lnSpc>
                <a:spcPct val="100000"/>
              </a:lnSpc>
            </a:pPr>
            <a:r>
              <a:rPr sz="9000" dirty="0">
                <a:solidFill>
                  <a:srgbClr val="231F20"/>
                </a:solidFill>
                <a:latin typeface="標楷體"/>
                <a:cs typeface="標楷體"/>
              </a:rPr>
              <a:t>（師範大學）</a:t>
            </a:r>
            <a:endParaRPr sz="9000" dirty="0">
              <a:latin typeface="標楷體"/>
              <a:cs typeface="標楷體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  <a:tabLst>
                <a:tab pos="4775835" algn="l"/>
              </a:tabLst>
            </a:pPr>
            <a:r>
              <a:rPr sz="6600" dirty="0" err="1">
                <a:solidFill>
                  <a:srgbClr val="075295"/>
                </a:solidFill>
                <a:latin typeface="Times New Roman"/>
                <a:cs typeface="Times New Roman"/>
              </a:rPr>
              <a:t>Shīdà</a:t>
            </a:r>
            <a:r>
              <a:rPr sz="6600" spc="5" dirty="0">
                <a:solidFill>
                  <a:srgbClr val="075295"/>
                </a:solidFill>
                <a:latin typeface="Times New Roman"/>
                <a:cs typeface="Times New Roman"/>
              </a:rPr>
              <a:t> </a:t>
            </a:r>
            <a:r>
              <a:rPr lang="en-US" altLang="zh-TW" sz="9900" baseline="-2525" dirty="0" smtClean="0">
                <a:solidFill>
                  <a:srgbClr val="075295"/>
                </a:solidFill>
                <a:latin typeface="Adobe 明體 Std L"/>
                <a:cs typeface="Times New Roman"/>
              </a:rPr>
              <a:t>(</a:t>
            </a:r>
            <a:r>
              <a:rPr sz="6600" dirty="0" err="1" smtClean="0">
                <a:solidFill>
                  <a:srgbClr val="075295"/>
                </a:solidFill>
                <a:latin typeface="Times New Roman"/>
                <a:cs typeface="Times New Roman"/>
              </a:rPr>
              <a:t>Shīfàn</a:t>
            </a:r>
            <a:r>
              <a:rPr sz="6600" dirty="0">
                <a:solidFill>
                  <a:srgbClr val="075295"/>
                </a:solidFill>
                <a:latin typeface="Times New Roman"/>
                <a:cs typeface="Times New Roman"/>
              </a:rPr>
              <a:t>	Dàxu</a:t>
            </a:r>
            <a:r>
              <a:rPr sz="6600" spc="-5" dirty="0">
                <a:solidFill>
                  <a:srgbClr val="075295"/>
                </a:solidFill>
                <a:latin typeface="Times New Roman"/>
                <a:cs typeface="Times New Roman"/>
              </a:rPr>
              <a:t>é</a:t>
            </a:r>
            <a:r>
              <a:rPr sz="9900" baseline="-2525" dirty="0">
                <a:solidFill>
                  <a:srgbClr val="075295"/>
                </a:solidFill>
                <a:latin typeface="Adobe 明體 Std L"/>
                <a:cs typeface="Adobe 明體 Std L"/>
              </a:rPr>
              <a:t>)</a:t>
            </a:r>
            <a:endParaRPr sz="9900" baseline="-2525" dirty="0">
              <a:latin typeface="Adobe 明體 Std L"/>
              <a:cs typeface="Adobe 明體 Std 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299" y="5745018"/>
            <a:ext cx="803592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NTN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U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(National</a:t>
            </a:r>
            <a:r>
              <a:rPr sz="3200" spc="-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45" dirty="0">
                <a:solidFill>
                  <a:srgbClr val="231F20"/>
                </a:solidFill>
                <a:latin typeface="Times New Roman"/>
                <a:cs typeface="Times New Roman"/>
              </a:rPr>
              <a:t>T</a:t>
            </a:r>
            <a:r>
              <a:rPr sz="3200" spc="-20" dirty="0">
                <a:solidFill>
                  <a:srgbClr val="231F20"/>
                </a:solidFill>
                <a:latin typeface="Times New Roman"/>
                <a:cs typeface="Times New Roman"/>
              </a:rPr>
              <a:t>aiwan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231F20"/>
                </a:solidFill>
                <a:latin typeface="Times New Roman"/>
                <a:cs typeface="Times New Roman"/>
              </a:rPr>
              <a:t>Norma</a:t>
            </a:r>
            <a:r>
              <a:rPr sz="3200" spc="-10" dirty="0">
                <a:solidFill>
                  <a:srgbClr val="231F20"/>
                </a:solidFill>
                <a:latin typeface="Times New Roman"/>
                <a:cs typeface="Times New Roman"/>
              </a:rPr>
              <a:t>l</a:t>
            </a:r>
            <a:r>
              <a:rPr sz="32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231F20"/>
                </a:solidFill>
                <a:latin typeface="Times New Roman"/>
                <a:cs typeface="Times New Roman"/>
              </a:rPr>
              <a:t>University)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13923" y="942851"/>
            <a:ext cx="660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I-18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1593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</a:t>
            </a:r>
            <a:endParaRPr sz="3000" dirty="0">
              <a:latin typeface="Times New Roman"/>
              <a:cs typeface="Times New Roman"/>
            </a:endParaRPr>
          </a:p>
          <a:p>
            <a:pPr marR="32461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走</a:t>
            </a:r>
            <a:endParaRPr sz="14800" dirty="0">
              <a:latin typeface="標楷體"/>
              <a:cs typeface="標楷體"/>
            </a:endParaRPr>
          </a:p>
          <a:p>
            <a:pPr marR="32461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zǒu</a:t>
            </a:r>
            <a:endParaRPr sz="7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8" y="5745018"/>
            <a:ext cx="25123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altLang="zh-TW" sz="3200" spc="-195" dirty="0">
                <a:solidFill>
                  <a:srgbClr val="231F20"/>
                </a:solidFill>
                <a:latin typeface="Times New Roman"/>
                <a:cs typeface="Times New Roman"/>
              </a:rPr>
              <a:t>V</a:t>
            </a:r>
            <a:r>
              <a:rPr lang="en-US" altLang="zh-TW" sz="3200" spc="-10" dirty="0">
                <a:solidFill>
                  <a:srgbClr val="231F20"/>
                </a:solidFill>
                <a:latin typeface="Times New Roman"/>
                <a:cs typeface="Times New Roman"/>
              </a:rPr>
              <a:t>i)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get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/>
              <a:t>和平東路</a:t>
            </a:r>
          </a:p>
          <a:p>
            <a:pPr algn="ctr">
              <a:lnSpc>
                <a:spcPct val="100000"/>
              </a:lnSpc>
              <a:spcBef>
                <a:spcPts val="655"/>
              </a:spcBef>
              <a:tabLst>
                <a:tab pos="2920365" algn="l"/>
                <a:tab pos="5180965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Hépíng	Dōng	Lù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299" y="5745018"/>
            <a:ext cx="349122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5" dirty="0" err="1" smtClean="0">
                <a:solidFill>
                  <a:srgbClr val="231F20"/>
                </a:solidFill>
                <a:latin typeface="Times New Roman"/>
                <a:cs typeface="Times New Roman"/>
              </a:rPr>
              <a:t>Hepin</a:t>
            </a:r>
            <a:r>
              <a:rPr sz="3200" spc="-20" dirty="0" err="1" smtClean="0">
                <a:solidFill>
                  <a:srgbClr val="231F20"/>
                </a:solidFill>
                <a:latin typeface="Times New Roman"/>
                <a:cs typeface="Times New Roman"/>
              </a:rPr>
              <a:t>g</a:t>
            </a:r>
            <a:r>
              <a:rPr sz="3200" spc="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East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231F20"/>
                </a:solidFill>
                <a:latin typeface="Times New Roman"/>
                <a:cs typeface="Times New Roman"/>
              </a:rPr>
              <a:t>Road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13923" y="942851"/>
            <a:ext cx="660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I-19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7546" y="942851"/>
            <a:ext cx="62071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I-20</a:t>
            </a:r>
            <a:endParaRPr sz="3000">
              <a:latin typeface="Times New Roman"/>
              <a:cs typeface="Times New Roman"/>
            </a:endParaRPr>
          </a:p>
          <a:p>
            <a:pPr marL="24765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往前</a:t>
            </a:r>
            <a:endParaRPr sz="14800">
              <a:latin typeface="標楷體"/>
              <a:cs typeface="標楷體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  <a:tabLst>
                <a:tab pos="2221230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wǎng	qián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9711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forward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ahead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7546" y="942851"/>
            <a:ext cx="62071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I-21</a:t>
            </a:r>
            <a:endParaRPr sz="3000">
              <a:latin typeface="Times New Roman"/>
              <a:cs typeface="Times New Roman"/>
            </a:endParaRPr>
          </a:p>
          <a:p>
            <a:pPr marL="24765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右轉</a:t>
            </a:r>
            <a:endParaRPr sz="14800">
              <a:latin typeface="標楷體"/>
              <a:cs typeface="標楷體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  <a:tabLst>
                <a:tab pos="1612265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yòu	zhuǎn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47523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turn right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342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I-22</a:t>
            </a:r>
            <a:endParaRPr sz="3000">
              <a:latin typeface="Times New Roman"/>
              <a:cs typeface="Times New Roman"/>
            </a:endParaRPr>
          </a:p>
          <a:p>
            <a:pPr marR="14617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聽起來</a:t>
            </a:r>
            <a:endParaRPr sz="14800">
              <a:latin typeface="標楷體"/>
              <a:cs typeface="標楷體"/>
            </a:endParaRPr>
          </a:p>
          <a:p>
            <a:pPr marR="1461135" algn="ctr">
              <a:lnSpc>
                <a:spcPct val="100000"/>
              </a:lnSpc>
              <a:spcBef>
                <a:spcPts val="655"/>
              </a:spcBef>
              <a:tabLst>
                <a:tab pos="1651000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tīng	qǐlái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80746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sound, sound like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I-23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看見</a:t>
            </a:r>
            <a:endParaRPr sz="14800">
              <a:latin typeface="標楷體"/>
              <a:cs typeface="標楷體"/>
            </a:endParaRPr>
          </a:p>
          <a:p>
            <a:pPr marR="240220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kànjiàn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6823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231F20"/>
                </a:solidFill>
                <a:latin typeface="Times New Roman"/>
                <a:cs typeface="Times New Roman"/>
              </a:rPr>
              <a:t>see</a:t>
            </a:r>
            <a:r>
              <a:rPr sz="3200" spc="-10" dirty="0">
                <a:solidFill>
                  <a:srgbClr val="231F20"/>
                </a:solidFill>
                <a:latin typeface="Times New Roman"/>
                <a:cs typeface="Times New Roman"/>
              </a:rPr>
              <a:t>,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231F20"/>
                </a:solidFill>
                <a:latin typeface="Times New Roman"/>
                <a:cs typeface="Times New Roman"/>
              </a:rPr>
              <a:t>have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231F20"/>
                </a:solidFill>
                <a:latin typeface="Times New Roman"/>
                <a:cs typeface="Times New Roman"/>
              </a:rPr>
              <a:t>seen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下載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spc="-30" dirty="0">
                <a:solidFill>
                  <a:srgbClr val="075295"/>
                </a:solidFill>
                <a:latin typeface="Times New Roman"/>
                <a:cs typeface="Times New Roman"/>
              </a:rPr>
              <a:t>xiàzài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8" y="5745018"/>
            <a:ext cx="39601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(V)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231F20"/>
                </a:solidFill>
                <a:latin typeface="Times New Roman"/>
                <a:cs typeface="Times New Roman"/>
              </a:rPr>
              <a:t>download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地圖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dìtú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39128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 </a:t>
            </a:r>
            <a:r>
              <a:rPr sz="3200" spc="-20" dirty="0" smtClean="0">
                <a:solidFill>
                  <a:srgbClr val="231F20"/>
                </a:solidFill>
                <a:latin typeface="Times New Roman"/>
                <a:cs typeface="Times New Roman"/>
              </a:rPr>
              <a:t>map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好用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hǎoyòng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4079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Vs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)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easy to use, handy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299" y="942851"/>
            <a:ext cx="8459470" cy="55297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II-4</a:t>
            </a:r>
            <a:endParaRPr sz="3000" dirty="0">
              <a:latin typeface="Times New Roman"/>
              <a:cs typeface="Times New Roman"/>
            </a:endParaRPr>
          </a:p>
          <a:p>
            <a:pPr marR="7366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著</a:t>
            </a:r>
            <a:endParaRPr sz="14800" dirty="0">
              <a:latin typeface="標楷體"/>
              <a:cs typeface="標楷體"/>
            </a:endParaRPr>
          </a:p>
          <a:p>
            <a:pPr marR="73025" algn="ctr">
              <a:lnSpc>
                <a:spcPct val="100000"/>
              </a:lnSpc>
              <a:spcBef>
                <a:spcPts val="655"/>
              </a:spcBef>
            </a:pPr>
            <a:r>
              <a:rPr sz="7200" spc="-35" dirty="0">
                <a:solidFill>
                  <a:srgbClr val="075295"/>
                </a:solidFill>
                <a:latin typeface="Times New Roman"/>
                <a:cs typeface="Times New Roman"/>
              </a:rPr>
              <a:t>zhe</a:t>
            </a:r>
            <a:endParaRPr sz="7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endParaRPr lang="en-US" sz="3200" dirty="0" smtClean="0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sz="3200" dirty="0" err="1" smtClean="0">
                <a:solidFill>
                  <a:srgbClr val="231F20"/>
                </a:solidFill>
                <a:latin typeface="Times New Roman"/>
                <a:cs typeface="Times New Roman"/>
              </a:rPr>
              <a:t>Ptc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)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particle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indicating</a:t>
            </a:r>
            <a:r>
              <a:rPr sz="3200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progression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or</a:t>
            </a:r>
            <a:endParaRPr lang="en-US" sz="3200" dirty="0" smtClean="0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marL="12700"/>
            <a:r>
              <a:rPr lang="en-US" altLang="zh-TW"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continuation of action</a:t>
            </a:r>
            <a:endParaRPr lang="en-US" altLang="zh-TW" sz="3200" dirty="0" smtClean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024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II-5</a:t>
            </a:r>
            <a:endParaRPr sz="3000">
              <a:latin typeface="Times New Roman"/>
              <a:cs typeface="Times New Roman"/>
            </a:endParaRPr>
          </a:p>
          <a:p>
            <a:pPr marR="14300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日用品</a:t>
            </a:r>
            <a:endParaRPr sz="14800">
              <a:latin typeface="標楷體"/>
              <a:cs typeface="標楷體"/>
            </a:endParaRPr>
          </a:p>
          <a:p>
            <a:pPr marR="14300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rìyòngpǐn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0887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N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)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articles of daily use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</a:t>
            </a:r>
            <a:endParaRPr sz="3000" dirty="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路人</a:t>
            </a:r>
            <a:endParaRPr sz="14800" dirty="0">
              <a:latin typeface="標楷體"/>
              <a:cs typeface="標楷體"/>
            </a:endParaRPr>
          </a:p>
          <a:p>
            <a:pPr marR="2305685" algn="ctr">
              <a:lnSpc>
                <a:spcPct val="100000"/>
              </a:lnSpc>
              <a:spcBef>
                <a:spcPts val="655"/>
              </a:spcBef>
            </a:pPr>
            <a:r>
              <a:rPr sz="7200" spc="-30" dirty="0">
                <a:solidFill>
                  <a:srgbClr val="075295"/>
                </a:solidFill>
                <a:latin typeface="Times New Roman"/>
                <a:cs typeface="Times New Roman"/>
              </a:rPr>
              <a:t>lùrén</a:t>
            </a:r>
            <a:endParaRPr sz="7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64344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5" dirty="0" smtClean="0">
                <a:solidFill>
                  <a:srgbClr val="231F20"/>
                </a:solidFill>
                <a:latin typeface="Times New Roman"/>
                <a:cs typeface="Times New Roman"/>
              </a:rPr>
              <a:t>someone</a:t>
            </a:r>
            <a:r>
              <a:rPr sz="3200" spc="-10" dirty="0">
                <a:solidFill>
                  <a:srgbClr val="231F20"/>
                </a:solidFill>
                <a:latin typeface="Times New Roman"/>
                <a:cs typeface="Times New Roman"/>
              </a:rPr>
              <a:t>;</a:t>
            </a:r>
            <a:r>
              <a:rPr sz="32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231F20"/>
                </a:solidFill>
                <a:latin typeface="Times New Roman"/>
                <a:cs typeface="Times New Roman"/>
              </a:rPr>
              <a:t>lit.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 person on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231F20"/>
                </a:solidFill>
                <a:latin typeface="Times New Roman"/>
                <a:cs typeface="Times New Roman"/>
              </a:rPr>
              <a:t>street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II-6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經過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jīngguò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27203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V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)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go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past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II-7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巷子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spc="-35" dirty="0">
                <a:solidFill>
                  <a:srgbClr val="075295"/>
                </a:solidFill>
                <a:latin typeface="Times New Roman"/>
                <a:cs typeface="Times New Roman"/>
              </a:rPr>
              <a:t>xiàngzi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4814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N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)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alley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228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II-8</a:t>
            </a:r>
            <a:endParaRPr sz="3000">
              <a:latin typeface="Times New Roman"/>
              <a:cs typeface="Times New Roman"/>
            </a:endParaRPr>
          </a:p>
          <a:p>
            <a:pPr marR="33096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餓</a:t>
            </a:r>
            <a:endParaRPr sz="14800">
              <a:latin typeface="標楷體"/>
              <a:cs typeface="標楷體"/>
            </a:endParaRPr>
          </a:p>
          <a:p>
            <a:pPr marR="33096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è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8" y="5745018"/>
            <a:ext cx="28171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Vs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)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hungry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299" y="942851"/>
            <a:ext cx="8459470" cy="55297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II-9</a:t>
            </a:r>
            <a:endParaRPr sz="3000" dirty="0">
              <a:latin typeface="Times New Roman"/>
              <a:cs typeface="Times New Roman"/>
            </a:endParaRPr>
          </a:p>
          <a:p>
            <a:pPr marR="7366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一邊</a:t>
            </a:r>
            <a:endParaRPr sz="14800" dirty="0">
              <a:latin typeface="標楷體"/>
              <a:cs typeface="標楷體"/>
            </a:endParaRPr>
          </a:p>
          <a:p>
            <a:pPr marR="7302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yìbiān</a:t>
            </a:r>
            <a:endParaRPr sz="7200" dirty="0">
              <a:latin typeface="Times New Roman"/>
              <a:cs typeface="Times New Roman"/>
            </a:endParaRPr>
          </a:p>
          <a:p>
            <a:pPr marR="144145" algn="ctr"/>
            <a:endParaRPr lang="en-US" sz="3200" dirty="0" smtClean="0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marR="144145"/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sz="3200" dirty="0" err="1" smtClean="0">
                <a:solidFill>
                  <a:srgbClr val="231F20"/>
                </a:solidFill>
                <a:latin typeface="Times New Roman"/>
                <a:cs typeface="Times New Roman"/>
              </a:rPr>
              <a:t>Adv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)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indicates doing two things simultaneousl</a:t>
            </a:r>
            <a:r>
              <a:rPr sz="3200" spc="-215" dirty="0">
                <a:solidFill>
                  <a:srgbClr val="231F20"/>
                </a:solidFill>
                <a:latin typeface="Times New Roman"/>
                <a:cs typeface="Times New Roman"/>
              </a:rPr>
              <a:t>y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as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,</a:t>
            </a:r>
            <a:r>
              <a:rPr lang="zh-TW" altLang="en-US"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altLang="zh-TW" sz="3200" spc="-20" dirty="0" smtClean="0">
                <a:solidFill>
                  <a:srgbClr val="231F20"/>
                </a:solidFill>
                <a:latin typeface="Times New Roman"/>
                <a:cs typeface="Times New Roman"/>
              </a:rPr>
              <a:t>while</a:t>
            </a:r>
            <a:endParaRPr lang="en-US" altLang="zh-TW"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II-10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發現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fāxiàn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89242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sz="3200" dirty="0" err="1" smtClean="0">
                <a:solidFill>
                  <a:srgbClr val="231F20"/>
                </a:solidFill>
                <a:latin typeface="Times New Roman"/>
                <a:cs typeface="Times New Roman"/>
              </a:rPr>
              <a:t>Vpt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)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discover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311140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</a:t>
            </a:r>
            <a:r>
              <a:rPr sz="3000" spc="-114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endParaRPr sz="3000">
              <a:latin typeface="Times New Roman"/>
              <a:cs typeface="Times New Roman"/>
            </a:endParaRPr>
          </a:p>
          <a:p>
            <a:pPr marR="3397885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離</a:t>
            </a:r>
            <a:endParaRPr sz="14800">
              <a:latin typeface="標楷體"/>
              <a:cs typeface="標楷體"/>
            </a:endParaRPr>
          </a:p>
          <a:p>
            <a:pPr marR="3397885" algn="ctr">
              <a:lnSpc>
                <a:spcPct val="100000"/>
              </a:lnSpc>
              <a:spcBef>
                <a:spcPts val="655"/>
              </a:spcBef>
            </a:pPr>
            <a:r>
              <a:rPr sz="7200" spc="-20" dirty="0">
                <a:solidFill>
                  <a:srgbClr val="075295"/>
                </a:solidFill>
                <a:latin typeface="Times New Roman"/>
                <a:cs typeface="Times New Roman"/>
              </a:rPr>
              <a:t>lí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8" y="5745018"/>
            <a:ext cx="48745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Prep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)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(away) from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II-12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背包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bēibāo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67716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N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) </a:t>
            </a:r>
            <a:r>
              <a:rPr sz="3200" spc="-20" dirty="0">
                <a:solidFill>
                  <a:srgbClr val="231F20"/>
                </a:solidFill>
                <a:latin typeface="Times New Roman"/>
                <a:cs typeface="Times New Roman"/>
              </a:rPr>
              <a:t>backpack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II-13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正好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zhènghǎo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8" y="5745018"/>
            <a:ext cx="44173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altLang="zh-TW" sz="3200" dirty="0" err="1">
                <a:solidFill>
                  <a:srgbClr val="231F20"/>
                </a:solidFill>
                <a:latin typeface="Times New Roman"/>
                <a:cs typeface="Times New Roman"/>
              </a:rPr>
              <a:t>Adv</a:t>
            </a: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)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 just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happen to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II-14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最後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zuìhòu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94271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(Adv) in the end, ﬁnally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3181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II-15</a:t>
            </a:r>
            <a:endParaRPr sz="3000">
              <a:latin typeface="Times New Roman"/>
              <a:cs typeface="Times New Roman"/>
            </a:endParaRPr>
          </a:p>
          <a:p>
            <a:pPr marR="34048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枝</a:t>
            </a:r>
            <a:endParaRPr sz="14800">
              <a:latin typeface="標楷體"/>
              <a:cs typeface="標楷體"/>
            </a:endParaRPr>
          </a:p>
          <a:p>
            <a:pPr marR="34048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zhī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81076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(M)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measure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word for pens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54820" y="942851"/>
            <a:ext cx="61245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</a:t>
            </a:r>
            <a:endParaRPr sz="3000">
              <a:latin typeface="Times New Roman"/>
              <a:cs typeface="Times New Roman"/>
            </a:endParaRPr>
          </a:p>
          <a:p>
            <a:pPr marL="37465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幫忙</a:t>
            </a:r>
            <a:endParaRPr sz="14800">
              <a:latin typeface="標楷體"/>
              <a:cs typeface="標楷體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bāngmáng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8" y="5745018"/>
            <a:ext cx="34267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altLang="zh-TW" sz="3200" spc="-295" dirty="0">
                <a:solidFill>
                  <a:srgbClr val="231F20"/>
                </a:solidFill>
                <a:latin typeface="Times New Roman"/>
                <a:cs typeface="Times New Roman"/>
              </a:rPr>
              <a:t>V</a:t>
            </a: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-</a:t>
            </a:r>
            <a:r>
              <a:rPr lang="en-US" altLang="zh-TW" sz="3200" dirty="0" err="1">
                <a:solidFill>
                  <a:srgbClr val="231F20"/>
                </a:solidFill>
                <a:latin typeface="Times New Roman"/>
                <a:cs typeface="Times New Roman"/>
              </a:rPr>
              <a:t>sep</a:t>
            </a: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)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help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3181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II-16</a:t>
            </a:r>
            <a:endParaRPr sz="3000">
              <a:latin typeface="Times New Roman"/>
              <a:cs typeface="Times New Roman"/>
            </a:endParaRPr>
          </a:p>
          <a:p>
            <a:pPr marR="34048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筆</a:t>
            </a:r>
            <a:endParaRPr sz="14800">
              <a:latin typeface="標楷體"/>
              <a:cs typeface="標楷體"/>
            </a:endParaRPr>
          </a:p>
          <a:p>
            <a:pPr marR="34048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bǐ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3462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 </a:t>
            </a:r>
            <a:r>
              <a:rPr sz="3200" spc="-20" dirty="0" smtClean="0">
                <a:solidFill>
                  <a:srgbClr val="231F20"/>
                </a:solidFill>
                <a:latin typeface="Times New Roman"/>
                <a:cs typeface="Times New Roman"/>
              </a:rPr>
              <a:t>pen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3181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II-17</a:t>
            </a:r>
            <a:endParaRPr sz="3000">
              <a:latin typeface="Times New Roman"/>
              <a:cs typeface="Times New Roman"/>
            </a:endParaRPr>
          </a:p>
          <a:p>
            <a:pPr marR="34048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本</a:t>
            </a:r>
            <a:endParaRPr sz="14800">
              <a:latin typeface="標楷體"/>
              <a:cs typeface="標楷體"/>
            </a:endParaRPr>
          </a:p>
          <a:p>
            <a:pPr marR="34048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běn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8" y="5745018"/>
            <a:ext cx="56365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(M)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measure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word for books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II-18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本子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běnzi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27203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N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)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notebook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II-19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左轉</a:t>
            </a:r>
            <a:endParaRPr sz="14800">
              <a:latin typeface="標楷體"/>
              <a:cs typeface="標楷體"/>
            </a:endParaRPr>
          </a:p>
          <a:p>
            <a:pPr marL="26034">
              <a:lnSpc>
                <a:spcPct val="100000"/>
              </a:lnSpc>
              <a:spcBef>
                <a:spcPts val="655"/>
              </a:spcBef>
              <a:tabLst>
                <a:tab pos="1574800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zuǒ	zhuǎn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40728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turn left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/>
              <a:t>師大路上</a:t>
            </a:r>
          </a:p>
          <a:p>
            <a:pPr algn="ctr">
              <a:lnSpc>
                <a:spcPct val="100000"/>
              </a:lnSpc>
              <a:spcBef>
                <a:spcPts val="655"/>
              </a:spcBef>
              <a:tabLst>
                <a:tab pos="2311400" algn="l"/>
                <a:tab pos="3556000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Shīdà	Lù	shàng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299" y="5745018"/>
            <a:ext cx="292671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on </a:t>
            </a:r>
            <a:r>
              <a:rPr sz="3200" spc="-20" dirty="0">
                <a:solidFill>
                  <a:srgbClr val="231F20"/>
                </a:solidFill>
                <a:latin typeface="Times New Roman"/>
                <a:cs typeface="Times New Roman"/>
              </a:rPr>
              <a:t>Shid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231F20"/>
                </a:solidFill>
                <a:latin typeface="Times New Roman"/>
                <a:cs typeface="Times New Roman"/>
              </a:rPr>
              <a:t>Road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50485" y="942851"/>
            <a:ext cx="787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II-20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II-21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麵店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spc="-40" dirty="0">
                <a:solidFill>
                  <a:srgbClr val="075295"/>
                </a:solidFill>
                <a:latin typeface="Times New Roman"/>
                <a:cs typeface="Times New Roman"/>
              </a:rPr>
              <a:t>miàn</a:t>
            </a:r>
            <a:r>
              <a:rPr sz="7200" spc="-5" dirty="0">
                <a:solidFill>
                  <a:srgbClr val="075295"/>
                </a:solidFill>
                <a:latin typeface="Times New Roman"/>
                <a:cs typeface="Times New Roman"/>
              </a:rPr>
              <a:t> </a:t>
            </a:r>
            <a:r>
              <a:rPr sz="7200" spc="-35" dirty="0">
                <a:solidFill>
                  <a:srgbClr val="075295"/>
                </a:solidFill>
                <a:latin typeface="Times New Roman"/>
                <a:cs typeface="Times New Roman"/>
              </a:rPr>
              <a:t>diàn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50888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noodle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shop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I-4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迷路</a:t>
            </a:r>
            <a:endParaRPr sz="14800">
              <a:latin typeface="標楷體"/>
              <a:cs typeface="標楷體"/>
            </a:endParaRPr>
          </a:p>
          <a:p>
            <a:pPr marR="2305685" algn="ctr">
              <a:lnSpc>
                <a:spcPct val="100000"/>
              </a:lnSpc>
              <a:spcBef>
                <a:spcPts val="655"/>
              </a:spcBef>
            </a:pPr>
            <a:r>
              <a:rPr sz="7200" spc="-35" dirty="0">
                <a:solidFill>
                  <a:srgbClr val="075295"/>
                </a:solidFill>
                <a:latin typeface="Times New Roman"/>
                <a:cs typeface="Times New Roman"/>
              </a:rPr>
              <a:t>mílù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8" y="5745018"/>
            <a:ext cx="76177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altLang="zh-TW" sz="3200" dirty="0" err="1">
                <a:solidFill>
                  <a:srgbClr val="231F20"/>
                </a:solidFill>
                <a:latin typeface="Times New Roman"/>
                <a:cs typeface="Times New Roman"/>
              </a:rPr>
              <a:t>Vp-sep</a:t>
            </a: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231F20"/>
                </a:solidFill>
                <a:latin typeface="Times New Roman"/>
                <a:cs typeface="Times New Roman"/>
              </a:rPr>
              <a:t>be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lost,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231F20"/>
                </a:solidFill>
                <a:latin typeface="Times New Roman"/>
                <a:cs typeface="Times New Roman"/>
              </a:rPr>
              <a:t>have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lost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directions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1593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I-5</a:t>
            </a:r>
            <a:endParaRPr sz="3000">
              <a:latin typeface="Times New Roman"/>
              <a:cs typeface="Times New Roman"/>
            </a:endParaRPr>
          </a:p>
          <a:p>
            <a:pPr marR="32461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下</a:t>
            </a:r>
            <a:endParaRPr sz="14800">
              <a:latin typeface="標楷體"/>
              <a:cs typeface="標楷體"/>
            </a:endParaRPr>
          </a:p>
          <a:p>
            <a:pPr marR="3246120" algn="ctr">
              <a:lnSpc>
                <a:spcPct val="100000"/>
              </a:lnSpc>
              <a:spcBef>
                <a:spcPts val="655"/>
              </a:spcBef>
            </a:pPr>
            <a:r>
              <a:rPr sz="7200" spc="-30" dirty="0">
                <a:solidFill>
                  <a:srgbClr val="075295"/>
                </a:solidFill>
                <a:latin typeface="Times New Roman"/>
                <a:cs typeface="Times New Roman"/>
              </a:rPr>
              <a:t>xià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27139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altLang="zh-TW" sz="3200" spc="-15" dirty="0" err="1">
                <a:solidFill>
                  <a:srgbClr val="231F20"/>
                </a:solidFill>
                <a:latin typeface="Times New Roman"/>
                <a:cs typeface="Times New Roman"/>
              </a:rPr>
              <a:t>Det</a:t>
            </a:r>
            <a:r>
              <a:rPr lang="en-US" altLang="zh-TW"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)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next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I-6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路口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lùkǒu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88163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intersection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1593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I-7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段</a:t>
            </a:r>
            <a:endParaRPr sz="14800">
              <a:latin typeface="標楷體"/>
              <a:cs typeface="標楷體"/>
            </a:endParaRPr>
          </a:p>
          <a:p>
            <a:pPr marL="63500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duàn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84213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0" dirty="0" smtClean="0">
                <a:solidFill>
                  <a:srgbClr val="231F20"/>
                </a:solidFill>
                <a:latin typeface="Times New Roman"/>
                <a:cs typeface="Times New Roman"/>
              </a:rPr>
              <a:t>section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1593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I-8</a:t>
            </a:r>
            <a:endParaRPr sz="3000">
              <a:latin typeface="Times New Roman"/>
              <a:cs typeface="Times New Roman"/>
            </a:endParaRPr>
          </a:p>
          <a:p>
            <a:pPr marR="32461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過</a:t>
            </a:r>
            <a:endParaRPr sz="14800">
              <a:latin typeface="標楷體"/>
              <a:cs typeface="標楷體"/>
            </a:endParaRPr>
          </a:p>
          <a:p>
            <a:pPr marR="32461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guò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72808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(V)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go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past,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cross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413</Words>
  <Application>Microsoft Office PowerPoint</Application>
  <PresentationFormat>如螢幕大小 (4:3)</PresentationFormat>
  <Paragraphs>184</Paragraphs>
  <Slides>45</Slides>
  <Notes>45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45</vt:i4>
      </vt:variant>
    </vt:vector>
  </HeadingPairs>
  <TitlesOfParts>
    <vt:vector size="52" baseType="lpstr">
      <vt:lpstr>Adobe 明體 Std L</vt:lpstr>
      <vt:lpstr>Yu Gothic UI Semibold</vt:lpstr>
      <vt:lpstr>新細明體</vt:lpstr>
      <vt:lpstr>標楷體</vt:lpstr>
      <vt:lpstr>Calibri</vt:lpstr>
      <vt:lpstr>Times New Roman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和平東路 Hépíng Dōng Lù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師大路上 Shīdà Lù shàng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Chieh</dc:creator>
  <cp:lastModifiedBy>Windows 使用者</cp:lastModifiedBy>
  <cp:revision>4</cp:revision>
  <dcterms:created xsi:type="dcterms:W3CDTF">2017-05-10T11:56:55Z</dcterms:created>
  <dcterms:modified xsi:type="dcterms:W3CDTF">2017-05-26T04:16:49Z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2017-05-10T00:00:00Z</vt:filetime>
  </property>
  <property fmtid="{D5CDD505-2E9C-101B-9397-08002B2CF9AE}" pid="3" name="LastSaved">
    <vt:filetime>2017-05-10T00:00:00Z</vt:filetime>
  </property>
</Properties>
</file>