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5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70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5050" y="1824698"/>
            <a:ext cx="70739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050" y="1824698"/>
            <a:ext cx="70739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2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2258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還是坐捷運吧！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0543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245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ake the M</a:t>
            </a:r>
            <a:r>
              <a:rPr sz="2400" b="1" spc="-85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Instead!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第二課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麻煩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máfán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07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troublesome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趕快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gǎnkuài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8074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away; quickly (indicating u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gency)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走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466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Vp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leave, to bid farewell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班次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bāncì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of scheduled runs (of trains, ﬂights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boats, buses)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禮拜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lǐbài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87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week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見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281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see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電腦展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122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diànnǎo	zhǎn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857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show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392" y="1989799"/>
            <a:ext cx="8254365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世貿展覽館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060"/>
              </a:spcBef>
              <a:tabLst>
                <a:tab pos="3022600" algn="l"/>
                <a:tab pos="6247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Shìmào	Zhǎnlǎn	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6363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5" dirty="0" smtClean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orld</a:t>
            </a:r>
            <a:r>
              <a:rPr sz="3200" spc="-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rade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Center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Exhibition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Hall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展覽館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0721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zhǎnlǎn	guǎn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30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exhibition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hall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台北</a:t>
            </a:r>
            <a:r>
              <a:rPr spc="-3700" dirty="0"/>
              <a:t> </a:t>
            </a:r>
            <a:r>
              <a:rPr dirty="0"/>
              <a:t>101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99" y="3967923"/>
            <a:ext cx="7982584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  <a:tabLst>
                <a:tab pos="4785360" algn="l"/>
              </a:tabLst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Táiběi</a:t>
            </a:r>
            <a:r>
              <a:rPr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	101</a:t>
            </a:r>
          </a:p>
          <a:p>
            <a:pPr marL="12700" marR="5080">
              <a:lnSpc>
                <a:spcPct val="100000"/>
              </a:lnSpc>
              <a:buClr>
                <a:srgbClr val="231F20"/>
              </a:buClr>
              <a:tabLst>
                <a:tab pos="450850" algn="l"/>
              </a:tabLst>
            </a:pPr>
            <a:endParaRPr lang="en-US" altLang="zh-TW" sz="2800" dirty="0" smtClean="0">
              <a:solidFill>
                <a:srgbClr val="231F20"/>
              </a:solidFill>
              <a:latin typeface="標楷體"/>
              <a:cs typeface="標楷體"/>
            </a:endParaRPr>
          </a:p>
          <a:p>
            <a:pPr marL="12700" marR="5080">
              <a:lnSpc>
                <a:spcPct val="100000"/>
              </a:lnSpc>
              <a:buClr>
                <a:srgbClr val="231F20"/>
              </a:buClr>
              <a:tabLst>
                <a:tab pos="450850" algn="l"/>
              </a:tabLst>
            </a:pPr>
            <a:r>
              <a:rPr sz="2800" spc="-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28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aipei </a:t>
            </a:r>
            <a:r>
              <a:rPr sz="28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101, the tallest building in</a:t>
            </a:r>
            <a:r>
              <a:rPr sz="2800" spc="-6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28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aiwan. It was also the tallest building in the world from 2004 to 2010.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 dirty="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還是</a:t>
            </a:r>
            <a:endParaRPr sz="14800" dirty="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háishì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922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probabl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alternativel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had better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台北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Táiběi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588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aipei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850" y="942851"/>
            <a:ext cx="6899275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 dirty="0">
              <a:latin typeface="Times New Roman"/>
              <a:cs typeface="Times New Roman"/>
            </a:endParaRPr>
          </a:p>
          <a:p>
            <a:pPr marR="16967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800" spc="-37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號線</a:t>
            </a:r>
            <a:endParaRPr sz="14800" dirty="0">
              <a:latin typeface="標楷體"/>
              <a:cs typeface="標楷體"/>
            </a:endParaRPr>
          </a:p>
          <a:p>
            <a:pPr marR="1696720" algn="ctr">
              <a:lnSpc>
                <a:spcPct val="100000"/>
              </a:lnSpc>
              <a:spcBef>
                <a:spcPts val="655"/>
              </a:spcBef>
              <a:tabLst>
                <a:tab pos="938530" algn="l"/>
                <a:tab pos="2487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èr	hào	xiàn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60937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Line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2 (of the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aipei M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別急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bié	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242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need to hurr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ake your time.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飛機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fēijī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2969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airplane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轉機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  <a:tabLst>
                <a:tab pos="2411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zhuǎn	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03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sep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transfer (ﬂights)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機場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149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airport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巴士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bāshì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560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bus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市區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shìqū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2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downtown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81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get oﬀ, alight, disembark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交通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jiāotōng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495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早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81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Goo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morning.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便利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biànlì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convenient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handy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到處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dàochù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02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everywhere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路線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spc="-30" dirty="0">
                <a:solidFill>
                  <a:srgbClr val="075295"/>
                </a:solidFill>
                <a:latin typeface="Times New Roman"/>
                <a:cs typeface="Times New Roman"/>
              </a:rPr>
              <a:t>lùxiàn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2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route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複雜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fùzá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55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complicated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輕鬆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qīngsōng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729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(Vs)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ease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東部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dōngbù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36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eastern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海邊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hǎibiān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3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seaside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島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624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island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搭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011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take (bus, boat, plane, taxi, etc.)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7646" y="942851"/>
            <a:ext cx="54698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32531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船</a:t>
            </a:r>
            <a:endParaRPr sz="14800">
              <a:latin typeface="標楷體"/>
              <a:cs typeface="標楷體"/>
            </a:endParaRPr>
          </a:p>
          <a:p>
            <a:pPr marR="32531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boat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ship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395970" cy="5529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 dirty="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約</a:t>
            </a:r>
            <a:endParaRPr sz="14800" dirty="0">
              <a:latin typeface="標楷體"/>
              <a:cs typeface="標楷體"/>
            </a:endParaRPr>
          </a:p>
          <a:p>
            <a:pPr marR="1016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yuē</a:t>
            </a:r>
            <a:endParaRPr sz="7200" dirty="0">
              <a:latin typeface="Times New Roman"/>
              <a:cs typeface="Times New Roman"/>
            </a:endParaRPr>
          </a:p>
          <a:p>
            <a:pPr marL="12700"/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/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invite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231F20"/>
                </a:solidFill>
                <a:latin typeface="Times New Roman"/>
                <a:cs typeface="Times New Roman"/>
              </a:rPr>
              <a:t>someon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something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zh-TW" altLang="en-US"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speciﬁc time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spc="-35" dirty="0">
                <a:solidFill>
                  <a:srgbClr val="075295"/>
                </a:solidFill>
                <a:latin typeface="Times New Roman"/>
                <a:cs typeface="Times New Roman"/>
              </a:rPr>
              <a:t>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45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Ptc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adverbial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particle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美美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532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Meimei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name of a girl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法國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8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France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歐洲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Ōuzhōu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Europe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悠遊卡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yōuyóukǎ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363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 err="1" smtClean="0">
                <a:solidFill>
                  <a:srgbClr val="231F20"/>
                </a:solidFill>
                <a:latin typeface="Times New Roman"/>
                <a:cs typeface="Times New Roman"/>
              </a:rPr>
              <a:t>EasyCard</a:t>
            </a:r>
            <a:r>
              <a:rPr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3200" spc="-22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pass)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綠島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Lǜdǎo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78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Green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Island, to the southeast of the main island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東南邊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3377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dōngnán	biān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411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southeast side of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好好地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868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hǎohǎo	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310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32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something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properly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對面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duìmiàn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752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other side of (something), opposite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直接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zhíjiē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81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dirty="0" err="1">
                <a:solidFill>
                  <a:srgbClr val="231F20"/>
                </a:solidFill>
                <a:latin typeface="Times New Roman"/>
                <a:cs typeface="Times New Roman"/>
              </a:rPr>
              <a:t>Adv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lang="en-US" altLang="zh-TW"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directly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不必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búbì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98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en-US" altLang="zh-TW"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aux)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no </a:t>
            </a:r>
            <a:r>
              <a:rPr sz="3200" spc="-20" dirty="0">
                <a:solidFill>
                  <a:srgbClr val="231F20"/>
                </a:solidFill>
                <a:latin typeface="Times New Roman"/>
                <a:cs typeface="Times New Roman"/>
              </a:rPr>
              <a:t>need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to,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換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219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(V)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transfer (transportation)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車站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chēzhàn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751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(N)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bus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station, train station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429</Words>
  <Application>Microsoft Office PowerPoint</Application>
  <PresentationFormat>如螢幕大小 (4:3)</PresentationFormat>
  <Paragraphs>191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</dc:creator>
  <cp:lastModifiedBy>Windows 使用者</cp:lastModifiedBy>
  <cp:revision>2</cp:revision>
  <dcterms:created xsi:type="dcterms:W3CDTF">2017-05-10T12:00:09Z</dcterms:created>
  <dcterms:modified xsi:type="dcterms:W3CDTF">2017-05-26T04:23:28Z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LastSaved">
    <vt:filetime>2017-05-10T00:00:00Z</vt:filetime>
  </property>
</Properties>
</file>