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>
      <p:cViewPr varScale="1">
        <p:scale>
          <a:sx n="77" d="100"/>
          <a:sy n="77" d="100"/>
        </p:scale>
        <p:origin x="166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894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10" dirty="0">
                <a:solidFill>
                  <a:srgbClr val="FFFFFF"/>
                </a:solidFill>
                <a:latin typeface="Yu Gothic UI Semibold"/>
                <a:cs typeface="Yu Gothic UI Semibold"/>
              </a:rPr>
              <a:t>2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7299" y="3006899"/>
            <a:ext cx="4954905" cy="989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台灣好玩的地方真多</a:t>
            </a:r>
            <a:endParaRPr sz="3600">
              <a:latin typeface="標楷體"/>
              <a:cs typeface="標楷體"/>
            </a:endParaRPr>
          </a:p>
          <a:p>
            <a:pPr marL="24130">
              <a:lnSpc>
                <a:spcPts val="2870"/>
              </a:lnSpc>
              <a:spcBef>
                <a:spcPts val="1320"/>
              </a:spcBef>
            </a:pPr>
            <a:r>
              <a:rPr sz="2400" b="1" spc="-245" dirty="0">
                <a:solidFill>
                  <a:srgbClr val="075295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aiwan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75295"/>
                </a:solidFill>
                <a:latin typeface="Times New Roman"/>
                <a:cs typeface="Times New Roman"/>
              </a:rPr>
              <a:t>Reall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y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Has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Lots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of Fun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Places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3000" rIns="0" bIns="0" rtlCol="0">
            <a:spAutoFit/>
          </a:bodyPr>
          <a:lstStyle/>
          <a:p>
            <a:pPr marL="1311910">
              <a:lnSpc>
                <a:spcPts val="36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第十一課</a:t>
            </a:r>
            <a:endParaRPr sz="30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0389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原住民</a:t>
            </a:r>
            <a:endParaRPr sz="14800">
              <a:latin typeface="標楷體"/>
              <a:cs typeface="標楷體"/>
            </a:endParaRPr>
          </a:p>
          <a:p>
            <a:pPr marR="13671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yuánzhùmín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850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aborigines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趟</a:t>
            </a:r>
            <a:endParaRPr sz="14800">
              <a:latin typeface="標楷體"/>
              <a:cs typeface="標楷體"/>
            </a:endParaRPr>
          </a:p>
          <a:p>
            <a:pPr marR="3340735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tàng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5636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(M)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measure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word for a trip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874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3945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後來</a:t>
            </a:r>
            <a:endParaRPr sz="14800">
              <a:latin typeface="標楷體"/>
              <a:cs typeface="標楷體"/>
            </a:endParaRPr>
          </a:p>
          <a:p>
            <a:pPr marR="23945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hòulái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599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Adv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later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注意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zhùyì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443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pay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attention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沙灘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shātān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389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beach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錢包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qiánbāo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67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wallet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purse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不見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bújiàn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5255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Vp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lost,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disappear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被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93165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15" dirty="0" err="1">
                <a:solidFill>
                  <a:srgbClr val="231F20"/>
                </a:solidFill>
                <a:latin typeface="Times New Roman"/>
                <a:cs typeface="Times New Roman"/>
              </a:rPr>
              <a:t>Ptc</a:t>
            </a:r>
            <a:r>
              <a:rPr lang="en-US" altLang="zh-TW"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particle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marking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passive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sentence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偷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tōu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796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steal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安全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ānquán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361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safe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其他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qítā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61699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15" dirty="0" err="1">
                <a:solidFill>
                  <a:srgbClr val="231F20"/>
                </a:solidFill>
                <a:latin typeface="Times New Roman"/>
                <a:cs typeface="Times New Roman"/>
              </a:rPr>
              <a:t>Det</a:t>
            </a:r>
            <a:r>
              <a:rPr lang="en-US" altLang="zh-TW"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othe</a:t>
            </a:r>
            <a:r>
              <a:rPr sz="3200" spc="-130" dirty="0" smtClean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othe</a:t>
            </a:r>
            <a:r>
              <a:rPr sz="3200" spc="-13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remaining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值得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zhíde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519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 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worthwhile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320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worth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491220" cy="5529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 dirty="0">
              <a:latin typeface="Times New Roman"/>
              <a:cs typeface="Times New Roman"/>
            </a:endParaRPr>
          </a:p>
          <a:p>
            <a:pPr marR="1054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墾丁</a:t>
            </a:r>
            <a:endParaRPr sz="14800" dirty="0">
              <a:latin typeface="標楷體"/>
              <a:cs typeface="標楷體"/>
            </a:endParaRPr>
          </a:p>
          <a:p>
            <a:pPr marR="10541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Kěndīng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 err="1" smtClean="0">
                <a:solidFill>
                  <a:srgbClr val="231F20"/>
                </a:solidFill>
                <a:latin typeface="Times New Roman"/>
                <a:cs typeface="Times New Roman"/>
              </a:rPr>
              <a:t>Kenting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an area on the southern tip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endParaRPr lang="en-US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/>
            <a:r>
              <a:rPr lang="en-US" altLang="zh-TW" sz="3200" spc="-22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aiwan, famed for beaches and rain forest</a:t>
            </a:r>
            <a:endParaRPr lang="en-US" altLang="zh-TW" sz="32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I-21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台中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Táizhōng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7283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2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aichung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cit</a:t>
            </a:r>
            <a:r>
              <a:rPr sz="3200" spc="-21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in central</a:t>
            </a:r>
            <a:r>
              <a:rPr sz="3200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2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aiwan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I-22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日月潭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Rìyuè</a:t>
            </a:r>
            <a:r>
              <a:rPr sz="7200" spc="-130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163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Sun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Moon Lake, in central</a:t>
            </a:r>
            <a:r>
              <a:rPr sz="3200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2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aiwan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水上活動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38855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shuǐshàng	huódòng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58369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 smtClean="0">
                <a:solidFill>
                  <a:srgbClr val="231F20"/>
                </a:solidFill>
                <a:latin typeface="Times New Roman"/>
                <a:cs typeface="Times New Roman"/>
              </a:rPr>
              <a:t>wate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spc="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activities,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231F20"/>
                </a:solidFill>
                <a:latin typeface="Times New Roman"/>
                <a:cs typeface="Times New Roman"/>
              </a:rPr>
              <a:t>wate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recreation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I-23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I-24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風景區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fēngjǐngqū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279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sceni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sz="3200" spc="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area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又</a:t>
            </a:r>
            <a:endParaRPr sz="1480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599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Adv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then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遍</a:t>
            </a:r>
            <a:endParaRPr sz="1480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biàn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7297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(M)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measure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word for number of times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民宿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spc="-40" dirty="0">
                <a:solidFill>
                  <a:srgbClr val="075295"/>
                </a:solidFill>
                <a:latin typeface="Times New Roman"/>
                <a:cs typeface="Times New Roman"/>
              </a:rPr>
              <a:t>mínsù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9923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Bed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&amp; Breakfast lodgings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運氣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yùnqì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3912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luck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假期</a:t>
            </a:r>
            <a:endParaRPr sz="14800">
              <a:latin typeface="標楷體"/>
              <a:cs typeface="標楷體"/>
            </a:endParaRPr>
          </a:p>
          <a:p>
            <a:pPr marR="23056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jiàqí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83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vacation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, holiday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024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R="14300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摩托車</a:t>
            </a:r>
            <a:endParaRPr sz="14800">
              <a:latin typeface="標楷體"/>
              <a:cs typeface="標楷體"/>
            </a:endParaRPr>
          </a:p>
          <a:p>
            <a:pPr marR="14293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mótuōchē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203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motorcycle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熱帶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rèdài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727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tropical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region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植物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spc="-40" dirty="0">
                <a:solidFill>
                  <a:srgbClr val="075295"/>
                </a:solidFill>
                <a:latin typeface="Times New Roman"/>
                <a:cs typeface="Times New Roman"/>
              </a:rPr>
              <a:t>zhíwù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624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plants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所有</a:t>
            </a:r>
            <a:endParaRPr sz="14800">
              <a:latin typeface="標楷體"/>
              <a:cs typeface="標楷體"/>
            </a:endParaRPr>
          </a:p>
          <a:p>
            <a:pPr marR="23704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suǒyǒu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551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(Vs-</a:t>
            </a:r>
            <a:r>
              <a:rPr lang="en-US" altLang="zh-TW" sz="3200" spc="-15" dirty="0" err="1">
                <a:solidFill>
                  <a:srgbClr val="231F20"/>
                </a:solidFill>
                <a:latin typeface="Times New Roman"/>
                <a:cs typeface="Times New Roman"/>
              </a:rPr>
              <a:t>attr</a:t>
            </a:r>
            <a:r>
              <a:rPr lang="en-US" altLang="zh-TW"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all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白天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báitiān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519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daytime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躺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26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i)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lie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down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09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4580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黃昏</a:t>
            </a:r>
            <a:endParaRPr sz="14800">
              <a:latin typeface="標楷體"/>
              <a:cs typeface="標楷體"/>
            </a:endParaRPr>
          </a:p>
          <a:p>
            <a:pPr marR="24580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huánghūn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474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dusk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條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tiáo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4841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(M)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measure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word for street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街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jiē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389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street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啤酒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píjiǔ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3906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beer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溫泉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wēnquán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860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hot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springs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554720" cy="5529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 dirty="0">
              <a:latin typeface="Times New Roman"/>
              <a:cs typeface="Times New Roman"/>
            </a:endParaRPr>
          </a:p>
          <a:p>
            <a:pPr marR="1689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上</a:t>
            </a:r>
            <a:endParaRPr sz="14800" dirty="0">
              <a:latin typeface="標楷體"/>
              <a:cs typeface="標楷體"/>
            </a:endParaRPr>
          </a:p>
          <a:p>
            <a:pPr marR="169545" algn="ctr">
              <a:lnSpc>
                <a:spcPct val="100000"/>
              </a:lnSpc>
              <a:spcBef>
                <a:spcPts val="655"/>
              </a:spcBef>
            </a:pPr>
            <a:r>
              <a:rPr sz="7200" spc="-5" dirty="0">
                <a:solidFill>
                  <a:srgbClr val="075295"/>
                </a:solidFill>
                <a:latin typeface="Times New Roman"/>
                <a:cs typeface="Times New Roman"/>
              </a:rPr>
              <a:t>shàng</a:t>
            </a:r>
            <a:endParaRPr sz="7200" dirty="0">
              <a:latin typeface="Times New Roman"/>
              <a:cs typeface="Times New Roman"/>
            </a:endParaRPr>
          </a:p>
          <a:p>
            <a:pPr marL="12700"/>
            <a:endParaRPr lang="en-US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/>
            <a:r>
              <a:rPr lang="en-US" altLang="zh-TW"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15" dirty="0" err="1">
                <a:solidFill>
                  <a:srgbClr val="231F20"/>
                </a:solidFill>
                <a:latin typeface="Times New Roman"/>
                <a:cs typeface="Times New Roman"/>
              </a:rPr>
              <a:t>Ptc</a:t>
            </a:r>
            <a:r>
              <a:rPr lang="en-US" altLang="zh-TW"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verb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particle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indicating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coming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into</a:t>
            </a:r>
            <a:r>
              <a:rPr lang="en-US"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contact between two nouns</a:t>
            </a:r>
            <a:endParaRPr lang="en-US" altLang="zh-TW" sz="32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又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45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Conj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浪漫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spc="-40" dirty="0">
                <a:solidFill>
                  <a:srgbClr val="075295"/>
                </a:solidFill>
                <a:latin typeface="Times New Roman"/>
                <a:cs typeface="Times New Roman"/>
              </a:rPr>
              <a:t>làngmàn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333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romantic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家鄉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jiāxiāng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4324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hometown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usually a village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II-19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觀光客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guānguāngkè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303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tourist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II-20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曬太陽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  <a:tabLst>
                <a:tab pos="1701164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shài	tàiyáng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964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sunbathe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1989799"/>
            <a:ext cx="7645400" cy="290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0" dirty="0">
                <a:solidFill>
                  <a:srgbClr val="231F20"/>
                </a:solidFill>
                <a:latin typeface="標楷體"/>
                <a:cs typeface="標楷體"/>
              </a:rPr>
              <a:t>水上摩托車</a:t>
            </a:r>
            <a:endParaRPr sz="12000">
              <a:latin typeface="標楷體"/>
              <a:cs typeface="標楷體"/>
            </a:endParaRPr>
          </a:p>
          <a:p>
            <a:pPr algn="ctr">
              <a:lnSpc>
                <a:spcPct val="100000"/>
              </a:lnSpc>
              <a:spcBef>
                <a:spcPts val="2060"/>
              </a:spcBef>
              <a:tabLst>
                <a:tab pos="38862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shuǐshàng	mótuōchē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16738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jet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skis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II-21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愛上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àishàng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363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fall in love with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建議</a:t>
            </a:r>
            <a:endParaRPr sz="14800">
              <a:latin typeface="標楷體"/>
              <a:cs typeface="標楷體"/>
            </a:endParaRPr>
          </a:p>
          <a:p>
            <a:pPr marR="23056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jiànyì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8679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suggest, to recommand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票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piào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944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ticket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考慮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kǎolǜ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866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consider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395970" cy="5529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 dirty="0">
              <a:latin typeface="Times New Roman"/>
              <a:cs typeface="Times New Roman"/>
            </a:endParaRPr>
          </a:p>
          <a:p>
            <a:pPr marR="1016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順便</a:t>
            </a:r>
            <a:endParaRPr sz="14800" dirty="0">
              <a:latin typeface="標楷體"/>
              <a:cs typeface="標楷體"/>
            </a:endParaRPr>
          </a:p>
          <a:p>
            <a:pPr marR="11430" algn="ctr">
              <a:lnSpc>
                <a:spcPct val="100000"/>
              </a:lnSpc>
              <a:spcBef>
                <a:spcPts val="655"/>
              </a:spcBef>
            </a:pPr>
            <a:r>
              <a:rPr sz="7200" spc="-40" dirty="0">
                <a:solidFill>
                  <a:srgbClr val="075295"/>
                </a:solidFill>
                <a:latin typeface="Times New Roman"/>
                <a:cs typeface="Times New Roman"/>
              </a:rPr>
              <a:t>shùnbiàn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Adv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without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making any extra eﬀort, on the wa</a:t>
            </a:r>
            <a:r>
              <a:rPr sz="3200" spc="-21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endParaRPr lang="en-US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/>
            <a:r>
              <a:rPr lang="en-US" altLang="zh-TW"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whil</a:t>
            </a:r>
            <a:r>
              <a:rPr lang="en-US" altLang="zh-TW"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lang="en-US" altLang="zh-TW" sz="3200" spc="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doing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something</a:t>
            </a:r>
            <a:r>
              <a:rPr lang="en-US" altLang="zh-TW" sz="3200" spc="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else,</a:t>
            </a:r>
            <a:r>
              <a:rPr lang="en-US" altLang="zh-TW"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whil</a:t>
            </a:r>
            <a:r>
              <a:rPr lang="en-US" altLang="zh-TW"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lang="en-US" altLang="zh-TW" sz="3200" spc="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one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lang="en-US" altLang="zh-TW"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at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spc="-10" dirty="0" smtClean="0">
                <a:solidFill>
                  <a:srgbClr val="231F20"/>
                </a:solidFill>
                <a:latin typeface="Times New Roman"/>
                <a:cs typeface="Times New Roman"/>
              </a:rPr>
              <a:t>it</a:t>
            </a:r>
            <a:endParaRPr lang="en-US" altLang="zh-TW" sz="32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湖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748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lake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429</Words>
  <Application>Microsoft Office PowerPoint</Application>
  <PresentationFormat>如螢幕大小 (4:3)</PresentationFormat>
  <Paragraphs>193</Paragraphs>
  <Slides>47</Slides>
  <Notes>47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3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第十一課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水上活動 shuǐshàng huódòng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第十一課</dc:title>
  <dc:creator>Chieh</dc:creator>
  <cp:lastModifiedBy>Windows 使用者</cp:lastModifiedBy>
  <cp:revision>4</cp:revision>
  <dcterms:created xsi:type="dcterms:W3CDTF">2017-05-10T13:49:44Z</dcterms:created>
  <dcterms:modified xsi:type="dcterms:W3CDTF">2017-06-01T11:26:35Z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2017-05-10T00:00:00Z</vt:filetime>
  </property>
  <property fmtid="{D5CDD505-2E9C-101B-9397-08002B2CF9AE}" pid="3" name="LastSaved">
    <vt:filetime>2017-05-10T00:00:00Z</vt:filetime>
  </property>
</Properties>
</file>