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166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100" y="1811998"/>
            <a:ext cx="7543800" cy="308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180000">
            <a:off x="674050" y="5134009"/>
            <a:ext cx="1005241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sz="5800" b="1" i="1" spc="610" dirty="0">
                <a:solidFill>
                  <a:srgbClr val="FFFFFF"/>
                </a:solidFill>
                <a:latin typeface="Yu Gothic UI Semibold"/>
                <a:cs typeface="Yu Gothic UI Semibold"/>
              </a:rPr>
              <a:t>2</a:t>
            </a:r>
            <a:endParaRPr sz="5800" dirty="0">
              <a:latin typeface="Yu Gothic UI Semibold"/>
              <a:cs typeface="Yu Gothic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7299" y="3006899"/>
            <a:ext cx="5027930" cy="989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231F20"/>
                </a:solidFill>
                <a:latin typeface="標楷體"/>
                <a:cs typeface="標楷體"/>
              </a:rPr>
              <a:t>我要開始找工作了</a:t>
            </a:r>
            <a:endParaRPr sz="3600">
              <a:latin typeface="標楷體"/>
              <a:cs typeface="標楷體"/>
            </a:endParaRPr>
          </a:p>
          <a:p>
            <a:pPr marL="24130">
              <a:lnSpc>
                <a:spcPts val="2870"/>
              </a:lnSpc>
              <a:spcBef>
                <a:spcPts val="1320"/>
              </a:spcBef>
            </a:pP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I</a:t>
            </a:r>
            <a:r>
              <a:rPr sz="2400" b="1" spc="-13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A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m 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Going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to 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Star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t Looking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for</a:t>
            </a:r>
            <a:r>
              <a:rPr sz="2400" b="1" spc="-4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a Job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3000" rIns="0" bIns="0" rtlCol="0">
            <a:spAutoFit/>
          </a:bodyPr>
          <a:lstStyle/>
          <a:p>
            <a:pPr marL="1311910">
              <a:lnSpc>
                <a:spcPts val="3600"/>
              </a:lnSpc>
            </a:pPr>
            <a:r>
              <a:rPr sz="3000" dirty="0">
                <a:solidFill>
                  <a:srgbClr val="31377D"/>
                </a:solidFill>
                <a:latin typeface="標楷體"/>
                <a:cs typeface="標楷體"/>
              </a:rPr>
              <a:t>第十四課</a:t>
            </a:r>
            <a:endParaRPr sz="300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I-9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不但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búdàn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8077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Conj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not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only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繼續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jìxù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54841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(Vaux)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continue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874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3945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使用</a:t>
            </a:r>
            <a:endParaRPr sz="14800">
              <a:latin typeface="標楷體"/>
              <a:cs typeface="標楷體"/>
            </a:endParaRPr>
          </a:p>
          <a:p>
            <a:pPr marR="23945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shǐyòng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7777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make use of, to use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實現</a:t>
            </a:r>
            <a:endParaRPr sz="14800">
              <a:latin typeface="標楷體"/>
              <a:cs typeface="標楷體"/>
            </a:endParaRPr>
          </a:p>
          <a:p>
            <a:pPr marR="2402840" algn="ctr">
              <a:lnSpc>
                <a:spcPct val="100000"/>
              </a:lnSpc>
              <a:spcBef>
                <a:spcPts val="655"/>
              </a:spcBef>
            </a:pPr>
            <a:r>
              <a:rPr sz="7200" spc="-35" dirty="0">
                <a:solidFill>
                  <a:srgbClr val="075295"/>
                </a:solidFill>
                <a:latin typeface="Times New Roman"/>
                <a:cs typeface="Times New Roman"/>
              </a:rPr>
              <a:t>shíxiàn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65509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Vp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come true, to realize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招待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zhāodài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2520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entertain,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play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host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I-14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研究所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yánjiùsuǒ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2531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graduate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school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I-15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聚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9507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(Vi)</a:t>
            </a:r>
            <a:r>
              <a:rPr lang="en-US" altLang="zh-TW"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get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together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3246" y="942851"/>
            <a:ext cx="6321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I-16</a:t>
            </a:r>
            <a:endParaRPr sz="3000">
              <a:latin typeface="Times New Roman"/>
              <a:cs typeface="Times New Roman"/>
            </a:endParaRPr>
          </a:p>
          <a:p>
            <a:pPr marR="227520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香港</a:t>
            </a:r>
            <a:endParaRPr sz="14800">
              <a:latin typeface="標楷體"/>
              <a:cs typeface="標楷體"/>
            </a:endParaRPr>
          </a:p>
          <a:p>
            <a:pPr marR="22752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Xiānggǎng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873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Hon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g 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Kong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I-17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上海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Shànghǎi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459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Shanghai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I-18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說到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shuōdào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840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mention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將來</a:t>
            </a:r>
            <a:endParaRPr sz="14800">
              <a:latin typeface="標楷體"/>
              <a:cs typeface="標楷體"/>
            </a:endParaRPr>
          </a:p>
          <a:p>
            <a:pPr marR="23056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jiānglái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791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future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I-19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念完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niànwán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311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complete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(an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academic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program)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I-20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分公司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fēngōngsī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492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branch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oﬃce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I-21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捨不得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shěbùdé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9312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reluctant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part with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I-22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聚一聚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  <a:tabLst>
                <a:tab pos="939800" algn="l"/>
                <a:tab pos="18796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jù	yí	jù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638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get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together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當時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dāngshí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42649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Adv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at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that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time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聲調</a:t>
            </a:r>
            <a:endParaRPr sz="14800">
              <a:latin typeface="標楷體"/>
              <a:cs typeface="標楷體"/>
            </a:endParaRPr>
          </a:p>
          <a:p>
            <a:pPr marL="381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shēngdiào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9558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tones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發音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fāyīn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9489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pronunciation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228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準</a:t>
            </a:r>
            <a:endParaRPr sz="14800">
              <a:latin typeface="標楷體"/>
              <a:cs typeface="標楷體"/>
            </a:endParaRPr>
          </a:p>
          <a:p>
            <a:pPr marL="635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zhǔn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874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(Vs)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be accurate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II-5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企業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qìyè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523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enterprise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II-6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管理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guǎnlǐ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4112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N)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management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徵求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zhēngqiú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0191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seek, to invite applications for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228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II-7</a:t>
            </a:r>
            <a:endParaRPr sz="3000">
              <a:latin typeface="Times New Roman"/>
              <a:cs typeface="Times New Roman"/>
            </a:endParaRPr>
          </a:p>
          <a:p>
            <a:pPr marR="33096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系</a:t>
            </a:r>
            <a:endParaRPr sz="14800">
              <a:latin typeface="標楷體"/>
              <a:cs typeface="標楷體"/>
            </a:endParaRPr>
          </a:p>
          <a:p>
            <a:pPr marR="3309620" algn="ctr">
              <a:lnSpc>
                <a:spcPct val="100000"/>
              </a:lnSpc>
              <a:spcBef>
                <a:spcPts val="655"/>
              </a:spcBef>
            </a:pPr>
            <a:r>
              <a:rPr sz="7200" spc="-30" dirty="0">
                <a:solidFill>
                  <a:srgbClr val="075295"/>
                </a:solidFill>
                <a:latin typeface="Times New Roman"/>
                <a:cs typeface="Times New Roman"/>
              </a:rPr>
              <a:t>xì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3653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N)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academic department (of a university)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II-8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經濟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jīngjì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812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economy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II-9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幫助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bāngzhù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3912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help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有關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yǒuguān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4417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 smtClean="0">
                <a:solidFill>
                  <a:srgbClr val="231F20"/>
                </a:solidFill>
                <a:latin typeface="Times New Roman"/>
                <a:cs typeface="Times New Roman"/>
              </a:rPr>
              <a:t>Vst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lang="en-US" altLang="zh-TW"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be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related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09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4580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語法</a:t>
            </a:r>
            <a:endParaRPr sz="14800">
              <a:latin typeface="標楷體"/>
              <a:cs typeface="標楷體"/>
            </a:endParaRPr>
          </a:p>
          <a:p>
            <a:pPr marR="24580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yǔfǎ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807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syntax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32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grammar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研究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yánjiù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3889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do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research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教書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jiāoshū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655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-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sep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teach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方法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fāngfǎ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2437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method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approach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目的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spc="-40" dirty="0">
                <a:solidFill>
                  <a:srgbClr val="075295"/>
                </a:solidFill>
                <a:latin typeface="Times New Roman"/>
                <a:cs typeface="Times New Roman"/>
              </a:rPr>
              <a:t>mùdì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841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goal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objective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II-16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國際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guójì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3411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(Vs-</a:t>
            </a:r>
            <a:r>
              <a:rPr lang="en-US" altLang="zh-TW" sz="3200" spc="-15" dirty="0" err="1">
                <a:solidFill>
                  <a:srgbClr val="231F20"/>
                </a:solidFill>
                <a:latin typeface="Times New Roman"/>
                <a:cs typeface="Times New Roman"/>
              </a:rPr>
              <a:t>attr</a:t>
            </a:r>
            <a:r>
              <a:rPr lang="en-US" altLang="zh-TW"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international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教師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jiàoshī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491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instructor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翻譯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fānyì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9409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translato</a:t>
            </a:r>
            <a:r>
              <a:rPr sz="3200" spc="-140" dirty="0" smtClean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interpreter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外交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wàijiāo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8717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diplomac</a:t>
            </a:r>
            <a:r>
              <a:rPr sz="3200" spc="-210" dirty="0" smtClean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foreign aﬀairs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II-19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人員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rényuán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718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staﬀ, personnel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充實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chōngshí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4380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enrich,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strengthen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II-21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專業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zhuānyè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799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profession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specialisation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能力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spc="-30" dirty="0">
                <a:solidFill>
                  <a:srgbClr val="075295"/>
                </a:solidFill>
                <a:latin typeface="Times New Roman"/>
                <a:cs typeface="Times New Roman"/>
              </a:rPr>
              <a:t>nénglì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2607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capacit</a:t>
            </a:r>
            <a:r>
              <a:rPr sz="3200" spc="-2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ability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II-23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加拿大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Jiānádà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91008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Canada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800" y="1304999"/>
            <a:ext cx="5740400" cy="251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0" dirty="0">
                <a:solidFill>
                  <a:srgbClr val="231F20"/>
                </a:solidFill>
                <a:latin typeface="標楷體"/>
                <a:cs typeface="標楷體"/>
              </a:rPr>
              <a:t>企業管理系</a:t>
            </a:r>
            <a:endParaRPr sz="9000">
              <a:latin typeface="標楷體"/>
              <a:cs typeface="標楷體"/>
            </a:endParaRPr>
          </a:p>
          <a:p>
            <a:pPr marL="12700">
              <a:lnSpc>
                <a:spcPts val="10795"/>
              </a:lnSpc>
            </a:pPr>
            <a:r>
              <a:rPr sz="9000" dirty="0">
                <a:solidFill>
                  <a:srgbClr val="231F20"/>
                </a:solidFill>
                <a:latin typeface="標楷體"/>
                <a:cs typeface="標楷體"/>
              </a:rPr>
              <a:t>（企管系）</a:t>
            </a:r>
            <a:endParaRPr sz="9000">
              <a:latin typeface="標楷體"/>
              <a:cs typeface="標楷體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299" y="5745018"/>
            <a:ext cx="64592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department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of business management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45145" y="3967923"/>
            <a:ext cx="5054600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5"/>
              </a:lnSpc>
              <a:tabLst>
                <a:tab pos="1815464" algn="l"/>
                <a:tab pos="43300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qìyè	guǎnlǐ	xì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II-24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國際關係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210883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guójì	guānxì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40887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international</a:t>
            </a:r>
            <a:r>
              <a:rPr sz="3200" spc="-1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relations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II-25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認為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rènwéi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779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Vst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have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opinion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that,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think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I-5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畢業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bìyè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017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Vp-sep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graduate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I-6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發展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fāzhǎn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275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develop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I-7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連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lián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4267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(Prep) </a:t>
            </a:r>
            <a:r>
              <a:rPr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even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I-8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想法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xiǎngfǎ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2001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thoughts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way of thinking, idea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413</Words>
  <Application>Microsoft Office PowerPoint</Application>
  <PresentationFormat>如螢幕大小 (4:3)</PresentationFormat>
  <Paragraphs>193</Paragraphs>
  <Slides>48</Slides>
  <Notes>48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4" baseType="lpstr">
      <vt:lpstr>Yu Gothic UI Semibold</vt:lpstr>
      <vt:lpstr>新細明體</vt:lpstr>
      <vt:lpstr>標楷體</vt:lpstr>
      <vt:lpstr>Calibri</vt:lpstr>
      <vt:lpstr>Times New Roman</vt:lpstr>
      <vt:lpstr>Office Theme</vt:lpstr>
      <vt:lpstr>第十四課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國際關係 guójì guānxì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第十四課</dc:title>
  <dc:creator>Chieh</dc:creator>
  <cp:lastModifiedBy>Windows 使用者</cp:lastModifiedBy>
  <cp:revision>7</cp:revision>
  <dcterms:created xsi:type="dcterms:W3CDTF">2017-05-10T13:47:38Z</dcterms:created>
  <dcterms:modified xsi:type="dcterms:W3CDTF">2017-06-02T02:49:01Z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2017-05-10T00:00:00Z</vt:filetime>
  </property>
  <property fmtid="{D5CDD505-2E9C-101B-9397-08002B2CF9AE}" pid="3" name="LastSaved">
    <vt:filetime>2017-05-10T00:00:00Z</vt:filetime>
  </property>
</Properties>
</file>