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7D"/>
    <a:srgbClr val="FFF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44" y="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4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4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6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8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6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9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2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9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4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7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3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65200" y="4978400"/>
            <a:ext cx="469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3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3809313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第四課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我愛台灣的人情味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Love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Taiwanese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Hospitality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從來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Negation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never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我從來沒喝過雄黃酒，今天想喝喝看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味道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怎麼樣。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我從來沒在餐廳打過工，不知道在餐廳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打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工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累不累。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妹妹年紀還小，媽媽從來不讓她一個人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出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門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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他說在山區騎摩托車不太安全，所以他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不這樣做。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465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從來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Negation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never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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為了身體健康，他從來不吃炸的東西。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184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從來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Negation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never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use of 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沒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and 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this pattern </a:t>
            </a:r>
            <a:r>
              <a:rPr lang="en-US" altLang="zh-TW" sz="3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</a:t>
            </a:r>
            <a:r>
              <a:rPr lang="en-US" altLang="zh-TW" sz="32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summarized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the table below.</a:t>
            </a:r>
            <a:endParaRPr lang="en-US" altLang="zh-TW" sz="32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022898"/>
              </p:ext>
            </p:extLst>
          </p:nvPr>
        </p:nvGraphicFramePr>
        <p:xfrm>
          <a:off x="914401" y="3124200"/>
          <a:ext cx="7315198" cy="19908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xmlns="" val="30584344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4132730498"/>
                    </a:ext>
                  </a:extLst>
                </a:gridCol>
                <a:gridCol w="1523561">
                  <a:extLst>
                    <a:ext uri="{9D8B030D-6E8A-4147-A177-3AD203B41FA5}">
                      <a16:colId xmlns:a16="http://schemas.microsoft.com/office/drawing/2014/main" xmlns="" val="1337990529"/>
                    </a:ext>
                  </a:extLst>
                </a:gridCol>
                <a:gridCol w="1829237">
                  <a:extLst>
                    <a:ext uri="{9D8B030D-6E8A-4147-A177-3AD203B41FA5}">
                      <a16:colId xmlns:a16="http://schemas.microsoft.com/office/drawing/2014/main" xmlns="" val="3146755880"/>
                    </a:ext>
                  </a:extLst>
                </a:gridCol>
              </a:tblGrid>
              <a:tr h="5686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8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Action Verb</a:t>
                      </a:r>
                      <a:endParaRPr lang="zh-TW" sz="28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State Verb</a:t>
                      </a:r>
                      <a:endParaRPr lang="zh-TW" sz="28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Process Verb</a:t>
                      </a:r>
                      <a:endParaRPr lang="zh-TW" sz="28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7319440"/>
                  </a:ext>
                </a:extLst>
              </a:tr>
              <a:tr h="5686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2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從來不</a:t>
                      </a: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8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</a:t>
                      </a:r>
                      <a:endParaRPr lang="zh-TW" sz="28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8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</a:t>
                      </a:r>
                      <a:endParaRPr lang="zh-TW" sz="28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8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</a:t>
                      </a:r>
                      <a:endParaRPr lang="zh-TW" altLang="zh-TW" sz="28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0650635"/>
                  </a:ext>
                </a:extLst>
              </a:tr>
              <a:tr h="5686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2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從來沒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2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…過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2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8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</a:t>
                      </a:r>
                      <a:endParaRPr lang="zh-TW" sz="28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8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</a:t>
                      </a:r>
                      <a:endParaRPr lang="zh-TW" sz="28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8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</a:t>
                      </a:r>
                      <a:endParaRPr lang="zh-TW" sz="28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7862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471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 Various Meanings of the Verb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春天的時候，很多人上陽明山泡溫泉、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欣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賞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櫻花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下課以後，我要上樓去找同學討論功課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車子來了。快上車吧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！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早點睡吧。明天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點要上飛機呢。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他習慣週末上超市買菜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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為了身體健康，晚上最好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以前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上床。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001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 Various Meanings of the Verb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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上班時間，捷運上人很多，擠死了。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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他每星期六都上教堂。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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台北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101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跨年放煙火活動，昨天上電視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聞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2569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不可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 is imperative that…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哥哥已經兩年沒回國了，媽媽說今年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除夕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他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非回來跟家人團聚不可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想要找到好工作，非充實自己的專業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能力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不可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台北這麼潮濕，我的鞋子都發霉了，非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買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除濕機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1278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不可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 is imperative that…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最近發生很多不好的事情，我非去廟裡拜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拜不可。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沒想到這份英文合約這麼複雜，公司非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翻譯成中文不可。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712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來說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 far as...is concerned, for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對台南人來說，早餐非常重要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對喜歡中國文化的人來說，故宮博物院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一個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值得參觀的地方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一件羊毛外套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8000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塊錢，對我來說，太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貴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對日本人來說，寫漢字不難。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6314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來說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 far as...is concerned, for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對中國人來說，春節、端午節、中秋節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一家人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團聚的日子。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9504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講究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be discerning, </a:t>
            </a:r>
            <a:b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discriminating, particular about 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鈴木先生沒想到台南人對吃這麼講究。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高先生對住的環境非常講究，不但要離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車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站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近，附近還要有公園。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小張對吃東西不怎麼講究，常常吃麵包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超商的速食。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李小姐對衣服的品質很講究，總是買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牌子的。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922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不但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，還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 only…, but also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他昨天買的那件外套不但輕，還很暖和。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陳敏萱的中文不但聲調很準，說話還很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流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利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我新辦的手機，不但月租便宜，還可以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吃到飽。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外面不但下雨，還颳大風，你就別出去了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4163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VII.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講究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be discerning, </a:t>
            </a:r>
            <a:b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discriminating, particular about 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對吃很講究的人，不一定都胖。</a:t>
            </a:r>
            <a:endParaRPr lang="en-US" altLang="zh-TW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75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不但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，還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 only…, but also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端午節這一天，古代的中國人不但戴香包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喝雄黃酒。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157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不但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，還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 only…, but also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他買的外套，不但樣子好看，而且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價錢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還）很便宜。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他做的菜，不但顏色漂亮，而且味道（還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很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香。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1546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Speak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說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vs Talk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談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302930"/>
              </p:ext>
            </p:extLst>
          </p:nvPr>
        </p:nvGraphicFramePr>
        <p:xfrm>
          <a:off x="533400" y="2667000"/>
          <a:ext cx="8306935" cy="3413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1921">
                  <a:extLst>
                    <a:ext uri="{9D8B030D-6E8A-4147-A177-3AD203B41FA5}">
                      <a16:colId xmlns:a16="http://schemas.microsoft.com/office/drawing/2014/main" xmlns="" val="2518141623"/>
                    </a:ext>
                  </a:extLst>
                </a:gridCol>
                <a:gridCol w="582943">
                  <a:extLst>
                    <a:ext uri="{9D8B030D-6E8A-4147-A177-3AD203B41FA5}">
                      <a16:colId xmlns:a16="http://schemas.microsoft.com/office/drawing/2014/main" xmlns="" val="2411987867"/>
                    </a:ext>
                  </a:extLst>
                </a:gridCol>
                <a:gridCol w="4372071">
                  <a:extLst>
                    <a:ext uri="{9D8B030D-6E8A-4147-A177-3AD203B41FA5}">
                      <a16:colId xmlns:a16="http://schemas.microsoft.com/office/drawing/2014/main" xmlns="" val="2408176989"/>
                    </a:ext>
                  </a:extLst>
                </a:gridCol>
              </a:tblGrid>
              <a:tr h="6577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說話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to speak, to utter</a:t>
                      </a:r>
                      <a:endParaRPr lang="zh-TW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vs.</a:t>
                      </a:r>
                      <a:endParaRPr lang="zh-TW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談話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to chat, to have a conversation</a:t>
                      </a:r>
                      <a:endParaRPr lang="zh-TW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8678642"/>
                  </a:ext>
                </a:extLst>
              </a:tr>
              <a:tr h="3288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他說明天天氣會</a:t>
                      </a:r>
                      <a:r>
                        <a:rPr lang="zh-TW" sz="2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很</a:t>
                      </a:r>
                      <a:r>
                        <a:rPr lang="zh-TW" altLang="en-US" sz="2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好</a:t>
                      </a:r>
                      <a:endParaRPr lang="en-US" sz="2800" b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said)</a:t>
                      </a:r>
                      <a:endParaRPr lang="zh-TW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vs.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8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談天氣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(talk about, discuss)</a:t>
                      </a:r>
                      <a:endParaRPr lang="zh-TW" sz="18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9215665"/>
                  </a:ext>
                </a:extLst>
              </a:tr>
              <a:tr h="6577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說外語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(speak)</a:t>
                      </a:r>
                      <a:endParaRPr lang="zh-TW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vs.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8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談外語</a:t>
                      </a:r>
                      <a:r>
                        <a:rPr lang="zh-TW" sz="28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教育</a:t>
                      </a:r>
                      <a:r>
                        <a:rPr lang="en-US" altLang="zh-TW" sz="28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800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jiàoyù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education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(talk 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about, discuss)</a:t>
                      </a:r>
                      <a:endParaRPr lang="zh-TW" sz="18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240719"/>
                  </a:ext>
                </a:extLst>
              </a:tr>
              <a:tr h="3288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說故事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(tell)</a:t>
                      </a:r>
                      <a:endParaRPr lang="zh-TW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vs.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8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談理想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(talk about, discuss)</a:t>
                      </a:r>
                      <a:endParaRPr lang="zh-TW" sz="18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4953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10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Speak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說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vs Talk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談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129962"/>
              </p:ext>
            </p:extLst>
          </p:nvPr>
        </p:nvGraphicFramePr>
        <p:xfrm>
          <a:off x="628650" y="2590800"/>
          <a:ext cx="8134349" cy="3413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13838">
                  <a:extLst>
                    <a:ext uri="{9D8B030D-6E8A-4147-A177-3AD203B41FA5}">
                      <a16:colId xmlns:a16="http://schemas.microsoft.com/office/drawing/2014/main" xmlns="" val="2518141623"/>
                    </a:ext>
                  </a:extLst>
                </a:gridCol>
                <a:gridCol w="662912">
                  <a:extLst>
                    <a:ext uri="{9D8B030D-6E8A-4147-A177-3AD203B41FA5}">
                      <a16:colId xmlns:a16="http://schemas.microsoft.com/office/drawing/2014/main" xmlns="" val="2411987867"/>
                    </a:ext>
                  </a:extLst>
                </a:gridCol>
                <a:gridCol w="3657599">
                  <a:extLst>
                    <a:ext uri="{9D8B030D-6E8A-4147-A177-3AD203B41FA5}">
                      <a16:colId xmlns:a16="http://schemas.microsoft.com/office/drawing/2014/main" xmlns="" val="2408176989"/>
                    </a:ext>
                  </a:extLst>
                </a:gridCol>
              </a:tblGrid>
              <a:tr h="6577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我們剛剛說了很多話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(said, talked about)</a:t>
                      </a:r>
                      <a:endParaRPr lang="zh-TW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vs.</a:t>
                      </a:r>
                      <a:endParaRPr lang="zh-TW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老師想找你</a:t>
                      </a:r>
                      <a:r>
                        <a:rPr lang="zh-TW" sz="2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談話</a:t>
                      </a:r>
                      <a:endParaRPr lang="en-US" altLang="zh-TW" sz="2800" b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speak with)</a:t>
                      </a:r>
                      <a:endParaRPr lang="zh-TW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123766"/>
                  </a:ext>
                </a:extLst>
              </a:tr>
              <a:tr h="6577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請你說一說這次旅行有趣的事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(tell, talk about)</a:t>
                      </a:r>
                      <a:endParaRPr lang="zh-TW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vs.</a:t>
                      </a:r>
                      <a:endParaRPr lang="zh-TW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請你談一談你對這件事的想法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(tell us, explain)</a:t>
                      </a:r>
                      <a:endParaRPr lang="zh-TW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3717206"/>
                  </a:ext>
                </a:extLst>
              </a:tr>
              <a:tr h="6577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他們正在說哪裡好玩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(saying)</a:t>
                      </a:r>
                      <a:endParaRPr lang="zh-TW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vs.</a:t>
                      </a:r>
                      <a:endParaRPr lang="zh-TW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他們正在談台北的經濟、建築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(talking about, discussing)</a:t>
                      </a:r>
                      <a:endParaRPr lang="zh-TW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8720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366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不是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，而是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not…; rather…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安德思喜歡的人不是王小姐，而是白小姐。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我不是不想去參加校外教學，而是因為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忙死了。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這件衣服你不是用現金買的，而是刷卡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買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，所以不能馬上退錢。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他來台灣不是為了旅行，而是為了學中文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61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不是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，而是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 </a:t>
            </a:r>
            <a:r>
              <a:rPr lang="zh-TW" altLang="en-US" sz="3200" b="1" i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not…; rather…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我換新工作，不是因為薪水比較高，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而是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新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公司離我家比較近。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3398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從來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Negation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never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他雖然是台灣人，可是從來沒吃過道地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台南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美食。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我從來沒參加過跨年活動。難得今年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參加。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羅珊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蒂從來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沒逛過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24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小時營業的書店，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所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我今天要帶她去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912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1065</Words>
  <Application>Microsoft Office PowerPoint</Application>
  <PresentationFormat>如螢幕大小 (4:3)</PresentationFormat>
  <Paragraphs>144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1" baseType="lpstr">
      <vt:lpstr>Yu Gothic UI Semibold</vt:lpstr>
      <vt:lpstr>等线</vt:lpstr>
      <vt:lpstr>新細明體</vt:lpstr>
      <vt:lpstr>標楷體</vt:lpstr>
      <vt:lpstr>Arial</vt:lpstr>
      <vt:lpstr>Calibri</vt:lpstr>
      <vt:lpstr>Calibri Light</vt:lpstr>
      <vt:lpstr>Times New Roman</vt:lpstr>
      <vt:lpstr>Webdings</vt:lpstr>
      <vt:lpstr>Wingdings</vt:lpstr>
      <vt:lpstr>Office 佈景主題</vt:lpstr>
      <vt:lpstr>PowerPoint 簡報</vt:lpstr>
      <vt:lpstr>I. 不但…，還…  not only…, but also</vt:lpstr>
      <vt:lpstr>I. 不但…，還…  not only…, but also</vt:lpstr>
      <vt:lpstr>I. 不但…，還…  not only…, but also</vt:lpstr>
      <vt:lpstr>II. Speak 說 vs Talk 談</vt:lpstr>
      <vt:lpstr>II. Speak 說 vs Talk 談</vt:lpstr>
      <vt:lpstr>III. …不是…，而是… not…; rather…</vt:lpstr>
      <vt:lpstr>III. …不是…，而是…  not…; rather…</vt:lpstr>
      <vt:lpstr>IV. 從來 + Negation  never</vt:lpstr>
      <vt:lpstr>IV. 從來 + Negation  never</vt:lpstr>
      <vt:lpstr>IV. 從來 + Negation  never</vt:lpstr>
      <vt:lpstr>IV. 從來 + Negation  never</vt:lpstr>
      <vt:lpstr>V. Various Meanings of the Verb 上</vt:lpstr>
      <vt:lpstr>V. Various Meanings of the Verb 上</vt:lpstr>
      <vt:lpstr>VI. 非…不可  it is imperative that…</vt:lpstr>
      <vt:lpstr>VI. 非…不可  it is imperative that…</vt:lpstr>
      <vt:lpstr>VII. 對…來說  as far as...is concerned, for</vt:lpstr>
      <vt:lpstr>VII. 對…來說  as far as...is concerned, for</vt:lpstr>
      <vt:lpstr>VII. 對…講究  to be discerning,          discriminating, particular about </vt:lpstr>
      <vt:lpstr>VII. 對…講究  to be discerning,          discriminating, particular about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bobbit</cp:lastModifiedBy>
  <cp:revision>17</cp:revision>
  <dcterms:created xsi:type="dcterms:W3CDTF">2006-08-16T00:00:00Z</dcterms:created>
  <dcterms:modified xsi:type="dcterms:W3CDTF">2018-01-11T07:06:44Z</dcterms:modified>
</cp:coreProperties>
</file>