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 id="277" r:id="rId7"/>
    <p:sldId id="261" r:id="rId8"/>
    <p:sldId id="278"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40" y="4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45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765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868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95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384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45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366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528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184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64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161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771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4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1/11/2018</a:t>
            </a:fld>
            <a:endParaRPr lang="en-US"/>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4965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965200" y="4978400"/>
            <a:ext cx="469900" cy="1193800"/>
          </a:xfrm>
          <a:prstGeom prst="rect">
            <a:avLst/>
          </a:prstGeom>
          <a:noFill/>
        </p:spPr>
        <p:txBody>
          <a:bodyPr wrap="none" lIns="0" tIns="0" rIns="0" rtlCol="0">
            <a:spAutoFit/>
          </a:bodyPr>
          <a:lstStyle/>
          <a:p>
            <a:pPr>
              <a:lnSpc>
                <a:spcPts val="9400"/>
              </a:lnSpc>
              <a:tabLst/>
            </a:pPr>
            <a:r>
              <a:rPr lang="en-US" altLang="zh-CN" sz="5815" b="1" i="1" dirty="0" smtClean="0">
                <a:solidFill>
                  <a:srgbClr val="FFFFFF"/>
                </a:solidFill>
                <a:latin typeface="Yu Gothic UI Semibold" pitchFamily="18" charset="0"/>
                <a:cs typeface="Yu Gothic UI Semibold" pitchFamily="18" charset="0"/>
              </a:rPr>
              <a:t>3</a:t>
            </a:r>
          </a:p>
        </p:txBody>
      </p:sp>
      <p:sp>
        <p:nvSpPr>
          <p:cNvPr id="3" name="TextBox 1"/>
          <p:cNvSpPr txBox="1"/>
          <p:nvPr/>
        </p:nvSpPr>
        <p:spPr>
          <a:xfrm>
            <a:off x="2095500" y="2413000"/>
            <a:ext cx="3609643" cy="1738938"/>
          </a:xfrm>
          <a:prstGeom prst="rect">
            <a:avLst/>
          </a:prstGeom>
          <a:noFill/>
        </p:spPr>
        <p:txBody>
          <a:bodyPr wrap="none" lIns="0" tIns="0" rIns="0" rtlCol="0">
            <a:spAutoFit/>
          </a:bodyPr>
          <a:lstStyle/>
          <a:p>
            <a:pPr>
              <a:lnSpc>
                <a:spcPts val="3000"/>
              </a:lnSpc>
              <a:tabLst/>
            </a:pPr>
            <a:r>
              <a:rPr lang="en-US" altLang="zh-CN" sz="3000" dirty="0" smtClean="0">
                <a:solidFill>
                  <a:srgbClr val="C95106"/>
                </a:solidFill>
                <a:latin typeface="標楷體" panose="03000509000000000000" pitchFamily="65" charset="-120"/>
                <a:ea typeface="標楷體" panose="03000509000000000000" pitchFamily="65" charset="-120"/>
                <a:cs typeface="標楷體" pitchFamily="18" charset="0"/>
              </a:rPr>
              <a:t>第五課</a:t>
            </a:r>
          </a:p>
          <a:p>
            <a:pPr>
              <a:lnSpc>
                <a:spcPts val="1000"/>
              </a:lnSpc>
            </a:pPr>
            <a:endParaRPr lang="en-US" altLang="zh-CN" dirty="0" smtClean="0">
              <a:latin typeface="標楷體" panose="03000509000000000000" pitchFamily="65" charset="-120"/>
              <a:ea typeface="標楷體" panose="03000509000000000000" pitchFamily="65" charset="-120"/>
            </a:endParaRPr>
          </a:p>
          <a:p>
            <a:pPr>
              <a:lnSpc>
                <a:spcPts val="1000"/>
              </a:lnSpc>
            </a:pPr>
            <a:endParaRPr lang="en-US" altLang="zh-CN" dirty="0" smtClean="0">
              <a:latin typeface="標楷體" panose="03000509000000000000" pitchFamily="65" charset="-120"/>
              <a:ea typeface="標楷體" panose="03000509000000000000" pitchFamily="65" charset="-120"/>
            </a:endParaRPr>
          </a:p>
          <a:p>
            <a:pPr>
              <a:lnSpc>
                <a:spcPts val="3700"/>
              </a:lnSpc>
              <a:tabLst/>
            </a:pPr>
            <a:r>
              <a:rPr lang="en-US" altLang="zh-CN" sz="3600" dirty="0" smtClean="0">
                <a:solidFill>
                  <a:srgbClr val="231F20"/>
                </a:solidFill>
                <a:latin typeface="標楷體" panose="03000509000000000000" pitchFamily="65" charset="-120"/>
                <a:ea typeface="標楷體" panose="03000509000000000000" pitchFamily="65" charset="-120"/>
                <a:cs typeface="標楷體" pitchFamily="18" charset="0"/>
              </a:rPr>
              <a:t>現在流行什麼？</a:t>
            </a:r>
          </a:p>
          <a:p>
            <a:pPr>
              <a:lnSpc>
                <a:spcPts val="1000"/>
              </a:lnSpc>
            </a:pPr>
            <a:endParaRPr lang="en-US" altLang="zh-CN" dirty="0" smtClean="0"/>
          </a:p>
          <a:p>
            <a:pPr>
              <a:lnSpc>
                <a:spcPts val="3500"/>
              </a:lnSpc>
              <a:tabLst/>
            </a:pPr>
            <a:r>
              <a:rPr lang="en-US" altLang="zh-CN" sz="2400" b="1" dirty="0" smtClean="0">
                <a:solidFill>
                  <a:srgbClr val="E88407"/>
                </a:solidFill>
                <a:latin typeface="Times New Roman" pitchFamily="18" charset="0"/>
                <a:cs typeface="Times New Roman" pitchFamily="18" charset="0"/>
              </a:rPr>
              <a:t>What</a:t>
            </a:r>
            <a:r>
              <a:rPr lang="en-US" altLang="zh-CN" sz="2400" dirty="0" smtClean="0">
                <a:latin typeface="Times New Roman" pitchFamily="18" charset="0"/>
                <a:cs typeface="Times New Roman" pitchFamily="18" charset="0"/>
              </a:rPr>
              <a:t> </a:t>
            </a:r>
            <a:r>
              <a:rPr lang="en-US" altLang="zh-CN" sz="2400" b="1" dirty="0" smtClean="0">
                <a:solidFill>
                  <a:srgbClr val="E88407"/>
                </a:solidFill>
                <a:latin typeface="Times New Roman" pitchFamily="18" charset="0"/>
                <a:cs typeface="Times New Roman" pitchFamily="18" charset="0"/>
              </a:rPr>
              <a:t>Are</a:t>
            </a:r>
            <a:r>
              <a:rPr lang="en-US" altLang="zh-CN" sz="2400" dirty="0" smtClean="0">
                <a:latin typeface="Times New Roman" pitchFamily="18" charset="0"/>
                <a:cs typeface="Times New Roman" pitchFamily="18" charset="0"/>
              </a:rPr>
              <a:t> </a:t>
            </a:r>
            <a:r>
              <a:rPr lang="en-US" altLang="zh-CN" sz="2400" b="1" dirty="0" smtClean="0">
                <a:solidFill>
                  <a:srgbClr val="E88407"/>
                </a:solidFill>
                <a:latin typeface="Times New Roman" pitchFamily="18" charset="0"/>
                <a:cs typeface="Times New Roman" pitchFamily="18" charset="0"/>
              </a:rPr>
              <a:t>the</a:t>
            </a:r>
            <a:r>
              <a:rPr lang="en-US" altLang="zh-CN" sz="2400" dirty="0" smtClean="0">
                <a:latin typeface="Times New Roman" pitchFamily="18" charset="0"/>
                <a:cs typeface="Times New Roman" pitchFamily="18" charset="0"/>
              </a:rPr>
              <a:t> </a:t>
            </a:r>
            <a:r>
              <a:rPr lang="en-US" altLang="zh-CN" sz="2400" b="1" dirty="0" smtClean="0">
                <a:solidFill>
                  <a:srgbClr val="E88407"/>
                </a:solidFill>
                <a:latin typeface="Times New Roman" pitchFamily="18" charset="0"/>
                <a:cs typeface="Times New Roman" pitchFamily="18" charset="0"/>
              </a:rPr>
              <a:t>Trends</a:t>
            </a:r>
            <a:r>
              <a:rPr lang="en-US" altLang="zh-CN" sz="2400" dirty="0" smtClean="0">
                <a:latin typeface="Times New Roman" pitchFamily="18" charset="0"/>
                <a:cs typeface="Times New Roman" pitchFamily="18" charset="0"/>
              </a:rPr>
              <a:t> </a:t>
            </a:r>
            <a:r>
              <a:rPr lang="en-US" altLang="zh-CN" sz="2400" b="1" dirty="0" smtClean="0">
                <a:solidFill>
                  <a:srgbClr val="E88407"/>
                </a:solidFill>
                <a:latin typeface="Times New Roman" pitchFamily="18" charset="0"/>
                <a:cs typeface="Times New Roman" pitchFamily="18" charset="0"/>
              </a:rPr>
              <a:t>Now?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III.	</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不如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not as good as</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zh-TW" altLang="zh-TW"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這件衣服的品質不如那件的好。</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這家火鍋店的海鮮不如那家的新鮮。</a:t>
            </a:r>
            <a:endParaRPr lang="en-US" altLang="zh-TW" sz="3200" dirty="0">
              <a:latin typeface="標楷體" panose="03000509000000000000" pitchFamily="65" charset="-120"/>
              <a:ea typeface="標楷體" panose="03000509000000000000" pitchFamily="65" charset="-120"/>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搭捷運得轉兩趟車，不如坐公車方便。</a:t>
            </a:r>
            <a:endParaRPr lang="en-US" altLang="zh-TW" sz="3200" dirty="0">
              <a:latin typeface="標楷體" panose="03000509000000000000" pitchFamily="65" charset="-120"/>
              <a:ea typeface="標楷體" panose="03000509000000000000" pitchFamily="65" charset="-120"/>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考試以前才熬夜念書，不如平常就做好</a:t>
            </a:r>
            <a:r>
              <a:rPr lang="zh-TW" altLang="zh-TW" sz="3200" dirty="0" smtClean="0">
                <a:latin typeface="標楷體" panose="03000509000000000000" pitchFamily="65" charset="-120"/>
                <a:ea typeface="標楷體" panose="03000509000000000000" pitchFamily="65" charset="-120"/>
              </a:rPr>
              <a:t>準</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備</a:t>
            </a:r>
            <a:r>
              <a:rPr lang="zh-TW" altLang="zh-TW"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太陽這麼大，躺在沙灘上，不如回房間</a:t>
            </a:r>
            <a:r>
              <a:rPr lang="zh-TW" altLang="zh-TW" sz="3200" dirty="0" smtClean="0">
                <a:latin typeface="標楷體" panose="03000509000000000000" pitchFamily="65" charset="-120"/>
                <a:ea typeface="標楷體" panose="03000509000000000000" pitchFamily="65" charset="-120"/>
              </a:rPr>
              <a:t>看</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電視</a:t>
            </a:r>
            <a:r>
              <a:rPr lang="zh-TW" altLang="zh-TW" sz="3200" dirty="0">
                <a:latin typeface="標楷體" panose="03000509000000000000" pitchFamily="65" charset="-120"/>
                <a:ea typeface="標楷體" panose="03000509000000000000" pitchFamily="65" charset="-120"/>
              </a:rPr>
              <a:t>舒服。</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9571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III.	</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不如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not as good as</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a:latin typeface="Times New Roman" panose="02020603050405020304" pitchFamily="18" charset="0"/>
                <a:cs typeface="Times New Roman" panose="02020603050405020304" pitchFamily="18" charset="0"/>
              </a:rPr>
              <a:t>Usage</a:t>
            </a:r>
            <a:r>
              <a:rPr lang="en-US" altLang="zh-TW" sz="3200" b="1" dirty="0" smtClean="0">
                <a:latin typeface="Times New Roman" panose="02020603050405020304" pitchFamily="18" charset="0"/>
                <a:cs typeface="Times New Roman" panose="02020603050405020304" pitchFamily="18" charset="0"/>
              </a:rPr>
              <a:t>:</a:t>
            </a:r>
          </a:p>
          <a:p>
            <a:pPr marL="514350" indent="-514350">
              <a:buFont typeface="+mj-lt"/>
              <a:buAutoNum type="arabicPeriod" startAt="2"/>
            </a:pPr>
            <a:r>
              <a:rPr lang="en-US" altLang="zh-TW" sz="3200" dirty="0">
                <a:latin typeface="Times New Roman" panose="02020603050405020304" pitchFamily="18" charset="0"/>
                <a:cs typeface="Times New Roman" panose="02020603050405020304" pitchFamily="18" charset="0"/>
              </a:rPr>
              <a:t>If the context of a sentence using a state verb is clear, then the state verb can be omitted. For example</a:t>
            </a:r>
            <a:r>
              <a:rPr lang="en-US" altLang="zh-TW" sz="3200" dirty="0" smtClean="0">
                <a:latin typeface="Times New Roman" panose="02020603050405020304" pitchFamily="18" charset="0"/>
                <a:cs typeface="Times New Roman" panose="02020603050405020304" pitchFamily="18" charset="0"/>
              </a:rPr>
              <a:t>:</a:t>
            </a: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：我的手機壞了。你知道哪裡可以修理嗎</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B</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3200" dirty="0">
                <a:latin typeface="標楷體" panose="03000509000000000000" pitchFamily="65" charset="-120"/>
                <a:ea typeface="標楷體" panose="03000509000000000000" pitchFamily="65" charset="-120"/>
              </a:rPr>
              <a:t>你的手機已經那麼舊了。修理不如買</a:t>
            </a:r>
            <a:r>
              <a:rPr lang="zh-TW" altLang="zh-TW" sz="3200" dirty="0" smtClean="0">
                <a:latin typeface="標楷體" panose="03000509000000000000" pitchFamily="65" charset="-120"/>
                <a:ea typeface="標楷體" panose="03000509000000000000" pitchFamily="65" charset="-120"/>
              </a:rPr>
              <a:t>一</a:t>
            </a:r>
            <a:r>
              <a:rPr lang="zh-TW" altLang="en-US" sz="3200" dirty="0" smtClean="0">
                <a:latin typeface="標楷體" panose="03000509000000000000" pitchFamily="65" charset="-120"/>
                <a:ea typeface="標楷體" panose="03000509000000000000" pitchFamily="65" charset="-120"/>
              </a:rPr>
              <a:t> </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支</a:t>
            </a:r>
            <a:r>
              <a:rPr lang="zh-TW" altLang="zh-TW" sz="3200" dirty="0">
                <a:latin typeface="標楷體" panose="03000509000000000000" pitchFamily="65" charset="-120"/>
                <a:ea typeface="標楷體" panose="03000509000000000000" pitchFamily="65" charset="-120"/>
              </a:rPr>
              <a:t>新的（好）。</a:t>
            </a:r>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6042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III.	</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不如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not as good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as</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startAt="3"/>
            </a:pP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不如</a:t>
            </a:r>
            <a:r>
              <a:rPr lang="zh-TW" altLang="en-US" sz="3200" dirty="0" smtClean="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and </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沒有</a:t>
            </a:r>
            <a:r>
              <a:rPr lang="en-US" altLang="zh-TW" sz="32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那麼</a:t>
            </a:r>
            <a:r>
              <a:rPr lang="en-US" altLang="zh-TW" sz="3200" dirty="0">
                <a:latin typeface="標楷體" panose="03000509000000000000" pitchFamily="65" charset="-12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are similar, but there are differences</a:t>
            </a:r>
            <a:r>
              <a:rPr lang="en-US" altLang="zh-TW" sz="3200" dirty="0" smtClean="0">
                <a:latin typeface="Times New Roman" panose="02020603050405020304" pitchFamily="18" charset="0"/>
                <a:cs typeface="Times New Roman" panose="02020603050405020304" pitchFamily="18" charset="0"/>
              </a:rPr>
              <a:t>:</a:t>
            </a:r>
          </a:p>
          <a:p>
            <a:pPr marL="0" indent="0">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(1)</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不如</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is frequently used in literary Chinese.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沒有</a:t>
            </a:r>
            <a:r>
              <a:rPr lang="en-US" altLang="zh-TW" sz="3200"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那麼</a:t>
            </a:r>
            <a:r>
              <a:rPr lang="en-US" altLang="zh-TW" sz="3200" dirty="0">
                <a:latin typeface="標楷體" panose="03000509000000000000" pitchFamily="65" charset="-120"/>
                <a:ea typeface="標楷體" panose="03000509000000000000" pitchFamily="65" charset="-120"/>
                <a:cs typeface="Times New Roman" panose="02020603050405020304" pitchFamily="18" charset="0"/>
              </a:rPr>
              <a:t>…</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is more colloquial.</a:t>
            </a:r>
          </a:p>
          <a:p>
            <a:pPr marL="0" indent="0">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(2)</a:t>
            </a:r>
            <a:r>
              <a:rPr lang="en-US" altLang="zh-TW" dirty="0"/>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The state verb at the end of a sentence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using </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不如</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can be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omitted</a:t>
            </a:r>
          </a:p>
          <a:p>
            <a:pPr marL="0" indent="0">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E.g</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坐巴士不如坐高鐵（快</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But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you cannot say *</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坐巴士沒有坐高鐵</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那</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麼</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7402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IV.</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Urgent </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Conditional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with</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再不</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就</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了</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zh-TW" altLang="zh-TW"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已經四個月沒下雨了。再不下雨，我們</a:t>
            </a:r>
            <a:r>
              <a:rPr lang="zh-TW" altLang="zh-TW" sz="3200" dirty="0" smtClean="0">
                <a:latin typeface="標楷體" panose="03000509000000000000" pitchFamily="65" charset="-120"/>
                <a:ea typeface="標楷體" panose="03000509000000000000" pitchFamily="65" charset="-120"/>
              </a:rPr>
              <a:t>就</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沒</a:t>
            </a:r>
            <a:r>
              <a:rPr lang="zh-TW" altLang="zh-TW" sz="3200" dirty="0">
                <a:latin typeface="標楷體" panose="03000509000000000000" pitchFamily="65" charset="-120"/>
                <a:ea typeface="標楷體" panose="03000509000000000000" pitchFamily="65" charset="-120"/>
              </a:rPr>
              <a:t>水喝了。</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天氣這麼潮濕，再不買除濕機，衣服</a:t>
            </a:r>
            <a:r>
              <a:rPr lang="zh-TW" altLang="zh-TW" sz="3200" dirty="0" smtClean="0">
                <a:latin typeface="標楷體" panose="03000509000000000000" pitchFamily="65" charset="-120"/>
                <a:ea typeface="標楷體" panose="03000509000000000000" pitchFamily="65" charset="-120"/>
              </a:rPr>
              <a:t>就要</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發霉</a:t>
            </a:r>
            <a:r>
              <a:rPr lang="zh-TW" altLang="zh-TW" sz="3200" dirty="0">
                <a:latin typeface="標楷體" panose="03000509000000000000" pitchFamily="65" charset="-120"/>
                <a:ea typeface="標楷體" panose="03000509000000000000" pitchFamily="65" charset="-120"/>
              </a:rPr>
              <a:t>了。</a:t>
            </a:r>
            <a:endParaRPr lang="en-US" altLang="zh-TW" sz="3200" dirty="0">
              <a:latin typeface="標楷體" panose="03000509000000000000" pitchFamily="65" charset="-120"/>
              <a:ea typeface="標楷體" panose="03000509000000000000" pitchFamily="65" charset="-120"/>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五月天演唱會很熱門。今天再不訂票，</a:t>
            </a:r>
            <a:r>
              <a:rPr lang="zh-TW" altLang="zh-TW" sz="3200" dirty="0" smtClean="0">
                <a:latin typeface="標楷體" panose="03000509000000000000" pitchFamily="65" charset="-120"/>
                <a:ea typeface="標楷體" panose="03000509000000000000" pitchFamily="65" charset="-120"/>
              </a:rPr>
              <a:t>就</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訂</a:t>
            </a:r>
            <a:r>
              <a:rPr lang="zh-TW" altLang="zh-TW" sz="3200" dirty="0">
                <a:latin typeface="標楷體" panose="03000509000000000000" pitchFamily="65" charset="-120"/>
                <a:ea typeface="標楷體" panose="03000509000000000000" pitchFamily="65" charset="-120"/>
              </a:rPr>
              <a:t>不到了。</a:t>
            </a:r>
            <a:endParaRPr lang="en-US" altLang="zh-TW"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1667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IV.</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Urgent </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Conditional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with</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再不</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就</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了</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上次考試我只有</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60</a:t>
            </a:r>
            <a:r>
              <a:rPr lang="zh-TW" altLang="zh-TW" sz="3200" dirty="0">
                <a:latin typeface="標楷體" panose="03000509000000000000" pitchFamily="65" charset="-120"/>
                <a:ea typeface="標楷體" panose="03000509000000000000" pitchFamily="65" charset="-120"/>
              </a:rPr>
              <a:t>分。再不用功，恐怕</a:t>
            </a:r>
            <a:r>
              <a:rPr lang="zh-TW" altLang="zh-TW" sz="3200" dirty="0" smtClean="0">
                <a:latin typeface="標楷體" panose="03000509000000000000" pitchFamily="65" charset="-120"/>
                <a:ea typeface="標楷體" panose="03000509000000000000" pitchFamily="65" charset="-120"/>
              </a:rPr>
              <a:t>會</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被</a:t>
            </a:r>
            <a:r>
              <a:rPr lang="zh-TW" altLang="zh-TW" sz="3200" dirty="0">
                <a:latin typeface="標楷體" panose="03000509000000000000" pitchFamily="65" charset="-120"/>
                <a:ea typeface="標楷體" panose="03000509000000000000" pitchFamily="65" charset="-120"/>
              </a:rPr>
              <a:t>當</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發生什麼事了？你快說。你再不說清楚</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我</a:t>
            </a:r>
            <a:r>
              <a:rPr lang="zh-TW" altLang="zh-TW" sz="3200" dirty="0">
                <a:latin typeface="標楷體" panose="03000509000000000000" pitchFamily="65" charset="-120"/>
                <a:ea typeface="標楷體" panose="03000509000000000000" pitchFamily="65" charset="-120"/>
              </a:rPr>
              <a:t>就要生氣了。</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0954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IV.</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Urgent </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Conditional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with</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再不</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就</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了</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a:latin typeface="Times New Roman" panose="02020603050405020304" pitchFamily="18" charset="0"/>
                <a:cs typeface="Times New Roman" panose="02020603050405020304" pitchFamily="18" charset="0"/>
              </a:rPr>
              <a:t>Usage:</a:t>
            </a:r>
            <a:endParaRPr lang="en-US" altLang="zh-TW" sz="3200" b="1" dirty="0" smtClean="0">
              <a:latin typeface="Times New Roman" panose="02020603050405020304" pitchFamily="18" charset="0"/>
              <a:cs typeface="Times New Roman" panose="02020603050405020304" pitchFamily="18" charset="0"/>
            </a:endParaRPr>
          </a:p>
          <a:p>
            <a:pPr marL="0" indent="0">
              <a:buNone/>
            </a:pPr>
            <a:r>
              <a:rPr lang="zh-TW" altLang="zh-TW"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他已經發燒好幾天了。要是再不去看醫生</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吃藥</a:t>
            </a:r>
            <a:r>
              <a:rPr lang="zh-TW" altLang="zh-TW" sz="3200" dirty="0">
                <a:latin typeface="標楷體" panose="03000509000000000000" pitchFamily="65" charset="-120"/>
                <a:ea typeface="標楷體" panose="03000509000000000000" pitchFamily="65" charset="-120"/>
              </a:rPr>
              <a:t>，恐怕會越來越嚴重</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知道這些傳統風俗的人已經越來越少了</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要是</a:t>
            </a:r>
            <a:r>
              <a:rPr lang="zh-TW" altLang="zh-TW" sz="3200" dirty="0">
                <a:latin typeface="標楷體" panose="03000509000000000000" pitchFamily="65" charset="-120"/>
                <a:ea typeface="標楷體" panose="03000509000000000000" pitchFamily="65" charset="-120"/>
              </a:rPr>
              <a:t>我們再不重視，恐怕以後就沒有</a:t>
            </a:r>
            <a:r>
              <a:rPr lang="zh-TW" altLang="zh-TW" sz="3200" dirty="0" smtClean="0">
                <a:latin typeface="標楷體" panose="03000509000000000000" pitchFamily="65" charset="-120"/>
                <a:ea typeface="標楷體" panose="03000509000000000000" pitchFamily="65" charset="-120"/>
              </a:rPr>
              <a:t>人</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能</a:t>
            </a:r>
            <a:r>
              <a:rPr lang="zh-TW" altLang="zh-TW" sz="3200" dirty="0">
                <a:latin typeface="標楷體" panose="03000509000000000000" pitchFamily="65" charset="-120"/>
                <a:ea typeface="標楷體" panose="03000509000000000000" pitchFamily="65" charset="-120"/>
              </a:rPr>
              <a:t>懂了。</a:t>
            </a:r>
            <a:endParaRPr lang="en-US" altLang="zh-TW"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6545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Verb Particle</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掉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separated from</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zh-TW" altLang="zh-TW"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廚房裡的垃圾，我拿出去丟掉了</a:t>
            </a:r>
            <a:r>
              <a:rPr lang="zh-TW" altLang="zh-TW" sz="3200" dirty="0" smtClean="0">
                <a:latin typeface="標楷體" panose="03000509000000000000" pitchFamily="65" charset="-120"/>
                <a:ea typeface="標楷體" panose="03000509000000000000" pitchFamily="65" charset="-120"/>
              </a:rPr>
              <a:t>。</a:t>
            </a:r>
            <a:r>
              <a:rPr lang="en-US" altLang="zh-TW" sz="3200" dirty="0" smtClean="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away</a:t>
            </a:r>
            <a:r>
              <a:rPr lang="en-US" altLang="zh-TW" sz="3200" dirty="0" smtClean="0">
                <a:latin typeface="Times New Roman" panose="02020603050405020304" pitchFamily="18" charset="0"/>
                <a:cs typeface="Times New Roman" panose="02020603050405020304" pitchFamily="18" charset="0"/>
              </a:rPr>
              <a:t>)</a:t>
            </a: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誰把我的咖啡喝掉了</a:t>
            </a:r>
            <a:r>
              <a:rPr lang="zh-TW" altLang="zh-TW" sz="3200" dirty="0" smtClean="0">
                <a:latin typeface="標楷體" panose="03000509000000000000" pitchFamily="65" charset="-120"/>
                <a:ea typeface="標楷體" panose="03000509000000000000" pitchFamily="65" charset="-120"/>
              </a:rPr>
              <a:t>？</a:t>
            </a:r>
            <a:r>
              <a:rPr lang="en-US" altLang="zh-TW" sz="3200" dirty="0" smtClean="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up and gone)</a:t>
            </a: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他每次一走進房間，就把鞋子踢掉</a:t>
            </a:r>
            <a:r>
              <a:rPr lang="zh-TW" altLang="zh-TW" sz="3200" dirty="0" smtClean="0">
                <a:latin typeface="標楷體" panose="03000509000000000000" pitchFamily="65" charset="-120"/>
                <a:ea typeface="標楷體" panose="03000509000000000000" pitchFamily="65" charset="-120"/>
              </a:rPr>
              <a:t>。</a:t>
            </a:r>
            <a:r>
              <a:rPr lang="en-US" altLang="zh-TW" sz="3200" dirty="0">
                <a:latin typeface="Times New Roman" panose="02020603050405020304" pitchFamily="18" charset="0"/>
                <a:cs typeface="Times New Roman" panose="02020603050405020304" pitchFamily="18" charset="0"/>
              </a:rPr>
              <a:t>(off)</a:t>
            </a:r>
            <a:endParaRPr lang="en-US" altLang="zh-TW" sz="32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TW" sz="3200" dirty="0" smtClean="0">
                <a:solidFill>
                  <a:schemeClr val="accent1">
                    <a:lumMod val="50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桌子上的茶，我還沒喝呢，他怎麼拿去</a:t>
            </a:r>
            <a:r>
              <a:rPr lang="zh-TW" altLang="zh-TW" sz="3200" dirty="0" smtClean="0">
                <a:latin typeface="標楷體" panose="03000509000000000000" pitchFamily="65" charset="-120"/>
                <a:ea typeface="標楷體" panose="03000509000000000000" pitchFamily="65" charset="-120"/>
              </a:rPr>
              <a:t>倒</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掉</a:t>
            </a:r>
            <a:r>
              <a:rPr lang="zh-TW" altLang="zh-TW" sz="3200" dirty="0">
                <a:latin typeface="標楷體" panose="03000509000000000000" pitchFamily="65" charset="-120"/>
                <a:ea typeface="標楷體" panose="03000509000000000000" pitchFamily="65" charset="-120"/>
              </a:rPr>
              <a:t>了？</a:t>
            </a:r>
            <a:r>
              <a:rPr lang="en-US" altLang="zh-TW" sz="3200" dirty="0">
                <a:latin typeface="Times New Roman" panose="02020603050405020304" pitchFamily="18" charset="0"/>
                <a:cs typeface="Times New Roman" panose="02020603050405020304" pitchFamily="18" charset="0"/>
              </a:rPr>
              <a:t>(out and away)</a:t>
            </a:r>
            <a:endParaRPr lang="en-US" altLang="zh-TW" sz="32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TW" sz="3200" dirty="0" smtClean="0">
                <a:solidFill>
                  <a:schemeClr val="accent1">
                    <a:lumMod val="50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他上個月把舊車賣掉，買了新車</a:t>
            </a:r>
            <a:r>
              <a:rPr lang="zh-TW" altLang="zh-TW" sz="3200" dirty="0" smtClean="0">
                <a:latin typeface="標楷體" panose="03000509000000000000" pitchFamily="65" charset="-120"/>
                <a:ea typeface="標楷體" panose="03000509000000000000" pitchFamily="65" charset="-120"/>
              </a:rPr>
              <a:t>。</a:t>
            </a:r>
            <a:r>
              <a:rPr lang="en-US" altLang="zh-TW" sz="3200" dirty="0" smtClean="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off)</a:t>
            </a:r>
          </a:p>
        </p:txBody>
      </p:sp>
    </p:spTree>
    <p:extLst>
      <p:ext uri="{BB962C8B-B14F-4D97-AF65-F5344CB8AC3E}">
        <p14:creationId xmlns:p14="http://schemas.microsoft.com/office/powerpoint/2010/main" val="142965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VI</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居然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one’s surprise</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457200" lvl="0" indent="-457200">
              <a:buFont typeface="+mj-lt"/>
              <a:buAutoNum type="alphaUcPeriod"/>
            </a:pP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今天氣溫只有十度，可是羅珊蒂沒穿外套</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lvl="0" indent="0">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 plain and factual statement.</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a:buFont typeface="+mj-lt"/>
              <a:buAutoNum type="alphaUcPeriod" startAt="2"/>
            </a:pP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今天氣溫只有十度，可是羅珊蒂居然沒穿外套</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An unexpected exception to a rule.</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b="1"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1847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VI</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居然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one’s surprise</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zh-TW"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他是韓國人，居然不吃辣。</a:t>
            </a:r>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語言中心主任約他今天早上面談，他</a:t>
            </a:r>
            <a:r>
              <a:rPr lang="zh-TW" altLang="zh-TW" sz="3200" dirty="0" smtClean="0">
                <a:latin typeface="標楷體" panose="03000509000000000000" pitchFamily="65" charset="-120"/>
                <a:ea typeface="標楷體" panose="03000509000000000000" pitchFamily="65" charset="-120"/>
              </a:rPr>
              <a:t>居然</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忘</a:t>
            </a:r>
            <a:r>
              <a:rPr lang="zh-TW" altLang="zh-TW" sz="3200" dirty="0">
                <a:latin typeface="標楷體" panose="03000509000000000000" pitchFamily="65" charset="-120"/>
                <a:ea typeface="標楷體" panose="03000509000000000000" pitchFamily="65" charset="-120"/>
              </a:rPr>
              <a:t>了。</a:t>
            </a:r>
            <a:endParaRPr lang="en-US" altLang="zh-TW" sz="3200" dirty="0">
              <a:latin typeface="標楷體" panose="03000509000000000000" pitchFamily="65" charset="-120"/>
              <a:ea typeface="標楷體" panose="03000509000000000000" pitchFamily="65" charset="-120"/>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我們看電影的時候，大家都感動得哭</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kū</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cry</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3200" dirty="0">
                <a:latin typeface="標楷體" panose="03000509000000000000" pitchFamily="65" charset="-120"/>
                <a:ea typeface="標楷體" panose="03000509000000000000" pitchFamily="65" charset="-120"/>
              </a:rPr>
              <a:t>了，只有他居然睡著了。</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dirty="0" smtClean="0">
                <a:solidFill>
                  <a:schemeClr val="accent1">
                    <a:lumMod val="50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安德思收到帳單的時候才發現，吃到飽</a:t>
            </a:r>
            <a:r>
              <a:rPr lang="zh-TW" altLang="zh-TW" sz="3200" dirty="0" smtClean="0">
                <a:latin typeface="標楷體" panose="03000509000000000000" pitchFamily="65" charset="-120"/>
                <a:ea typeface="標楷體" panose="03000509000000000000" pitchFamily="65" charset="-120"/>
              </a:rPr>
              <a:t>居</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然</a:t>
            </a:r>
            <a:r>
              <a:rPr lang="zh-TW" altLang="zh-TW" sz="3200" dirty="0">
                <a:latin typeface="標楷體" panose="03000509000000000000" pitchFamily="65" charset="-120"/>
                <a:ea typeface="標楷體" panose="03000509000000000000" pitchFamily="65" charset="-120"/>
              </a:rPr>
              <a:t>只是網路，不包括打電話。</a:t>
            </a:r>
            <a:endParaRPr lang="en-US" altLang="zh-TW"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72717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VI</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居然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one’s surprise</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dirty="0" smtClean="0">
                <a:solidFill>
                  <a:schemeClr val="accent1">
                    <a:lumMod val="50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他好不容易才找到一件品質不錯、價錢</a:t>
            </a:r>
            <a:r>
              <a:rPr lang="zh-TW" altLang="zh-TW" sz="3200" dirty="0" smtClean="0">
                <a:latin typeface="標楷體" panose="03000509000000000000" pitchFamily="65" charset="-120"/>
                <a:ea typeface="標楷體" panose="03000509000000000000" pitchFamily="65" charset="-120"/>
              </a:rPr>
              <a:t>合</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a:latin typeface="標楷體" panose="03000509000000000000" pitchFamily="65" charset="-120"/>
                <a:ea typeface="標楷體" panose="03000509000000000000" pitchFamily="65" charset="-120"/>
              </a:rPr>
              <a:t> </a:t>
            </a:r>
            <a:r>
              <a:rPr lang="zh-TW" altLang="en-US" sz="3200" smtClean="0">
                <a:latin typeface="標楷體" panose="03000509000000000000" pitchFamily="65" charset="-120"/>
                <a:ea typeface="標楷體" panose="03000509000000000000" pitchFamily="65" charset="-120"/>
              </a:rPr>
              <a:t> </a:t>
            </a:r>
            <a:r>
              <a:rPr lang="zh-TW" altLang="zh-TW" sz="3200" smtClean="0">
                <a:latin typeface="標楷體" panose="03000509000000000000" pitchFamily="65" charset="-120"/>
                <a:ea typeface="標楷體" panose="03000509000000000000" pitchFamily="65" charset="-120"/>
              </a:rPr>
              <a:t>適</a:t>
            </a:r>
            <a:r>
              <a:rPr lang="zh-TW" altLang="zh-TW" sz="3200" dirty="0">
                <a:latin typeface="標楷體" panose="03000509000000000000" pitchFamily="65" charset="-120"/>
                <a:ea typeface="標楷體" panose="03000509000000000000" pitchFamily="65" charset="-120"/>
              </a:rPr>
              <a:t>的外套，居然不買了。</a:t>
            </a:r>
            <a:endParaRPr lang="en-US" altLang="zh-TW" sz="32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291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 Verb Plus Complement V +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滿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crowded with</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zh-TW" altLang="zh-TW"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街道的兩邊蓋滿了新的大樓。</a:t>
            </a:r>
            <a:endPar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101</a:t>
            </a:r>
            <a:r>
              <a:rPr lang="zh-TW" altLang="zh-TW" sz="3200" dirty="0">
                <a:latin typeface="標楷體" panose="03000509000000000000" pitchFamily="65" charset="-120"/>
                <a:ea typeface="標楷體" panose="03000509000000000000" pitchFamily="65" charset="-120"/>
              </a:rPr>
              <a:t>大樓前面擠滿了看跨年煙火的年輕人。</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客廳牆上掛滿了他去花蓮拍的照片。</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不到八點，教室裡就坐滿了學生。</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這個袋子裡怎麼塞滿了垃圾？</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48174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VII</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Concession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既然</a:t>
            </a:r>
            <a:r>
              <a:rPr lang="en-US" altLang="zh-TW" sz="3200" b="1" dirty="0">
                <a:solidFill>
                  <a:schemeClr val="accent2">
                    <a:lumMod val="75000"/>
                  </a:schemeClr>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標楷體" panose="03000509000000000000" pitchFamily="65" charset="-120"/>
                <a:ea typeface="標楷體" panose="03000509000000000000" pitchFamily="65" charset="-120"/>
                <a:cs typeface="Times New Roman" panose="02020603050405020304" pitchFamily="18" charset="0"/>
              </a:rPr>
              <a:t>（就）</a:t>
            </a:r>
            <a:r>
              <a:rPr lang="en-US" altLang="zh-TW" sz="3200" b="1" dirty="0">
                <a:solidFill>
                  <a:schemeClr val="accent2">
                    <a:lumMod val="75000"/>
                  </a:schemeClr>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since</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…(then)…</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a:latin typeface="Times New Roman" panose="02020603050405020304" pitchFamily="18" charset="0"/>
                <a:cs typeface="Times New Roman" panose="02020603050405020304" pitchFamily="18" charset="0"/>
              </a:rPr>
              <a:t>Function</a:t>
            </a:r>
            <a:r>
              <a:rPr lang="en-US" altLang="zh-TW" sz="3200" b="1" dirty="0" smtClean="0">
                <a:latin typeface="Times New Roman" panose="02020603050405020304" pitchFamily="18" charset="0"/>
                <a:cs typeface="Times New Roman" panose="02020603050405020304" pitchFamily="18" charset="0"/>
              </a:rPr>
              <a:t>:</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smtClean="0">
                <a:latin typeface="標楷體" panose="03000509000000000000" pitchFamily="65" charset="-120"/>
                <a:ea typeface="標楷體" panose="03000509000000000000" pitchFamily="65" charset="-120"/>
              </a:rPr>
              <a:t>既然天氣這麼不穩定，我們就別去海邊了</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吧。</a:t>
            </a:r>
            <a:endPar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既然網路塞車，那就先去運動，晚一點</a:t>
            </a:r>
            <a:r>
              <a:rPr lang="zh-TW" altLang="zh-TW" sz="3200" dirty="0" smtClean="0">
                <a:latin typeface="標楷體" panose="03000509000000000000" pitchFamily="65" charset="-120"/>
                <a:ea typeface="標楷體" panose="03000509000000000000" pitchFamily="65" charset="-120"/>
              </a:rPr>
              <a:t>再</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上網</a:t>
            </a:r>
            <a:r>
              <a:rPr lang="zh-TW" altLang="zh-TW"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既然刷</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Visa</a:t>
            </a:r>
            <a:r>
              <a:rPr lang="zh-TW" altLang="zh-TW" sz="3200" dirty="0">
                <a:latin typeface="標楷體" panose="03000509000000000000" pitchFamily="65" charset="-120"/>
                <a:ea typeface="標楷體" panose="03000509000000000000" pitchFamily="65" charset="-120"/>
              </a:rPr>
              <a:t>卡，可以再打九五折，當然</a:t>
            </a:r>
            <a:r>
              <a:rPr lang="zh-TW" altLang="zh-TW" sz="3200" dirty="0" smtClean="0">
                <a:latin typeface="標楷體" panose="03000509000000000000" pitchFamily="65" charset="-120"/>
                <a:ea typeface="標楷體" panose="03000509000000000000" pitchFamily="65" charset="-120"/>
              </a:rPr>
              <a:t>要</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刷</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Visa</a:t>
            </a:r>
            <a:r>
              <a:rPr lang="zh-TW" altLang="zh-TW" sz="3200" dirty="0">
                <a:latin typeface="標楷體" panose="03000509000000000000" pitchFamily="65" charset="-120"/>
                <a:ea typeface="標楷體" panose="03000509000000000000" pitchFamily="65" charset="-120"/>
              </a:rPr>
              <a:t>卡</a:t>
            </a:r>
            <a:r>
              <a:rPr lang="zh-TW" altLang="zh-TW" sz="3200" dirty="0" smtClean="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p:txBody>
      </p:sp>
    </p:spTree>
    <p:extLst>
      <p:ext uri="{BB962C8B-B14F-4D97-AF65-F5344CB8AC3E}">
        <p14:creationId xmlns:p14="http://schemas.microsoft.com/office/powerpoint/2010/main" val="405675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VII</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Concession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既然</a:t>
            </a:r>
            <a:r>
              <a:rPr lang="en-US" altLang="zh-TW" sz="3200" b="1" dirty="0">
                <a:solidFill>
                  <a:schemeClr val="accent2">
                    <a:lumMod val="75000"/>
                  </a:schemeClr>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標楷體" panose="03000509000000000000" pitchFamily="65" charset="-120"/>
                <a:ea typeface="標楷體" panose="03000509000000000000" pitchFamily="65" charset="-120"/>
                <a:cs typeface="Times New Roman" panose="02020603050405020304" pitchFamily="18" charset="0"/>
              </a:rPr>
              <a:t>（就）</a:t>
            </a:r>
            <a:r>
              <a:rPr lang="en-US" altLang="zh-TW" sz="3200" b="1" dirty="0">
                <a:solidFill>
                  <a:schemeClr val="accent2">
                    <a:lumMod val="75000"/>
                  </a:schemeClr>
                </a:solidFill>
                <a:latin typeface="標楷體" panose="03000509000000000000" pitchFamily="65" charset="-12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since</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…(then)…</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lnSpc>
                <a:spcPct val="100000"/>
              </a:lnSpc>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既然吃素對保護地球環境有幫助，以後</a:t>
            </a:r>
            <a:r>
              <a:rPr lang="zh-TW" altLang="zh-TW" sz="3200" dirty="0" smtClean="0">
                <a:latin typeface="標楷體" panose="03000509000000000000" pitchFamily="65" charset="-120"/>
                <a:ea typeface="標楷體" panose="03000509000000000000" pitchFamily="65" charset="-120"/>
              </a:rPr>
              <a:t>我</a:t>
            </a:r>
            <a:endParaRPr lang="en-US" altLang="zh-TW" sz="3200" dirty="0" smtClean="0">
              <a:latin typeface="標楷體" panose="03000509000000000000" pitchFamily="65" charset="-120"/>
              <a:ea typeface="標楷體" panose="03000509000000000000" pitchFamily="65" charset="-120"/>
            </a:endParaRPr>
          </a:p>
          <a:p>
            <a:pPr marL="0" indent="0">
              <a:lnSpc>
                <a:spcPct val="100000"/>
              </a:lnSpc>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們</a:t>
            </a:r>
            <a:r>
              <a:rPr lang="zh-TW" altLang="zh-TW" sz="3200" dirty="0">
                <a:latin typeface="標楷體" panose="03000509000000000000" pitchFamily="65" charset="-120"/>
                <a:ea typeface="標楷體" panose="03000509000000000000" pitchFamily="65" charset="-120"/>
              </a:rPr>
              <a:t>就常吃素食。</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lnSpc>
                <a:spcPct val="100000"/>
              </a:lnSpc>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既然你整天都會待在這裡，我就先</a:t>
            </a:r>
            <a:r>
              <a:rPr lang="zh-TW" altLang="zh-TW" sz="3200" dirty="0" smtClean="0">
                <a:latin typeface="標楷體" panose="03000509000000000000" pitchFamily="65" charset="-120"/>
                <a:ea typeface="標楷體" panose="03000509000000000000" pitchFamily="65" charset="-120"/>
              </a:rPr>
              <a:t>去</a:t>
            </a:r>
            <a:endParaRPr lang="en-US" altLang="zh-TW" sz="3200" dirty="0" smtClean="0">
              <a:latin typeface="標楷體" panose="03000509000000000000" pitchFamily="65" charset="-120"/>
              <a:ea typeface="標楷體" panose="03000509000000000000" pitchFamily="65" charset="-120"/>
            </a:endParaRPr>
          </a:p>
          <a:p>
            <a:pPr marL="0" indent="0">
              <a:lnSpc>
                <a:spcPct val="100000"/>
              </a:lnSpc>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一</a:t>
            </a:r>
            <a:r>
              <a:rPr lang="zh-TW" altLang="zh-TW" sz="3200" dirty="0">
                <a:latin typeface="標楷體" panose="03000509000000000000" pitchFamily="65" charset="-120"/>
                <a:ea typeface="標楷體" panose="03000509000000000000" pitchFamily="65" charset="-120"/>
              </a:rPr>
              <a:t>趟銀行，再回來找你。</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81195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VIII.</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個不停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keep on …</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a:latin typeface="Times New Roman" panose="02020603050405020304" pitchFamily="18" charset="0"/>
                <a:cs typeface="Times New Roman" panose="02020603050405020304" pitchFamily="18" charset="0"/>
              </a:rPr>
              <a:t>Function</a:t>
            </a:r>
            <a:r>
              <a:rPr lang="en-US" altLang="zh-TW" sz="3200" b="1" dirty="0" smtClean="0">
                <a:latin typeface="Times New Roman" panose="02020603050405020304" pitchFamily="18" charset="0"/>
                <a:cs typeface="Times New Roman" panose="02020603050405020304" pitchFamily="18" charset="0"/>
              </a:rPr>
              <a:t>:</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雨下個不停，真不知道什麼時候天氣才</a:t>
            </a:r>
            <a:r>
              <a:rPr lang="zh-TW" altLang="zh-TW" sz="3200" dirty="0" smtClean="0">
                <a:latin typeface="標楷體" panose="03000509000000000000" pitchFamily="65" charset="-120"/>
                <a:ea typeface="標楷體" panose="03000509000000000000" pitchFamily="65" charset="-120"/>
              </a:rPr>
              <a:t>會</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變</a:t>
            </a:r>
            <a:r>
              <a:rPr lang="zh-TW" altLang="zh-TW" sz="3200" dirty="0">
                <a:latin typeface="標楷體" panose="03000509000000000000" pitchFamily="65" charset="-120"/>
                <a:ea typeface="標楷體" panose="03000509000000000000" pitchFamily="65" charset="-120"/>
              </a:rPr>
              <a:t>好</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什麼事讓你這麼生氣，罵個不停？</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她一走進百貨公司就買個不停，連跟我</a:t>
            </a:r>
            <a:r>
              <a:rPr lang="zh-TW" altLang="zh-TW" sz="3200" dirty="0" smtClean="0">
                <a:latin typeface="標楷體" panose="03000509000000000000" pitchFamily="65" charset="-120"/>
                <a:ea typeface="標楷體" panose="03000509000000000000" pitchFamily="65" charset="-120"/>
              </a:rPr>
              <a:t>說</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話</a:t>
            </a:r>
            <a:r>
              <a:rPr lang="zh-TW" altLang="zh-TW" sz="3200" dirty="0">
                <a:latin typeface="標楷體" panose="03000509000000000000" pitchFamily="65" charset="-120"/>
                <a:ea typeface="標楷體" panose="03000509000000000000" pitchFamily="65" charset="-120"/>
              </a:rPr>
              <a:t>的時間都沒有。</a:t>
            </a:r>
            <a:endParaRPr lang="en-US" altLang="zh-TW" sz="3200" dirty="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我感冒了，鼻水流個不停，真討厭。</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p:txBody>
      </p:sp>
    </p:spTree>
    <p:extLst>
      <p:ext uri="{BB962C8B-B14F-4D97-AF65-F5344CB8AC3E}">
        <p14:creationId xmlns:p14="http://schemas.microsoft.com/office/powerpoint/2010/main" val="652226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VIII.</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個不停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keep on …</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lnSpc>
                <a:spcPct val="100000"/>
              </a:lnSpc>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你不是已經吃過晚飯了嗎？怎麼一看到</a:t>
            </a:r>
            <a:r>
              <a:rPr lang="zh-TW" altLang="zh-TW" sz="3200" dirty="0" smtClean="0">
                <a:latin typeface="標楷體" panose="03000509000000000000" pitchFamily="65" charset="-120"/>
                <a:ea typeface="標楷體" panose="03000509000000000000" pitchFamily="65" charset="-120"/>
              </a:rPr>
              <a:t>蛋</a:t>
            </a:r>
            <a:endParaRPr lang="en-US" altLang="zh-TW" sz="3200" dirty="0" smtClean="0">
              <a:latin typeface="標楷體" panose="03000509000000000000" pitchFamily="65" charset="-120"/>
              <a:ea typeface="標楷體" panose="03000509000000000000" pitchFamily="65" charset="-120"/>
            </a:endParaRPr>
          </a:p>
          <a:p>
            <a:pPr marL="0" indent="0">
              <a:lnSpc>
                <a:spcPct val="100000"/>
              </a:lnSpc>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糕</a:t>
            </a:r>
            <a:r>
              <a:rPr lang="zh-TW" altLang="zh-TW" sz="3200" dirty="0">
                <a:latin typeface="標楷體" panose="03000509000000000000" pitchFamily="65" charset="-120"/>
                <a:ea typeface="標楷體" panose="03000509000000000000" pitchFamily="65" charset="-120"/>
              </a:rPr>
              <a:t>，還是吃個不停？</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4019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Verb Particle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have emerged</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zh-TW"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smtClean="0">
                <a:latin typeface="標楷體" panose="03000509000000000000" pitchFamily="65" charset="-120"/>
                <a:ea typeface="標楷體" panose="03000509000000000000" pitchFamily="65" charset="-120"/>
              </a:rPr>
              <a:t>我不好意思說出的話，他都幫我說了。</a:t>
            </a:r>
            <a:endPar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smtClean="0">
                <a:latin typeface="標楷體" panose="03000509000000000000" pitchFamily="65" charset="-120"/>
                <a:ea typeface="標楷體" panose="03000509000000000000" pitchFamily="65" charset="-120"/>
              </a:rPr>
              <a:t>一樣的衣服，他穿起來，總是能穿出跟別</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人完全不同的感覺。</a:t>
            </a:r>
            <a:endParaRPr lang="en-US" altLang="zh-TW" sz="3200" dirty="0" smtClean="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smtClean="0">
                <a:latin typeface="標楷體" panose="03000509000000000000" pitchFamily="65" charset="-120"/>
                <a:ea typeface="標楷體" panose="03000509000000000000" pitchFamily="65" charset="-120"/>
              </a:rPr>
              <a:t>他用有機商店買回來的材料做出又酸又辣</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的泡菜。</a:t>
            </a:r>
            <a:endParaRPr lang="en-US" altLang="zh-TW" sz="3200" dirty="0" smtClean="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smtClean="0">
                <a:latin typeface="標楷體" panose="03000509000000000000" pitchFamily="65" charset="-120"/>
                <a:ea typeface="標楷體" panose="03000509000000000000" pitchFamily="65" charset="-120"/>
              </a:rPr>
              <a:t>我寫不出這麼讓人感動的歌。</a:t>
            </a:r>
            <a:endParaRPr lang="en-US" altLang="zh-TW" sz="3200" dirty="0" smtClean="0">
              <a:latin typeface="標楷體" panose="03000509000000000000" pitchFamily="65" charset="-120"/>
              <a:ea typeface="標楷體" panose="03000509000000000000" pitchFamily="65" charset="-120"/>
              <a:sym typeface="Wingdings" panose="05000000000000000000" pitchFamily="2" charset="2"/>
            </a:endParaRPr>
          </a:p>
        </p:txBody>
      </p:sp>
    </p:spTree>
    <p:extLst>
      <p:ext uri="{BB962C8B-B14F-4D97-AF65-F5344CB8AC3E}">
        <p14:creationId xmlns:p14="http://schemas.microsoft.com/office/powerpoint/2010/main" val="66361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Verb Particle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have emerged</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en-US" sz="3200" b="1" dirty="0" smtClean="0">
                <a:solidFill>
                  <a:schemeClr val="accent1">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那位教授花了十年的時間才研究出這種</a:t>
            </a:r>
            <a:r>
              <a:rPr lang="zh-TW" altLang="zh-TW" sz="3200" dirty="0" smtClean="0">
                <a:latin typeface="標楷體" panose="03000509000000000000" pitchFamily="65" charset="-120"/>
                <a:ea typeface="標楷體" panose="03000509000000000000" pitchFamily="65" charset="-120"/>
              </a:rPr>
              <a:t>新</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藥</a:t>
            </a:r>
            <a:r>
              <a:rPr lang="zh-TW" altLang="zh-TW" sz="3200" dirty="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0183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Verb Particle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have emerged</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fontScale="25000" lnSpcReduction="20000"/>
          </a:bodyPr>
          <a:lstStyle/>
          <a:p>
            <a:pPr marL="0" indent="0">
              <a:buNone/>
            </a:pPr>
            <a:r>
              <a:rPr lang="en-US" altLang="zh-TW" sz="12800" b="1" dirty="0" smtClean="0">
                <a:latin typeface="Times New Roman" panose="02020603050405020304" pitchFamily="18" charset="0"/>
                <a:cs typeface="Times New Roman" panose="02020603050405020304" pitchFamily="18" charset="0"/>
              </a:rPr>
              <a:t>Usage:</a:t>
            </a:r>
            <a:endParaRPr lang="en-US" altLang="zh-TW" sz="128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514350" indent="-514350">
              <a:buFont typeface="+mj-lt"/>
              <a:buAutoNum type="arabicPeriod"/>
            </a:pP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We already studied two other uses of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in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Vol. 2, where it was a main verb, not a particle:</a:t>
            </a:r>
          </a:p>
          <a:p>
            <a:pPr marL="0" indent="0">
              <a:buNone/>
            </a:pPr>
            <a:r>
              <a:rPr lang="en-US" altLang="zh-TW" sz="12800" dirty="0" smtClean="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zh-TW" sz="12800" dirty="0" smtClean="0">
                <a:latin typeface="Times New Roman" panose="02020603050405020304" pitchFamily="18" charset="0"/>
                <a:ea typeface="標楷體" panose="03000509000000000000" pitchFamily="65" charset="-120"/>
                <a:cs typeface="Times New Roman" panose="02020603050405020304" pitchFamily="18" charset="0"/>
              </a:rPr>
              <a:t>出</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indicates spatial movement from inside </a:t>
            </a:r>
          </a:p>
          <a:p>
            <a:pPr marL="0" indent="0">
              <a:buNone/>
            </a:pP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to outside, as V</a:t>
            </a:r>
            <a:r>
              <a:rPr lang="en-US" altLang="zh-TW" sz="12800" baseline="-25000" dirty="0" smtClean="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in V</a:t>
            </a:r>
            <a:r>
              <a:rPr lang="en-US" altLang="zh-TW" sz="12800" baseline="-25000" dirty="0" smtClean="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V</a:t>
            </a:r>
            <a:r>
              <a:rPr lang="en-US" altLang="zh-TW" sz="12800" baseline="-25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(e.g., </a:t>
            </a:r>
            <a:r>
              <a:rPr lang="zh-TW" altLang="zh-TW" sz="12800" dirty="0" smtClean="0">
                <a:latin typeface="Times New Roman" panose="02020603050405020304" pitchFamily="18" charset="0"/>
                <a:ea typeface="標楷體" panose="03000509000000000000" pitchFamily="65" charset="-120"/>
                <a:cs typeface="Times New Roman" panose="02020603050405020304" pitchFamily="18" charset="0"/>
              </a:rPr>
              <a:t>出來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‘come </a:t>
            </a:r>
          </a:p>
          <a:p>
            <a:pPr marL="0" indent="0">
              <a:buNone/>
            </a:pP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out’</a:t>
            </a:r>
            <a:r>
              <a:rPr lang="zh-TW" altLang="zh-TW" sz="12800" dirty="0" smtClean="0">
                <a:latin typeface="Times New Roman" panose="02020603050405020304" pitchFamily="18" charset="0"/>
                <a:ea typeface="標楷體" panose="03000509000000000000" pitchFamily="65" charset="-120"/>
                <a:cs typeface="Times New Roman" panose="02020603050405020304" pitchFamily="18" charset="0"/>
              </a:rPr>
              <a:t>、出去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‘go out’).</a:t>
            </a:r>
            <a:endParaRPr lang="en-US" altLang="zh-TW" sz="12800" dirty="0" smtClean="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2800" dirty="0" smtClean="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zh-TW" sz="12800" dirty="0" smtClean="0">
                <a:latin typeface="Times New Roman" panose="02020603050405020304" pitchFamily="18" charset="0"/>
                <a:ea typeface="標楷體" panose="03000509000000000000" pitchFamily="65" charset="-120"/>
                <a:cs typeface="Times New Roman" panose="02020603050405020304" pitchFamily="18" charset="0"/>
              </a:rPr>
              <a:t>出</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as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V</a:t>
            </a:r>
            <a:r>
              <a:rPr lang="en-US" altLang="zh-TW" sz="12800" baseline="-25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in V</a:t>
            </a:r>
            <a:r>
              <a:rPr lang="en-US" altLang="zh-TW" sz="12800" baseline="-25000" dirty="0" smtClean="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V</a:t>
            </a:r>
            <a:r>
              <a:rPr lang="en-US" altLang="zh-TW" sz="12800" baseline="-25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V</a:t>
            </a:r>
            <a:r>
              <a:rPr lang="en-US" altLang="zh-TW" sz="12800" baseline="-25000" dirty="0" smtClean="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(e.g. </a:t>
            </a:r>
            <a:r>
              <a:rPr lang="zh-TW" altLang="zh-TW" sz="12800" dirty="0" smtClean="0">
                <a:latin typeface="Times New Roman" panose="02020603050405020304" pitchFamily="18" charset="0"/>
                <a:ea typeface="標楷體" panose="03000509000000000000" pitchFamily="65" charset="-120"/>
                <a:cs typeface="Times New Roman" panose="02020603050405020304" pitchFamily="18" charset="0"/>
              </a:rPr>
              <a:t>拿出去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‘take it out </a:t>
            </a:r>
          </a:p>
          <a:p>
            <a:pPr marL="0" indent="0">
              <a:buNone/>
            </a:pP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and away’</a:t>
            </a:r>
            <a:r>
              <a:rPr lang="zh-TW" altLang="zh-TW" sz="12800" dirty="0" smtClean="0">
                <a:latin typeface="Times New Roman" panose="02020603050405020304" pitchFamily="18" charset="0"/>
                <a:ea typeface="標楷體" panose="03000509000000000000" pitchFamily="65" charset="-120"/>
                <a:cs typeface="Times New Roman" panose="02020603050405020304" pitchFamily="18" charset="0"/>
              </a:rPr>
              <a:t>、走出去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‘walk out of’</a:t>
            </a:r>
            <a:r>
              <a:rPr lang="zh-TW" altLang="zh-TW" sz="12800" dirty="0" smtClean="0">
                <a:latin typeface="Times New Roman" panose="02020603050405020304" pitchFamily="18" charset="0"/>
                <a:ea typeface="標楷體" panose="03000509000000000000" pitchFamily="65" charset="-120"/>
                <a:cs typeface="Times New Roman" panose="02020603050405020304" pitchFamily="18" charset="0"/>
              </a:rPr>
              <a:t>、跑出來 </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     ‘run out towards me’</a:t>
            </a:r>
            <a:r>
              <a:rPr lang="zh-TW" altLang="zh-TW" sz="12800" dirty="0" smtClean="0">
                <a:latin typeface="Times New Roman" panose="02020603050405020304" pitchFamily="18" charset="0"/>
                <a:ea typeface="標楷體" panose="03000509000000000000" pitchFamily="65" charset="-120"/>
                <a:cs typeface="Times New Roman" panose="02020603050405020304" pitchFamily="18" charset="0"/>
              </a:rPr>
              <a:t>、把書拿出房間去 </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‘get the books out of this room’).</a:t>
            </a:r>
            <a:endParaRPr lang="en-US" altLang="zh-TW" sz="12800" dirty="0" smtClean="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3200"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83529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Verb Particle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have emerged</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514350" indent="-514350">
              <a:buAutoNum type="arabicPeriod" startAt="3"/>
            </a:pP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The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pattern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出（來</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can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also be used in the potential form. E.g</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：你想得出辦法嗎？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Can you think out a way?’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B</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：我想不出來</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‘I can’t think one out.’</a:t>
            </a:r>
          </a:p>
          <a:p>
            <a:pPr marL="0" indent="0">
              <a:buNone/>
            </a:pPr>
            <a:endParaRPr lang="en-US" altLang="zh-TW" sz="3200"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12817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Verb Particle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have emerged</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514350" indent="-514350">
              <a:buFont typeface="+mj-lt"/>
              <a:buAutoNum type="arabicPeriod" startAt="4"/>
            </a:pP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Watch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 for the differences between the particles </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and </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起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(Vol. 2, Lesson. 3, Grammar point 4). The first refers to the emergence of something out of nowhere, while the second refers to something that used to be known but returns to his consciousness or awareness</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66227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Verb Particle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have emerged</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dirty="0" smtClean="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我想了很久才想出一個辦法來。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‘I thought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for a long time before I thought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of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way.’</a:t>
            </a: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出</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from nothing to something, out of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thin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air</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143611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Verb Particle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出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to have emerged</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dirty="0" smtClean="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他說過一個不錯的辦法，我差一點忘了</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幸虧</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現在想起來了</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I almost forgot. He mentioned a good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method</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Luckily, I thought of it just now.’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起</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 already in existence, new awareness)</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96968177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TotalTime>
  <Words>1415</Words>
  <Application>Microsoft Office PowerPoint</Application>
  <PresentationFormat>如螢幕大小 (4:3)</PresentationFormat>
  <Paragraphs>148</Paragraphs>
  <Slides>23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23</vt:i4>
      </vt:variant>
    </vt:vector>
  </HeadingPairs>
  <TitlesOfParts>
    <vt:vector size="33" baseType="lpstr">
      <vt:lpstr>Yu Gothic UI Semibold</vt:lpstr>
      <vt:lpstr>等线</vt:lpstr>
      <vt:lpstr>新細明體</vt:lpstr>
      <vt:lpstr>標楷體</vt:lpstr>
      <vt:lpstr>Arial</vt:lpstr>
      <vt:lpstr>Calibri</vt:lpstr>
      <vt:lpstr>Calibri Light</vt:lpstr>
      <vt:lpstr>Times New Roman</vt:lpstr>
      <vt:lpstr>Wingdings</vt:lpstr>
      <vt:lpstr>Office 佈景主題</vt:lpstr>
      <vt:lpstr>PowerPoint 簡報</vt:lpstr>
      <vt:lpstr>I. Verb Plus Complement V + 滿      crowded with</vt:lpstr>
      <vt:lpstr>II. Verb Particle 出  to have emerged</vt:lpstr>
      <vt:lpstr>II. Verb Particle 出  to have emerged</vt:lpstr>
      <vt:lpstr>II. Verb Particle 出  to have emerged</vt:lpstr>
      <vt:lpstr>II. Verb Particle 出  to have emerged</vt:lpstr>
      <vt:lpstr>II. Verb Particle 出  to have emerged</vt:lpstr>
      <vt:lpstr>II. Verb Particle 出  to have emerged</vt:lpstr>
      <vt:lpstr>II. Verb Particle 出  to have emerged</vt:lpstr>
      <vt:lpstr>III. 不如  not as good as</vt:lpstr>
      <vt:lpstr>III. 不如  not as good as</vt:lpstr>
      <vt:lpstr>III. 不如  not as good as</vt:lpstr>
      <vt:lpstr>IV. Urgent Conditional with 再不…就…了</vt:lpstr>
      <vt:lpstr>IV. Urgent Conditional with 再不…就…了</vt:lpstr>
      <vt:lpstr>IV. Urgent Conditional with 再不…就…了</vt:lpstr>
      <vt:lpstr>V. Verb Particle 掉  separated from</vt:lpstr>
      <vt:lpstr>VI. 居然   to one’s surprise</vt:lpstr>
      <vt:lpstr>VI. 居然   to one’s surprise</vt:lpstr>
      <vt:lpstr>VI. 居然   to one’s surprise</vt:lpstr>
      <vt:lpstr>VII. Concession with 既然…（就）…            since…(then)…</vt:lpstr>
      <vt:lpstr>VII. Concession with 既然…（就）…            since…(then)…</vt:lpstr>
      <vt:lpstr>VIII. V+個不停  keep on …</vt:lpstr>
      <vt:lpstr>VIII. V+個不停  keep 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bobbit</cp:lastModifiedBy>
  <cp:revision>19</cp:revision>
  <dcterms:created xsi:type="dcterms:W3CDTF">2006-08-16T00:00:00Z</dcterms:created>
  <dcterms:modified xsi:type="dcterms:W3CDTF">2018-01-11T08:37:45Z</dcterms:modified>
</cp:coreProperties>
</file>