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12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3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32258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外套帶了沒有？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452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Di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d</a:t>
            </a:r>
            <a:r>
              <a:rPr sz="2400" b="1" spc="-9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70" dirty="0">
                <a:solidFill>
                  <a:srgbClr val="075295"/>
                </a:solidFill>
                <a:latin typeface="Times New Roman"/>
                <a:cs typeface="Times New Roman"/>
              </a:rPr>
              <a:t>Y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ou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Bring</a:t>
            </a:r>
            <a:r>
              <a:rPr sz="2400" b="1" spc="-9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70" dirty="0">
                <a:solidFill>
                  <a:srgbClr val="075295"/>
                </a:solidFill>
                <a:latin typeface="Times New Roman"/>
                <a:cs typeface="Times New Roman"/>
              </a:rPr>
              <a:t>Y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our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Coat?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第三課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溫度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wēndù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32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temperature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零下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língxià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21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below zero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感覺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gǎnjué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89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feel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實際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19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actual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難怪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nánguài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971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it's no wonde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no wonder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季節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jìjié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74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season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火鍋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huǒguō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303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hotpot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海鮮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hǎixiān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5516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seafood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新鮮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xīnxiān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61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fresh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櫻花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yīnghuā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85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cherry blossom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陳敏萱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  <a:tabLst>
                <a:tab pos="2158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	Mǐnxuān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63562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98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woman from the Netherlands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變化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biànhuà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42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change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氣溫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qìwēn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906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temperature (weather)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差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57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diﬀer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幾乎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18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almost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乾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91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dry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發霉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fāméi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086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(Vp-sep) to mildew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除濕機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chúshījī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68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dehumidiﬁer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雨季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yǔjì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11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rainy season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涼快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liángkuài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49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cool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潮濕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cháoshī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84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humid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高橋健太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327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Gāoqiáo	Jiàntài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50266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98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man from Japan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9173" y="942851"/>
            <a:ext cx="4699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悶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72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stuﬀy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冷氣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lěngqì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76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air conditioning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荷蘭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Hélán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1939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Netherlands (lit. Holland)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出大太陽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1549400" algn="l"/>
                <a:tab pos="2641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	dà	tàiyáng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25437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be blazing hot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颳風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	fēng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9460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be windy (lit. blow wind)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受到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955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shòu	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4688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receive, to be, to get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受不了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955800" algn="l"/>
                <a:tab pos="3098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shòu	bù	liǎo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7111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can't stand 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餓死了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634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è	sǐle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7824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starve to death (an exaggeration)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I-37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後母臉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2768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hòumǔ	liǎn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46887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stepmother's face, i.e., stern and cruel look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祖先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zǔxiān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45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ancestor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空氣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kōngqì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120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air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移民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yímín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117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immigrate, to emigrate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246" y="942851"/>
            <a:ext cx="62890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2434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當中</a:t>
            </a:r>
            <a:endParaRPr sz="14800">
              <a:latin typeface="標楷體"/>
              <a:cs typeface="標楷體"/>
            </a:endParaRPr>
          </a:p>
          <a:p>
            <a:pPr marR="22434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dāngzhōng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10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of, amongst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根據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gēnjù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0721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based on, in accordance with, according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5947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736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農曆</a:t>
            </a:r>
            <a:endParaRPr sz="14800">
              <a:latin typeface="標楷體"/>
              <a:cs typeface="標楷體"/>
            </a:endParaRPr>
          </a:p>
          <a:p>
            <a:pPr marR="7302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nónglì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the lunar calendar (lit. the agricultural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537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calendar)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農業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nóngyè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51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agriculture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農人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nóngrén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741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farmer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難得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nándé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88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hard-to-come-b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rare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祭祖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jìzǔ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87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venerate ancestors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拜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54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hono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pay homage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11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978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神</a:t>
            </a:r>
            <a:endParaRPr sz="14800">
              <a:latin typeface="標楷體"/>
              <a:cs typeface="標楷體"/>
            </a:endParaRPr>
          </a:p>
          <a:p>
            <a:pPr marR="3397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75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gods, divinities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影響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yǐngxiǎng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1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inﬂuence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拜拜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bàibài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2561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present oﬀerings to gods or ancestors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蚊蟲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wénchóng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75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mosquitoes and other insects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戴</a:t>
            </a:r>
            <a:endParaRPr sz="1480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dài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wear (items other than those that cover 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740790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torso, legs, or feet. mostly ornamental items.)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香包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xiāngbāo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94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fragrant sachet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掛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99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hang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瘟疫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wēnyì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02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pestilence, plague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做法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zuòfǎ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53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method, way of doing something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多少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duōshǎo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752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Adv somewhat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作用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zuòyòng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91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eﬀect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迷信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míxìn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88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superstition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穩定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wěndìng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stable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3921" y="942851"/>
            <a:ext cx="6334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3895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收成</a:t>
            </a:r>
            <a:endParaRPr sz="14800">
              <a:latin typeface="標楷體"/>
              <a:cs typeface="標楷體"/>
            </a:endParaRPr>
          </a:p>
          <a:p>
            <a:pPr marR="23895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shōuchéng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4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harvest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民族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mínzú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34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ethnic group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月亮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yuèliàng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7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moon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圓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round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社會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shèhuì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72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 society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團聚</a:t>
            </a:r>
            <a:endParaRPr sz="1480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tuánjù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get-togethe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reunite; reunion of family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40106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members (in this lesson)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月餅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yuèbǐng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011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moon cake (shaped like the moon)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柚子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yòuzi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107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pomelo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故事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gùshì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43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story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溫馨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wēnxīn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707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warm, heart-warming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幸虧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xìngkuī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80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fortunately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端午節</a:t>
            </a:r>
            <a:endParaRPr sz="14800" dirty="0">
              <a:latin typeface="標楷體"/>
              <a:cs typeface="標楷體"/>
            </a:endParaRPr>
          </a:p>
          <a:p>
            <a:pPr marR="169545" algn="ctr">
              <a:lnSpc>
                <a:spcPct val="100000"/>
              </a:lnSpc>
              <a:spcBef>
                <a:spcPts val="655"/>
              </a:spcBef>
              <a:tabLst>
                <a:tab pos="3326129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Duānwǔ	jié</a:t>
            </a:r>
            <a:endParaRPr sz="7200" dirty="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4815"/>
              </a:spcBef>
              <a:buClr>
                <a:srgbClr val="231F20"/>
              </a:buClr>
              <a:buFont typeface=""/>
              <a:buChar char="·"/>
              <a:tabLst>
                <a:tab pos="520700" algn="l"/>
              </a:tabLst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Dragon Boat Festival (the 5 th day of the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8205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5th month)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中秋節</a:t>
            </a:r>
            <a:endParaRPr sz="14800" dirty="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  <a:tabLst>
                <a:tab pos="3784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Zhōngqiū	jié</a:t>
            </a:r>
            <a:endParaRPr sz="7200" dirty="0">
              <a:latin typeface="Times New Roman"/>
              <a:cs typeface="Times New Roman"/>
            </a:endParaRPr>
          </a:p>
          <a:p>
            <a:pPr marL="520700" marR="234950" indent="-508000" algn="ctr">
              <a:lnSpc>
                <a:spcPct val="100000"/>
              </a:lnSpc>
              <a:spcBef>
                <a:spcPts val="4815"/>
              </a:spcBef>
              <a:buClr>
                <a:srgbClr val="231F20"/>
              </a:buClr>
              <a:buFont typeface=""/>
              <a:buChar char="·"/>
              <a:tabLst>
                <a:tab pos="520700" algn="l"/>
              </a:tabLst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Mid-autumn Moon Festival (the 15th day of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24187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8th month)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23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雄黃酒</a:t>
            </a:r>
            <a:endParaRPr sz="1480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  <a:tabLst>
                <a:tab pos="45459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xiónghuáng	jiǔ</a:t>
            </a:r>
            <a:endParaRPr sz="7200">
              <a:latin typeface="Times New Roman"/>
              <a:cs typeface="Times New Roman"/>
            </a:endParaRPr>
          </a:p>
          <a:p>
            <a:pPr marL="12700" marR="576580">
              <a:lnSpc>
                <a:spcPct val="73800"/>
              </a:lnSpc>
              <a:spcBef>
                <a:spcPts val="4405"/>
              </a:spcBef>
              <a:buClr>
                <a:srgbClr val="231F20"/>
              </a:buClr>
              <a:buFont typeface=""/>
              <a:buChar char="·"/>
              <a:tabLst>
                <a:tab pos="520700" algn="l"/>
              </a:tabLst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realgar liquo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 wine seasoned with realga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 type of arsenic, and is traditionally considered 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6105017"/>
            <a:ext cx="5003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be an antidote to other poisons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古時候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1142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gǔ	shíhòu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511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．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historically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; in ancient times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趕走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gǎn	zǒu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457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．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drive away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過節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  <a:tabLst>
                <a:tab pos="1599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guò	jié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516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．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spend the holiday in some manner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躲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duǒ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993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hide, to go into hiding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度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42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degree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679</Words>
  <Application>Microsoft Office PowerPoint</Application>
  <PresentationFormat>如螢幕大小 (4:3)</PresentationFormat>
  <Paragraphs>306</Paragraphs>
  <Slides>75</Slides>
  <Notes>75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1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高橋健太 Gāoqiáo Jiàntài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出大太陽 chū dà tàiyáng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1</cp:revision>
  <dcterms:created xsi:type="dcterms:W3CDTF">2017-05-11T16:59:24Z</dcterms:created>
  <dcterms:modified xsi:type="dcterms:W3CDTF">2017-05-11T09:12:11Z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