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91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5050" y="1824698"/>
            <a:ext cx="7073900" cy="187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5050" y="1824698"/>
            <a:ext cx="7073900" cy="187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3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7299" y="3006899"/>
            <a:ext cx="1854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網購時代</a:t>
            </a:r>
            <a:endParaRPr sz="3600">
              <a:latin typeface="標楷體"/>
              <a:cs typeface="標楷體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9299" y="3692041"/>
            <a:ext cx="370077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</a:pP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The</a:t>
            </a:r>
            <a:r>
              <a:rPr sz="2400" b="1" spc="-13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Ag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e of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Online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Shopping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9299" y="2354999"/>
            <a:ext cx="11684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第九課</a:t>
            </a:r>
            <a:endParaRPr sz="30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5445" y="942851"/>
            <a:ext cx="72034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120205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中間商</a:t>
            </a:r>
            <a:endParaRPr sz="14800">
              <a:latin typeface="標楷體"/>
              <a:cs typeface="標楷體"/>
            </a:endParaRPr>
          </a:p>
          <a:p>
            <a:pPr marR="1202055" algn="ctr">
              <a:lnSpc>
                <a:spcPct val="100000"/>
              </a:lnSpc>
              <a:spcBef>
                <a:spcPts val="655"/>
              </a:spcBef>
              <a:tabLst>
                <a:tab pos="3834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zhōngjiān	shāng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192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middleman, reseller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經營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jīngyíng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0819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operate, run (a business)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874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3945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宅配</a:t>
            </a:r>
            <a:endParaRPr sz="14800">
              <a:latin typeface="標楷體"/>
              <a:cs typeface="標楷體"/>
            </a:endParaRPr>
          </a:p>
          <a:p>
            <a:pPr marR="239395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zháipèi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321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express delivery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下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8172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place (an order)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既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473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not merely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隨時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suíshí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072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anytime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搜尋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sōuxún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469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search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冰箱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bīngxiāng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6412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refrigerator (lit. ice box)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吃虧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chīkuī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830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(Vs-sep) to suﬀer a loss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比價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bǐjià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2339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compare prices, price comparison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訂單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dìngdān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5790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an order (trading)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風險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fēngxiǎn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3011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risk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賣家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màijiā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716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seller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必須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bìxū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296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35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aux) must, to have to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信用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xìnyòng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622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credibility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萬一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wànyī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056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(Conj) in case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滿意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mǎnyì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948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satisﬁed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以內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yǐnèi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303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within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普遍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pǔbiàn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3256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widespread, common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選擇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xuǎnzé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377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choose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網購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  <a:tabLst>
                <a:tab pos="22085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wǎng	gòu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4134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online shopping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客戶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kèhù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708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custome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client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800" y="2192999"/>
            <a:ext cx="80264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95"/>
              </a:lnSpc>
            </a:pPr>
            <a:r>
              <a:rPr sz="9000" dirty="0">
                <a:solidFill>
                  <a:srgbClr val="231F20"/>
                </a:solidFill>
                <a:latin typeface="標楷體"/>
                <a:cs typeface="標楷體"/>
              </a:rPr>
              <a:t>貨比三家不吃虧</a:t>
            </a:r>
            <a:endParaRPr sz="9000">
              <a:latin typeface="標楷體"/>
              <a:cs typeface="標楷體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299" y="6105017"/>
            <a:ext cx="15036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cheated.)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4040102"/>
            <a:ext cx="8248015" cy="2124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>
              <a:lnSpc>
                <a:spcPct val="100000"/>
              </a:lnSpc>
              <a:tabLst>
                <a:tab pos="1955800" algn="l"/>
                <a:tab pos="2738755" algn="l"/>
                <a:tab pos="3945254" algn="l"/>
                <a:tab pos="4897755" algn="l"/>
                <a:tab pos="5850255" algn="l"/>
              </a:tabLst>
            </a:pPr>
            <a:r>
              <a:rPr sz="6000" dirty="0">
                <a:solidFill>
                  <a:srgbClr val="075295"/>
                </a:solidFill>
                <a:latin typeface="Times New Roman"/>
                <a:cs typeface="Times New Roman"/>
              </a:rPr>
              <a:t>huò	bǐ	sān	jiā	bù	chīkuī</a:t>
            </a:r>
            <a:endParaRPr sz="6000">
              <a:latin typeface="Times New Roman"/>
              <a:cs typeface="Times New Roman"/>
            </a:endParaRPr>
          </a:p>
          <a:p>
            <a:pPr marL="12700" marR="5080">
              <a:lnSpc>
                <a:spcPct val="73800"/>
              </a:lnSpc>
              <a:spcBef>
                <a:spcPts val="5040"/>
              </a:spcBef>
              <a:buClr>
                <a:srgbClr val="231F20"/>
              </a:buClr>
              <a:buFont typeface=""/>
              <a:buChar char="·"/>
              <a:tabLst>
                <a:tab pos="520700" algn="l"/>
              </a:tabLst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shop around and you won't get ripped oﬀ (lit. Compare products at three stores and you won't be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I-29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9168" y="942851"/>
            <a:ext cx="64350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I-30</a:t>
            </a:r>
            <a:endParaRPr sz="3000">
              <a:latin typeface="Times New Roman"/>
              <a:cs typeface="Times New Roman"/>
            </a:endParaRPr>
          </a:p>
          <a:p>
            <a:pPr marR="216154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兩成</a:t>
            </a:r>
            <a:endParaRPr sz="14800">
              <a:latin typeface="標楷體"/>
              <a:cs typeface="標楷體"/>
            </a:endParaRPr>
          </a:p>
          <a:p>
            <a:pPr marR="2160270" algn="ctr">
              <a:lnSpc>
                <a:spcPct val="100000"/>
              </a:lnSpc>
              <a:spcBef>
                <a:spcPts val="655"/>
              </a:spcBef>
              <a:tabLst>
                <a:tab pos="2056764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liǎng	chéng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395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6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20</a:t>
            </a: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％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literally 2/10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鳳梨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fènglí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713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pineapple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024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14300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農產品</a:t>
            </a:r>
            <a:endParaRPr sz="14800">
              <a:latin typeface="標楷體"/>
              <a:cs typeface="標楷體"/>
            </a:endParaRPr>
          </a:p>
          <a:p>
            <a:pPr marR="14300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nóngchǎnpǐn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077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agricultural product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出口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chūkǒu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475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export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曾經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céngjīng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3746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been the case before, once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占</a:t>
            </a:r>
            <a:endParaRPr sz="1480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4209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constitute, to account for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成本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chéngběn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043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costs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價格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jiàgé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036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price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競爭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jìngzhēng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2777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compete against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方便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fāngbiàn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062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oﬀer convenience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好運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hǎoyùn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056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good luck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內餡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nèixiàn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3935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ﬁlling (of pastries etc.)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09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4580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當做</a:t>
            </a:r>
            <a:endParaRPr sz="14800">
              <a:latin typeface="標楷體"/>
              <a:cs typeface="標楷體"/>
            </a:endParaRPr>
          </a:p>
          <a:p>
            <a:pPr marR="24580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dāngzuò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1903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treat as, to serve as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喜餅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xǐbǐng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9397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wedding-announcement pastries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喜愛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xǐ’ài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475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fond of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茶點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chádiǎn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9391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snacks, dessert (served with tea)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商機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shāngjī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671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business opportunity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代表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dàibiǎo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984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represent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政府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zhèngfǔ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327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government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舉辦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jǔbàn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270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o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ganize, hold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訂購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dìnggòu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4551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orde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place an order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產值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chǎnzhí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6761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production value, output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提高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tígāo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2125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increase, to elevate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知名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zhīmíng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5624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well known, renowned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出現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chūxiàn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952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appear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科技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kējì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974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technology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0"/>
              </a:lnSpc>
            </a:pPr>
            <a:r>
              <a:rPr dirty="0"/>
              <a:t>(</a:t>
            </a:r>
            <a:r>
              <a:rPr spc="-3700" dirty="0"/>
              <a:t> </a:t>
            </a:r>
            <a:r>
              <a:rPr dirty="0"/>
              <a:t>台</a:t>
            </a:r>
            <a:r>
              <a:rPr spc="-3700" dirty="0"/>
              <a:t> </a:t>
            </a:r>
            <a:r>
              <a:rPr dirty="0"/>
              <a:t>)</a:t>
            </a:r>
            <a:r>
              <a:rPr spc="-3700" dirty="0"/>
              <a:t> </a:t>
            </a:r>
            <a:r>
              <a:rPr dirty="0"/>
              <a:t>斤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299" y="5925017"/>
            <a:ext cx="21482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600 grams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3967923"/>
            <a:ext cx="8134350" cy="201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7795">
              <a:lnSpc>
                <a:spcPct val="100000"/>
              </a:lnSpc>
              <a:tabLst>
                <a:tab pos="473392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(Tái)	jīn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ts val="3825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(M) catt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a unit of measure in</a:t>
            </a:r>
            <a:r>
              <a:rPr sz="3200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2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aiwan, equivalent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II-24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叔叔</a:t>
            </a:r>
            <a:endParaRPr sz="14800">
              <a:latin typeface="標楷體"/>
              <a:cs typeface="標楷體"/>
            </a:endParaRPr>
          </a:p>
          <a:p>
            <a:pPr marR="24657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shúshu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8318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uncle (father's younger brother)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口味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kǒuwèi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395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ﬂavor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結果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jiéguǒ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228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as a result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購買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gòumǎi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533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purchase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成立</a:t>
            </a:r>
            <a:endParaRPr sz="14800">
              <a:latin typeface="標楷體"/>
              <a:cs typeface="標楷體"/>
            </a:endParaRPr>
          </a:p>
          <a:p>
            <a:pPr marR="23069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chénglì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9442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establish, set up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改善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gǎishàn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638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improve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並且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bìngqiě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457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(Conj) moreover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行銷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xíngxiāo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377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market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團購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tuángòu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0515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group buy (for cheaper prices)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店面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diànmiàn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713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storefront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II-34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全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100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(Det) entire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II-35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閩南語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Mǐnnányǔ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56970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Southern Min dialect, i.e.,</a:t>
            </a:r>
            <a:r>
              <a:rPr sz="3200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2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aiwanese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554720" cy="5529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II-36</a:t>
            </a:r>
            <a:endParaRPr sz="3000" dirty="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旺來</a:t>
            </a:r>
            <a:endParaRPr sz="14800" dirty="0">
              <a:latin typeface="標楷體"/>
              <a:cs typeface="標楷體"/>
            </a:endParaRPr>
          </a:p>
          <a:p>
            <a:pPr marR="16827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wànglái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buClr>
                <a:srgbClr val="231F20"/>
              </a:buClr>
              <a:tabLst>
                <a:tab pos="520700" algn="l"/>
              </a:tabLst>
            </a:pPr>
            <a:endParaRPr lang="en-US" altLang="zh-TW" sz="3200" dirty="0" smtClean="0">
              <a:solidFill>
                <a:srgbClr val="231F20"/>
              </a:solidFill>
              <a:latin typeface="標楷體"/>
              <a:cs typeface="標楷體"/>
            </a:endParaRPr>
          </a:p>
          <a:p>
            <a:pPr marL="12700">
              <a:buClr>
                <a:srgbClr val="231F20"/>
              </a:buClr>
              <a:tabLst>
                <a:tab pos="520700" algn="l"/>
              </a:tabLst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6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Southern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Min sound for pineapple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lit.</a:t>
            </a:r>
            <a:r>
              <a:rPr lang="en-US" altLang="zh-TW" sz="3200" dirty="0">
                <a:latin typeface="Times New Roman"/>
                <a:cs typeface="Times New Roman"/>
              </a:rPr>
              <a:t> </a:t>
            </a:r>
            <a:r>
              <a:rPr lang="en-US" altLang="zh-TW" sz="3200" dirty="0" smtClean="0">
                <a:latin typeface="Times New Roman"/>
                <a:cs typeface="Times New Roman"/>
              </a:rPr>
              <a:t>“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abundance come</a:t>
            </a:r>
            <a:r>
              <a:rPr lang="en-US" altLang="zh-TW"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＂</a:t>
            </a:r>
            <a:endParaRPr lang="en-US" altLang="zh-TW" sz="3200" dirty="0" smtClean="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東京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Dōngjīng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589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6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spc="-22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okyo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II-38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鳳梨酥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  <a:tabLst>
                <a:tab pos="2361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fènglí	sū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725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pineapple shortcake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假日</a:t>
            </a:r>
            <a:endParaRPr sz="14800">
              <a:latin typeface="標楷體"/>
              <a:cs typeface="標楷體"/>
            </a:endParaRPr>
          </a:p>
          <a:p>
            <a:pPr marR="23056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jiàrì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107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holiday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II-39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第二位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  <a:tabLst>
                <a:tab pos="939800" algn="l"/>
                <a:tab pos="1878964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dì	èr	wèi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917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second (place)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II-40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鳳梨農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  <a:tabLst>
                <a:tab pos="2361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fènglí	nóng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981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pineapple farmer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販賣</a:t>
            </a:r>
            <a:endParaRPr sz="14800">
              <a:latin typeface="標楷體"/>
              <a:cs typeface="標楷體"/>
            </a:endParaRPr>
          </a:p>
          <a:p>
            <a:pPr marR="23069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fànmài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738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sell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阿嬤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āmà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5309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grandma, older woman (</a:t>
            </a:r>
            <a:r>
              <a:rPr sz="3200" spc="-229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aiwanese)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642</Words>
  <Application>Microsoft Office PowerPoint</Application>
  <PresentationFormat>如螢幕大小 (4:3)</PresentationFormat>
  <Paragraphs>287</Paragraphs>
  <Slides>71</Slides>
  <Notes>71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77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Windows 使用者</cp:lastModifiedBy>
  <cp:revision>2</cp:revision>
  <dcterms:created xsi:type="dcterms:W3CDTF">2017-05-11T17:07:26Z</dcterms:created>
  <dcterms:modified xsi:type="dcterms:W3CDTF">2017-05-11T09:24:28Z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2017-05-11T00:00:00Z</vt:filetime>
  </property>
  <property fmtid="{D5CDD505-2E9C-101B-9397-08002B2CF9AE}" pid="3" name="LastSaved">
    <vt:filetime>2017-05-11T00:00:00Z</vt:filetime>
  </property>
</Properties>
</file>