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42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22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85040" y="4040102"/>
            <a:ext cx="8173918" cy="76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07529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100" y="1824698"/>
            <a:ext cx="7543800" cy="187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180000">
            <a:off x="669406" y="5134168"/>
            <a:ext cx="1014534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30" dirty="0">
                <a:solidFill>
                  <a:srgbClr val="FFFFFF"/>
                </a:solidFill>
                <a:latin typeface="Yu Gothic UI Semibold"/>
                <a:cs typeface="Yu Gothic UI Semibold"/>
              </a:rPr>
              <a:t>4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7299" y="3006899"/>
            <a:ext cx="36830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眼睛、耳朵的饗宴</a:t>
            </a:r>
            <a:endParaRPr sz="3600">
              <a:latin typeface="標楷體"/>
              <a:cs typeface="標楷體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9299" y="3692041"/>
            <a:ext cx="38804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A</a:t>
            </a:r>
            <a:r>
              <a:rPr sz="2400" b="1" spc="-13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Feast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for</a:t>
            </a:r>
            <a:r>
              <a:rPr sz="2400" b="1" spc="-4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the Eyes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and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Ears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9299" y="2354999"/>
            <a:ext cx="1168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第二課</a:t>
            </a:r>
            <a:endParaRPr sz="30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8917" y="942851"/>
            <a:ext cx="62001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220599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穿著</a:t>
            </a:r>
            <a:endParaRPr sz="14800">
              <a:latin typeface="標楷體"/>
              <a:cs typeface="標楷體"/>
            </a:endParaRPr>
          </a:p>
          <a:p>
            <a:pPr marR="22053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chuānzhuó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265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attire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丟臉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diūliǎn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5144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(Vs-sep) to lose face, to be embarrassed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874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3945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短褲</a:t>
            </a:r>
            <a:endParaRPr sz="14800">
              <a:latin typeface="標楷體"/>
              <a:cs typeface="標楷體"/>
            </a:endParaRPr>
          </a:p>
          <a:p>
            <a:pPr marR="23945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duǎnkù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624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shorts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涼鞋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liángxié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878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sandals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擋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123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block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8" y="942851"/>
            <a:ext cx="8491220" cy="5529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 dirty="0">
              <a:latin typeface="Times New Roman"/>
              <a:cs typeface="Times New Roman"/>
            </a:endParaRPr>
          </a:p>
          <a:p>
            <a:pPr marR="1054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演出者</a:t>
            </a:r>
            <a:endParaRPr sz="14800" dirty="0">
              <a:latin typeface="標楷體"/>
              <a:cs typeface="標楷體"/>
            </a:endParaRPr>
          </a:p>
          <a:p>
            <a:pPr marR="10477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yǎnchūzhě</a:t>
            </a:r>
            <a:endParaRPr sz="7200" dirty="0">
              <a:latin typeface="Times New Roman"/>
              <a:cs typeface="Times New Roman"/>
            </a:endParaRPr>
          </a:p>
          <a:p>
            <a:pPr marL="12700"/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/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N) performer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dirty="0" err="1" smtClean="0">
                <a:solidFill>
                  <a:srgbClr val="231F20"/>
                </a:solidFill>
                <a:latin typeface="標楷體"/>
                <a:cs typeface="標楷體"/>
              </a:rPr>
              <a:t>演出</a:t>
            </a:r>
            <a:r>
              <a:rPr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yǎnchū, to perform;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者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zhě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lang="zh-TW" alt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person)</a:t>
            </a:r>
            <a:endParaRPr lang="en-US" altLang="zh-TW" sz="32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尊重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zūnzhòng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311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respect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社交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shèjiāo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457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socialization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免得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miǎnde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3200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(Conj) lest, so as not to, to avoid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0317" y="942851"/>
            <a:ext cx="65239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R="2072639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中場</a:t>
            </a:r>
            <a:endParaRPr sz="14800">
              <a:latin typeface="標楷體"/>
              <a:cs typeface="標楷體"/>
            </a:endParaRPr>
          </a:p>
          <a:p>
            <a:pPr marR="20720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zhōngchǎng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2589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intermission, halftime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899" y="942851"/>
            <a:ext cx="8294370" cy="523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11176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李雲真</a:t>
            </a:r>
            <a:endParaRPr sz="14800">
              <a:latin typeface="標楷體"/>
              <a:cs typeface="標楷體"/>
            </a:endParaRPr>
          </a:p>
          <a:p>
            <a:pPr marR="11176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Lǐ</a:t>
            </a:r>
            <a:r>
              <a:rPr sz="7200" spc="-270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Yúnzhēn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34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Li</a:t>
            </a:r>
            <a:r>
              <a:rPr sz="3200" spc="-1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35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unzhen, female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準時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zhǔnshí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5859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to be punctual, on time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禮貌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lǐmào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681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courtesy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或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huò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825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(Conj) or (formal)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熟</a:t>
            </a:r>
            <a:endParaRPr sz="14800">
              <a:latin typeface="標楷體"/>
              <a:cs typeface="標楷體"/>
            </a:endParaRPr>
          </a:p>
          <a:p>
            <a:pPr marR="3342004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shóu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9946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to be familiar with, to be close to somebody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I-23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提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106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bring up, mention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咳嗽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késòu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907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cough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I-25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關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750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close, shut oﬀ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I-26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哇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wa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930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(Ptc) yikes, oh no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水準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shuǐzhǔn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4043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class, cultural standard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手冊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shǒucè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6430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programme, manual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眼睛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yǎnjīng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2553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eye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I-29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洗手間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xǐshǒujiān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01167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restroom (</a:t>
            </a: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間</a:t>
            </a:r>
            <a:r>
              <a:rPr sz="3200" spc="-805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-jiān, part of </a:t>
            </a: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房</a:t>
            </a:r>
            <a:r>
              <a:rPr sz="3200" spc="-5" dirty="0">
                <a:solidFill>
                  <a:srgbClr val="231F20"/>
                </a:solidFill>
                <a:latin typeface="標楷體"/>
                <a:cs typeface="標楷體"/>
              </a:rPr>
              <a:t>間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room)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提醒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tíxǐng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606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remind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3547" y="942851"/>
            <a:ext cx="53308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I-31</a:t>
            </a:r>
            <a:endParaRPr sz="3000">
              <a:latin typeface="Times New Roman"/>
              <a:cs typeface="Times New Roman"/>
            </a:endParaRPr>
          </a:p>
          <a:p>
            <a:pPr marR="3265804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響</a:t>
            </a:r>
            <a:endParaRPr sz="14800">
              <a:latin typeface="標楷體"/>
              <a:cs typeface="標楷體"/>
            </a:endParaRPr>
          </a:p>
          <a:p>
            <a:pPr marR="32651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834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sound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I-32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糟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748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awful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I-33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噓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381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(Ptc) Shh, to hush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I-34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看不成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kànbùchéng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18097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miss out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0"/>
              </a:lnSpc>
            </a:pPr>
            <a:r>
              <a:rPr dirty="0"/>
              <a:t>聯絡感情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899" y="3967923"/>
            <a:ext cx="805116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 algn="ctr">
              <a:lnSpc>
                <a:spcPct val="100000"/>
              </a:lnSpc>
              <a:tabLst>
                <a:tab pos="289306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liánluò	</a:t>
            </a:r>
            <a:r>
              <a:rPr sz="7200" dirty="0" err="1" smtClean="0">
                <a:solidFill>
                  <a:srgbClr val="075295"/>
                </a:solidFill>
                <a:latin typeface="Times New Roman"/>
                <a:cs typeface="Times New Roman"/>
              </a:rPr>
              <a:t>gǎnqíng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I-35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000" y="5461337"/>
            <a:ext cx="83187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36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get to know each other better to strengthen ties</a:t>
            </a:r>
          </a:p>
          <a:p>
            <a:pPr marL="12700">
              <a:lnSpc>
                <a:spcPts val="36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each other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I-36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擤鼻涕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  <a:tabLst>
                <a:tab pos="18542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xǐng	bítì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308483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to blow one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’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s nose</a:t>
            </a:r>
            <a:endParaRPr sz="4800" baseline="173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646" y="942851"/>
            <a:ext cx="53746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315785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場</a:t>
            </a:r>
            <a:endParaRPr sz="14800">
              <a:latin typeface="標楷體"/>
              <a:cs typeface="標楷體"/>
            </a:endParaRPr>
          </a:p>
          <a:p>
            <a:pPr marR="31578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9385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(M) measure word for performances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強調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qiángdiào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123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stress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耳朵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ěrduo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1874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ear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團體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tuántǐ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395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group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千萬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qiānwàn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521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by all means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鋼琴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gāngqín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944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piano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024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14300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小提琴</a:t>
            </a:r>
            <a:endParaRPr sz="14800">
              <a:latin typeface="標楷體"/>
              <a:cs typeface="標楷體"/>
            </a:endParaRPr>
          </a:p>
          <a:p>
            <a:pPr marR="14293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xiǎotíqín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402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violin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古典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gǔdiǎn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263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classical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畫家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huàjiā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199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painter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畫</a:t>
            </a:r>
            <a:endParaRPr sz="1480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huà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7540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(V/N) to paint; painting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舞蹈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wǔdào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389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dance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09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4580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文學</a:t>
            </a:r>
            <a:endParaRPr sz="14800">
              <a:latin typeface="標楷體"/>
              <a:cs typeface="標楷體"/>
            </a:endParaRPr>
          </a:p>
          <a:p>
            <a:pPr marR="24580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wénxué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583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literature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繪畫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huìhuà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845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(act of) painting, drawing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饗宴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xiǎngyàn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4585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feast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等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děng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3727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(Ptc) etc., and so forth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寺廟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sìmiào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976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temple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554720" cy="5529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 dirty="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表現</a:t>
            </a:r>
            <a:endParaRPr sz="14800" dirty="0">
              <a:latin typeface="標楷體"/>
              <a:cs typeface="標楷體"/>
            </a:endParaRPr>
          </a:p>
          <a:p>
            <a:pPr marR="16827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biǎoxiàn</a:t>
            </a:r>
            <a:endParaRPr sz="7200" dirty="0">
              <a:latin typeface="Times New Roman"/>
              <a:cs typeface="Times New Roman"/>
            </a:endParaRPr>
          </a:p>
          <a:p>
            <a:pPr marL="12700"/>
            <a:endParaRPr lang="en-US" sz="3200" dirty="0" smtClean="0">
              <a:solidFill>
                <a:srgbClr val="231F2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700"/>
            <a:r>
              <a:rPr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sz="320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V/N) to manifest, express; manifestation</a:t>
            </a:r>
            <a:r>
              <a:rPr sz="320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320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expression</a:t>
            </a:r>
            <a:r>
              <a:rPr lang="zh-TW" altLang="en-US" sz="320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sz="3200" dirty="0">
              <a:solidFill>
                <a:srgbClr val="231F2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17640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8" y="942851"/>
            <a:ext cx="8554720" cy="5529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 dirty="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之</a:t>
            </a:r>
            <a:endParaRPr sz="14800" dirty="0">
              <a:latin typeface="標楷體"/>
              <a:cs typeface="標楷體"/>
            </a:endParaRPr>
          </a:p>
          <a:p>
            <a:pPr marR="16827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zhī</a:t>
            </a:r>
            <a:endParaRPr sz="7200" dirty="0">
              <a:latin typeface="Times New Roman"/>
              <a:cs typeface="Times New Roman"/>
            </a:endParaRPr>
          </a:p>
          <a:p>
            <a:pPr marR="175895"/>
            <a:endParaRPr lang="en-US" sz="3200" spc="-10" dirty="0" smtClean="0">
              <a:solidFill>
                <a:srgbClr val="231F2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R="175895"/>
            <a:r>
              <a:rPr sz="3200" spc="-1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sz="3200" spc="-1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Ptc</a:t>
            </a:r>
            <a:r>
              <a:rPr sz="320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sz="3200" spc="-2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</a:t>
            </a:r>
            <a:r>
              <a:rPr sz="320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</a:t>
            </a:r>
            <a:r>
              <a:rPr sz="3200" spc="-2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(fro</a:t>
            </a:r>
            <a:r>
              <a:rPr sz="320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sz="3200" spc="-2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classica</a:t>
            </a:r>
            <a:r>
              <a:rPr sz="320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sz="3200" spc="-2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sz="3200" spc="-15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</a:t>
            </a:r>
            <a:r>
              <a:rPr sz="3200" spc="-1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inese</a:t>
            </a:r>
            <a:r>
              <a:rPr sz="320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sz="3200" spc="-2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roughl</a:t>
            </a:r>
            <a:r>
              <a:rPr sz="320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sz="3200" spc="-2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sz="3200" spc="-1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equivalent</a:t>
            </a:r>
            <a:r>
              <a:rPr lang="zh-TW" altLang="en-US" sz="3200" spc="-1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the modern Chinese</a:t>
            </a:r>
            <a:r>
              <a:rPr lang="en-US" altLang="zh-TW" sz="3200" spc="-1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8695"/>
            <a:ext cx="43370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劇情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jùqíng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3890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stor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plot, storyline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導演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dǎoyǎn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013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director (movies)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554720" cy="5529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 dirty="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所</a:t>
            </a:r>
            <a:endParaRPr sz="14800" dirty="0">
              <a:latin typeface="標楷體"/>
              <a:cs typeface="標楷體"/>
            </a:endParaRPr>
          </a:p>
          <a:p>
            <a:pPr marR="16891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suǒ</a:t>
            </a:r>
            <a:endParaRPr sz="7200" dirty="0">
              <a:latin typeface="Times New Roman"/>
              <a:cs typeface="Times New Roman"/>
            </a:endParaRPr>
          </a:p>
          <a:p>
            <a:pPr marR="169545"/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R="169545"/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Ptc) a verbal marker (marking what comes after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as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 verb)</a:t>
            </a:r>
            <a:endParaRPr lang="en-US" altLang="zh-TW" sz="32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紅</a:t>
            </a:r>
            <a:endParaRPr sz="14800">
              <a:latin typeface="標楷體"/>
              <a:cs typeface="標楷體"/>
            </a:endParaRPr>
          </a:p>
          <a:p>
            <a:pPr marL="381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hóng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0293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popular (of an actress or singer)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明星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míngxīng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539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movie stars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演技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yǎnjì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447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acting skills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打扮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dǎbàn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248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put on makeup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II-23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得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5173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(Vpt) to get, obtain, receive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II-24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獎</a:t>
            </a:r>
            <a:endParaRPr sz="14800">
              <a:latin typeface="標楷體"/>
              <a:cs typeface="標楷體"/>
            </a:endParaRPr>
          </a:p>
          <a:p>
            <a:pPr marL="381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840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award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0317" y="942851"/>
            <a:ext cx="65874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II-25</a:t>
            </a:r>
            <a:endParaRPr sz="3000">
              <a:latin typeface="Times New Roman"/>
              <a:cs typeface="Times New Roman"/>
            </a:endParaRPr>
          </a:p>
          <a:p>
            <a:pPr marR="213614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廣場</a:t>
            </a:r>
            <a:endParaRPr sz="14800">
              <a:latin typeface="標楷體"/>
              <a:cs typeface="標楷體"/>
            </a:endParaRPr>
          </a:p>
          <a:p>
            <a:pPr marR="21355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guǎngchǎng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487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plaza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II-26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或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huò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271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(Conj) or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仔細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zǐxì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4348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carefull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attentively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留意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liúyì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0305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pay attention to, take note of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處處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chùchù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933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everywhere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滿足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mǎnzú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415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satisfy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II-31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豐盛</a:t>
            </a:r>
            <a:endParaRPr sz="148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fēngshèng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3040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sumptuous, abundant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1989799"/>
            <a:ext cx="7645400" cy="290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0" dirty="0">
                <a:solidFill>
                  <a:srgbClr val="231F20"/>
                </a:solidFill>
                <a:latin typeface="標楷體"/>
                <a:cs typeface="標楷體"/>
              </a:rPr>
              <a:t>國家戲劇院</a:t>
            </a:r>
            <a:endParaRPr sz="12000">
              <a:latin typeface="標楷體"/>
              <a:cs typeface="標楷體"/>
            </a:endParaRPr>
          </a:p>
          <a:p>
            <a:pPr algn="ctr">
              <a:lnSpc>
                <a:spcPct val="100000"/>
              </a:lnSpc>
              <a:spcBef>
                <a:spcPts val="2060"/>
              </a:spcBef>
              <a:tabLst>
                <a:tab pos="27178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Guójiā	Xìjùyuàn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27603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National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Theater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II-32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0389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音樂廳</a:t>
            </a:r>
            <a:endParaRPr sz="14800">
              <a:latin typeface="標楷體"/>
              <a:cs typeface="標楷體"/>
            </a:endParaRPr>
          </a:p>
          <a:p>
            <a:pPr marR="13658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yīnyuètīng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0453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music hall, concert hall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dirty="0" smtClean="0">
                <a:solidFill>
                  <a:srgbClr val="231F20"/>
                </a:solidFill>
                <a:latin typeface="標楷體"/>
                <a:cs typeface="標楷體"/>
              </a:rPr>
              <a:t>廳</a:t>
            </a:r>
            <a:r>
              <a:rPr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-tīng, hall)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雲門舞集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Yúnmén</a:t>
            </a:r>
            <a:r>
              <a:rPr sz="7200" spc="-13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Wǔjí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43630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Cloud Gate Dance</a:t>
            </a:r>
            <a:r>
              <a:rPr sz="3200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Theatre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II-33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1989799"/>
            <a:ext cx="7645400" cy="290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0" dirty="0">
                <a:solidFill>
                  <a:srgbClr val="231F20"/>
                </a:solidFill>
                <a:latin typeface="標楷體"/>
                <a:cs typeface="標楷體"/>
              </a:rPr>
              <a:t>國家音樂廳</a:t>
            </a:r>
            <a:endParaRPr sz="12000">
              <a:latin typeface="標楷體"/>
              <a:cs typeface="標楷體"/>
            </a:endParaRPr>
          </a:p>
          <a:p>
            <a:pPr algn="ctr">
              <a:lnSpc>
                <a:spcPct val="100000"/>
              </a:lnSpc>
              <a:spcBef>
                <a:spcPts val="2060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Guójiā</a:t>
            </a:r>
            <a:r>
              <a:rPr sz="7200" spc="-270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Yīnyuètīng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361505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National Concert Hall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II-34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金馬影展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Jīnmǎ</a:t>
            </a:r>
            <a:r>
              <a:rPr sz="7200" spc="-270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Yǐngzhǎn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45523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Golden Horse Film Festival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II-35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II-36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現代舞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29203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xiàndài	wǔ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23164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modern dance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5300" y="605299"/>
            <a:ext cx="5613400" cy="307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1000" dirty="0">
                <a:solidFill>
                  <a:srgbClr val="231F20"/>
                </a:solidFill>
                <a:latin typeface="標楷體"/>
                <a:cs typeface="標楷體"/>
              </a:rPr>
              <a:t>無人不知 無人不曉</a:t>
            </a:r>
            <a:endParaRPr sz="11000">
              <a:latin typeface="標楷體"/>
              <a:cs typeface="標楷體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4899" y="5745018"/>
            <a:ext cx="20574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known to all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170"/>
              </a:lnSpc>
              <a:tabLst>
                <a:tab pos="2106930" algn="l"/>
                <a:tab pos="3990975" algn="l"/>
                <a:tab pos="6085205" algn="l"/>
              </a:tabLst>
            </a:pPr>
            <a:r>
              <a:rPr dirty="0"/>
              <a:t>wúrén	bùzhī	wúrén	bùxiǎo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II-37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2129498"/>
            <a:ext cx="7645400" cy="127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90"/>
              </a:lnSpc>
            </a:pPr>
            <a:r>
              <a:rPr sz="10000" dirty="0">
                <a:solidFill>
                  <a:srgbClr val="231F20"/>
                </a:solidFill>
                <a:latin typeface="標楷體"/>
                <a:cs typeface="標楷體"/>
              </a:rPr>
              <a:t>百聞不如一見</a:t>
            </a:r>
            <a:endParaRPr sz="10000">
              <a:latin typeface="標楷體"/>
              <a:cs typeface="標楷體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3967923"/>
            <a:ext cx="8354301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8495">
              <a:lnSpc>
                <a:spcPct val="100000"/>
              </a:lnSpc>
              <a:tabLst>
                <a:tab pos="3528060" algn="l"/>
                <a:tab pos="543242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bǎiwén	bùrú	yíjiàn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lnSpc>
                <a:spcPts val="3600"/>
              </a:lnSpc>
            </a:pPr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36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seeing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it once is better than hearing about it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hundred times</a:t>
            </a:r>
            <a:endParaRPr lang="en-US" altLang="zh-TW" sz="3200" dirty="0" smtClean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II-38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老街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lǎojiē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15271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old street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街頭藝術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31203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jiētóu	yìshù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14363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street art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II-40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裝置藝術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39871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zhuāngzhì	yìshù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23622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installation art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II-41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填飽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tiánbǎo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279146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to ﬁll on</a:t>
            </a:r>
            <a:r>
              <a:rPr sz="4800" spc="-7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’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s belly</a:t>
            </a:r>
            <a:endParaRPr sz="4800" baseline="173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表演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biǎoyǎn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0927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(N/V) performance; to perform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口腹之慾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361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kǒufù	zhīyù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4088129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the desire of on</a:t>
            </a:r>
            <a:r>
              <a:rPr sz="4800" spc="-7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’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s palate</a:t>
            </a:r>
            <a:endParaRPr sz="4800" baseline="1736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II-43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整齊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zhěngqí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265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neat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744</Words>
  <Application>Microsoft Office PowerPoint</Application>
  <PresentationFormat>如螢幕大小 (4:3)</PresentationFormat>
  <Paragraphs>326</Paragraphs>
  <Slides>80</Slides>
  <Notes>80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80</vt:i4>
      </vt:variant>
    </vt:vector>
  </HeadingPairs>
  <TitlesOfParts>
    <vt:vector size="86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雲門舞集 Yúnmén Wǔjí</vt:lpstr>
      <vt:lpstr>PowerPoint 簡報</vt:lpstr>
      <vt:lpstr>金馬影展 Jīnmǎ Yǐngzhǎn</vt:lpstr>
      <vt:lpstr>PowerPoint 簡報</vt:lpstr>
      <vt:lpstr>PowerPoint 簡報</vt:lpstr>
      <vt:lpstr>PowerPoint 簡報</vt:lpstr>
      <vt:lpstr>PowerPoint 簡報</vt:lpstr>
      <vt:lpstr>街頭藝術 jiētóu yìshù</vt:lpstr>
      <vt:lpstr>裝置藝術 zhuāngzhì yìshù</vt:lpstr>
      <vt:lpstr>PowerPoint 簡報</vt:lpstr>
      <vt:lpstr>口腹之慾 kǒufù zhīyù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Windows 使用者</cp:lastModifiedBy>
  <cp:revision>5</cp:revision>
  <dcterms:created xsi:type="dcterms:W3CDTF">2017-05-22T09:07:16Z</dcterms:created>
  <dcterms:modified xsi:type="dcterms:W3CDTF">2017-05-22T02:02:14Z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2017-05-22T00:00:00Z</vt:filetime>
  </property>
  <property fmtid="{D5CDD505-2E9C-101B-9397-08002B2CF9AE}" pid="3" name="LastSaved">
    <vt:filetime>2017-05-22T00:00:00Z</vt:filetime>
  </property>
</Properties>
</file>