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33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100" y="1811998"/>
            <a:ext cx="7543800" cy="308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0100" y="1824698"/>
            <a:ext cx="7543800" cy="187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21180000">
            <a:off x="669406" y="5134168"/>
            <a:ext cx="1014534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865"/>
              </a:lnSpc>
            </a:pPr>
            <a:r>
              <a:rPr sz="5800" b="1" i="1" spc="630" dirty="0">
                <a:solidFill>
                  <a:srgbClr val="FFFFFF"/>
                </a:solidFill>
                <a:latin typeface="Yu Gothic UI Semibold"/>
                <a:cs typeface="Yu Gothic UI Semibold"/>
              </a:rPr>
              <a:t>4</a:t>
            </a:r>
            <a:endParaRPr sz="5800" dirty="0">
              <a:latin typeface="Yu Gothic UI Semibold"/>
              <a:cs typeface="Yu Gothic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87299" y="3006899"/>
            <a:ext cx="1854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z="3600" dirty="0">
                <a:solidFill>
                  <a:srgbClr val="231F20"/>
                </a:solidFill>
                <a:latin typeface="標楷體"/>
                <a:cs typeface="標楷體"/>
              </a:rPr>
              <a:t>有夢最美</a:t>
            </a:r>
            <a:endParaRPr sz="3600">
              <a:latin typeface="標楷體"/>
              <a:cs typeface="標楷體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9299" y="3692041"/>
            <a:ext cx="300101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0"/>
              </a:lnSpc>
            </a:pP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Pursuing</a:t>
            </a:r>
            <a:r>
              <a:rPr sz="2400" b="1" spc="-9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spc="-270" dirty="0">
                <a:solidFill>
                  <a:srgbClr val="075295"/>
                </a:solidFill>
                <a:latin typeface="Times New Roman"/>
                <a:cs typeface="Times New Roman"/>
              </a:rPr>
              <a:t>Y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our</a:t>
            </a:r>
            <a:r>
              <a:rPr sz="2400" b="1" spc="-4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D</a:t>
            </a:r>
            <a:r>
              <a:rPr sz="2400" b="1" spc="-45" dirty="0">
                <a:solidFill>
                  <a:srgbClr val="075295"/>
                </a:solidFill>
                <a:latin typeface="Times New Roman"/>
                <a:cs typeface="Times New Roman"/>
              </a:rPr>
              <a:t>r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eams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9299" y="2354999"/>
            <a:ext cx="11684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00"/>
              </a:lnSpc>
            </a:pPr>
            <a:r>
              <a:rPr sz="3000" dirty="0">
                <a:solidFill>
                  <a:srgbClr val="31377D"/>
                </a:solidFill>
                <a:latin typeface="標楷體"/>
                <a:cs typeface="標楷體"/>
              </a:rPr>
              <a:t>第五課</a:t>
            </a:r>
            <a:endParaRPr sz="3000">
              <a:latin typeface="標楷體"/>
              <a:cs typeface="標楷體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I-9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司機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sījī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3807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drive</a:t>
            </a:r>
            <a:r>
              <a:rPr sz="3200" spc="-13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chauﬀeur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I-10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學士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xuéshì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9904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bacheloars, college degree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874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23945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地攤</a:t>
            </a:r>
            <a:endParaRPr sz="14800">
              <a:latin typeface="標楷體"/>
              <a:cs typeface="標楷體"/>
            </a:endParaRPr>
          </a:p>
          <a:p>
            <a:pPr marR="23945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dìtān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3507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street stall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I-12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現象</a:t>
            </a:r>
            <a:endParaRPr sz="14800">
              <a:latin typeface="標楷體"/>
              <a:cs typeface="標楷體"/>
            </a:endParaRPr>
          </a:p>
          <a:p>
            <a:pPr marR="24022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xiànxiàng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7908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phenomenon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I-13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稀奇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xīqí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1606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rare (and unique), singular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43547" y="942851"/>
            <a:ext cx="53308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I-14</a:t>
            </a:r>
            <a:endParaRPr sz="3000">
              <a:latin typeface="Times New Roman"/>
              <a:cs typeface="Times New Roman"/>
            </a:endParaRPr>
          </a:p>
          <a:p>
            <a:pPr marR="3265804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搶</a:t>
            </a:r>
            <a:endParaRPr sz="14800">
              <a:latin typeface="標楷體"/>
              <a:cs typeface="標楷體"/>
            </a:endParaRPr>
          </a:p>
          <a:p>
            <a:pPr marR="32651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qiǎng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768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rob, mug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I-15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批評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pīpíng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180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criticize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I-16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浪費</a:t>
            </a:r>
            <a:endParaRPr sz="14800">
              <a:latin typeface="標楷體"/>
              <a:cs typeface="標楷體"/>
            </a:endParaRPr>
          </a:p>
          <a:p>
            <a:pPr marR="24022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làngfèi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3056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(Vst) to waste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I-17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畢竟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bìjìng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3501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after all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I-18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貢獻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gòngxiàn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2360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make contributions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43547" y="942851"/>
            <a:ext cx="52355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</a:t>
            </a:r>
            <a:endParaRPr sz="3000">
              <a:latin typeface="Times New Roman"/>
              <a:cs typeface="Times New Roman"/>
            </a:endParaRPr>
          </a:p>
          <a:p>
            <a:pPr marR="317055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夢</a:t>
            </a:r>
            <a:endParaRPr sz="14800">
              <a:latin typeface="標楷體"/>
              <a:cs typeface="標楷體"/>
            </a:endParaRPr>
          </a:p>
          <a:p>
            <a:pPr marR="31699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mèng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068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dream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I-19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的確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díquè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812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indeed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I-20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盲目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mángmù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498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blindly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I-21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升學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shēngxué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1701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1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i) to pursue further education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I-22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逃避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táobì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3432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evade, escape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I-23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就業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jiùyè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2501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(N/</a:t>
            </a:r>
            <a:r>
              <a:rPr sz="3200" spc="-1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i) employment; to get a job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I-24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延後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yánhòu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768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postpone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8" y="942851"/>
            <a:ext cx="8491220" cy="5364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I-25</a:t>
            </a:r>
            <a:endParaRPr sz="3000" dirty="0">
              <a:latin typeface="Times New Roman"/>
              <a:cs typeface="Times New Roman"/>
            </a:endParaRPr>
          </a:p>
          <a:p>
            <a:pPr marR="10541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啃老族</a:t>
            </a:r>
            <a:endParaRPr sz="14800" dirty="0">
              <a:latin typeface="標楷體"/>
              <a:cs typeface="標楷體"/>
            </a:endParaRPr>
          </a:p>
          <a:p>
            <a:pPr marR="10477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kěnlǎozú</a:t>
            </a:r>
            <a:endParaRPr sz="7200" dirty="0">
              <a:latin typeface="Times New Roman"/>
              <a:cs typeface="Times New Roman"/>
            </a:endParaRPr>
          </a:p>
          <a:p>
            <a:pPr marL="12700" marR="202565">
              <a:lnSpc>
                <a:spcPct val="73800"/>
              </a:lnSpc>
              <a:spcBef>
                <a:spcPts val="4500"/>
              </a:spcBef>
            </a:pP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(N) a 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“</a:t>
            </a: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sponge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”</a:t>
            </a: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, a</a:t>
            </a:r>
            <a:r>
              <a:rPr sz="4800" spc="-7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“</a:t>
            </a: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parasit</a:t>
            </a:r>
            <a:r>
              <a:rPr sz="4800" spc="-7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”</a:t>
            </a: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, somebody who feeds oﬀ the old </a:t>
            </a:r>
            <a:r>
              <a:rPr sz="4800" baseline="1736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4800" baseline="1736" dirty="0" err="1" smtClean="0">
                <a:solidFill>
                  <a:srgbClr val="231F20"/>
                </a:solidFill>
                <a:latin typeface="標楷體"/>
                <a:cs typeface="標楷體"/>
              </a:rPr>
              <a:t>啃老</a:t>
            </a:r>
            <a:r>
              <a:rPr sz="4800" spc="-1200" baseline="1736" dirty="0" smtClean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kěnlǎo, live oﬀ on</a:t>
            </a:r>
            <a:r>
              <a:rPr sz="4800" spc="-15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’</a:t>
            </a: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s parents, lit.</a:t>
            </a:r>
            <a:endParaRPr sz="4800" baseline="1736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6105035"/>
            <a:ext cx="27686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gnaw on the old)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I-26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收攤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shōutān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734758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2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-sep) to close up shop (said of street stalls)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0"/>
              </a:lnSpc>
            </a:pPr>
            <a:r>
              <a:rPr dirty="0"/>
              <a:t>清潔隊員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298" y="5477470"/>
            <a:ext cx="8303501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00"/>
              </a:lnSpc>
            </a:pPr>
            <a:r>
              <a:rPr lang="en-US" altLang="zh-TW"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cleaning squad, street cleaners </a:t>
            </a:r>
            <a:r>
              <a:rPr lang="en-US" altLang="zh-TW" sz="3200" spc="-1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3200" spc="-1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清潔</a:t>
            </a:r>
            <a:r>
              <a:rPr lang="en-US" altLang="zh-TW" sz="3200" spc="-1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qīngji</a:t>
            </a:r>
            <a:r>
              <a:rPr lang="en-US" altLang="zh-TW" sz="3200" spc="-5" dirty="0" err="1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é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to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2700">
              <a:lnSpc>
                <a:spcPts val="36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clean;</a:t>
            </a:r>
            <a:r>
              <a:rPr sz="3200" spc="-5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sz="3200" dirty="0" err="1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隊員</a:t>
            </a:r>
            <a:r>
              <a:rPr lang="zh-TW" altLang="en-US"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sz="3200" spc="-8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sz="3200" dirty="0" err="1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duìyuán</a:t>
            </a:r>
            <a:r>
              <a:rPr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team member)</a:t>
            </a:r>
            <a:endParaRPr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8" y="3967923"/>
            <a:ext cx="776732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9995">
              <a:lnSpc>
                <a:spcPct val="100000"/>
              </a:lnSpc>
              <a:tabLst>
                <a:tab pos="399859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qīngjié	</a:t>
            </a:r>
            <a:r>
              <a:rPr sz="7200" dirty="0" err="1" smtClean="0">
                <a:solidFill>
                  <a:srgbClr val="075295"/>
                </a:solidFill>
                <a:latin typeface="Times New Roman"/>
                <a:cs typeface="Times New Roman"/>
              </a:rPr>
              <a:t>duìyuán</a:t>
            </a:r>
            <a:endParaRPr sz="7200" dirty="0" smtClean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13923" y="942851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I-27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I-28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擺地攤</a:t>
            </a:r>
            <a:endParaRPr sz="14800">
              <a:latin typeface="標楷體"/>
              <a:cs typeface="標楷體"/>
            </a:endParaRPr>
          </a:p>
          <a:p>
            <a:pPr marR="1461135" algn="ctr">
              <a:lnSpc>
                <a:spcPct val="100000"/>
              </a:lnSpc>
              <a:spcBef>
                <a:spcPts val="655"/>
              </a:spcBef>
              <a:tabLst>
                <a:tab pos="13455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bǎi	dìtān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32537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have a street stall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排隊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páiduì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4178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2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-sep) to line up, stand in queue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I-29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大多數</a:t>
            </a:r>
            <a:endParaRPr sz="14800">
              <a:latin typeface="標楷體"/>
              <a:cs typeface="標楷體"/>
            </a:endParaRPr>
          </a:p>
          <a:p>
            <a:pPr marR="14617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dàduōshù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34347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most, the majority of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話說回來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  <a:tabLst>
                <a:tab pos="32766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huàshuō	huílái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44608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on the other hand, however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3923" y="942851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I-30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自食其力</a:t>
            </a:r>
          </a:p>
          <a:p>
            <a:pPr marL="635" algn="ctr">
              <a:lnSpc>
                <a:spcPct val="100000"/>
              </a:lnSpc>
              <a:spcBef>
                <a:spcPts val="655"/>
              </a:spcBef>
              <a:tabLst>
                <a:tab pos="195643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zìshí	qílì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80733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rely on yourself, to stand on your own two feet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3923" y="942851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I-31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I-32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下一期</a:t>
            </a:r>
            <a:endParaRPr sz="14800">
              <a:latin typeface="標楷體"/>
              <a:cs typeface="標楷體"/>
            </a:endParaRPr>
          </a:p>
          <a:p>
            <a:pPr marR="14611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xiàyìqí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43592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next issue (of a periodical)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228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段</a:t>
            </a:r>
            <a:endParaRPr sz="14800">
              <a:latin typeface="標楷體"/>
              <a:cs typeface="標楷體"/>
            </a:endParaRPr>
          </a:p>
          <a:p>
            <a:pPr marL="635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duàn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6144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(M) a period of (time)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物價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wùjià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7885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prices, commodity prices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00994" y="942851"/>
            <a:ext cx="64414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</a:t>
            </a:r>
            <a:endParaRPr sz="3000">
              <a:latin typeface="Times New Roman"/>
              <a:cs typeface="Times New Roman"/>
            </a:endParaRPr>
          </a:p>
          <a:p>
            <a:pPr marR="209105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上漲</a:t>
            </a:r>
            <a:endParaRPr sz="14800">
              <a:latin typeface="標楷體"/>
              <a:cs typeface="標楷體"/>
            </a:endParaRPr>
          </a:p>
          <a:p>
            <a:pPr marR="209105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shàngzhǎng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6823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(Vp) to rise (of prices)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所得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suǒdé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878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income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7646" y="942851"/>
            <a:ext cx="53746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II-5</a:t>
            </a:r>
            <a:endParaRPr sz="3000">
              <a:latin typeface="Times New Roman"/>
              <a:cs typeface="Times New Roman"/>
            </a:endParaRPr>
          </a:p>
          <a:p>
            <a:pPr marR="315785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漲</a:t>
            </a:r>
            <a:endParaRPr sz="14800">
              <a:latin typeface="標楷體"/>
              <a:cs typeface="標楷體"/>
            </a:endParaRPr>
          </a:p>
          <a:p>
            <a:pPr marR="315785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zhǎng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70623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(Vp) to rise (as of prices and water level)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9371" y="942851"/>
            <a:ext cx="62134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II-6</a:t>
            </a:r>
            <a:endParaRPr sz="3000">
              <a:latin typeface="Times New Roman"/>
              <a:cs typeface="Times New Roman"/>
            </a:endParaRPr>
          </a:p>
          <a:p>
            <a:pPr marL="62865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勉強</a:t>
            </a:r>
            <a:endParaRPr sz="14800">
              <a:latin typeface="標楷體"/>
              <a:cs typeface="標楷體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miǎnqiǎng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6978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barel</a:t>
            </a:r>
            <a:r>
              <a:rPr sz="3200" spc="-210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with great reluctance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395970" cy="5053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</a:t>
            </a:r>
            <a:endParaRPr sz="3000">
              <a:latin typeface="Times New Roman"/>
              <a:cs typeface="Times New Roman"/>
            </a:endParaRPr>
          </a:p>
          <a:p>
            <a:pPr marR="1016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校刊</a:t>
            </a:r>
            <a:endParaRPr sz="14800">
              <a:latin typeface="標楷體"/>
              <a:cs typeface="標楷體"/>
            </a:endParaRPr>
          </a:p>
          <a:p>
            <a:pPr marR="952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xiàokān</a:t>
            </a:r>
            <a:endParaRPr sz="7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15"/>
              </a:spcBef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school newspape</a:t>
            </a:r>
            <a:r>
              <a:rPr sz="3200" spc="-13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school publications of all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925017"/>
            <a:ext cx="7931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sorts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II-7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根本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gēnběn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4735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at all, in the slightest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II-8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組織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zǔzhī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7158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o</a:t>
            </a:r>
            <a:r>
              <a:rPr sz="3200" spc="-6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ganization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II-9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抗議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kàngyì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4683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protest against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地價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dìjià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631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land prices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09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24580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房價</a:t>
            </a:r>
            <a:endParaRPr sz="14800">
              <a:latin typeface="標楷體"/>
              <a:cs typeface="標楷體"/>
            </a:endParaRPr>
          </a:p>
          <a:p>
            <a:pPr marR="245745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fángjià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0505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housing prices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II-12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高漲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gāozhǎng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7312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to (upward) su</a:t>
            </a:r>
            <a:r>
              <a:rPr sz="3200" spc="-6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ge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II-13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造成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zàochéng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9237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(Vpt) to cause, produce, make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II-14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統計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tǒngjì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9168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statistics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02123" y="942851"/>
            <a:ext cx="6435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II-15</a:t>
            </a:r>
            <a:endParaRPr sz="3000">
              <a:latin typeface="Times New Roman"/>
              <a:cs typeface="Times New Roman"/>
            </a:endParaRPr>
          </a:p>
          <a:p>
            <a:pPr marR="228790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窮忙</a:t>
            </a:r>
            <a:endParaRPr sz="14800">
              <a:latin typeface="標楷體"/>
              <a:cs typeface="標楷體"/>
            </a:endParaRPr>
          </a:p>
          <a:p>
            <a:pPr marR="22872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qióngmáng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82892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busy doing things without achieving anything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II-16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全球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quánqiú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6487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global, worldwide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採訪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cǎifǎng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441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interview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II-17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景氣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jǐngqì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78593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prosperous, booming, economic conditions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II-18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施行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shīxíng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3054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implement, put into eﬀect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II-19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薪資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xīnzī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6175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pa</a:t>
            </a:r>
            <a:r>
              <a:rPr sz="3200" spc="-210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salar</a:t>
            </a:r>
            <a:r>
              <a:rPr sz="3200" spc="-210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wages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多年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duōnián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0933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for many years, for so long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II-21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未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wèi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6709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not yet (formal)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II-22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調高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tiáogāo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4004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adjust upward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II-23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裁員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cáiyuán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447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1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i) to lay oﬀ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II-24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觀察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guānchá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2759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observe, note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II-25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彩券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cǎiquàn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526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lottery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7795" y="942851"/>
            <a:ext cx="64103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II-26</a:t>
            </a:r>
            <a:endParaRPr sz="3000">
              <a:latin typeface="Times New Roman"/>
              <a:cs typeface="Times New Roman"/>
            </a:endParaRPr>
          </a:p>
          <a:p>
            <a:pPr marR="231330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中獎</a:t>
            </a:r>
            <a:endParaRPr sz="14800">
              <a:latin typeface="標楷體"/>
              <a:cs typeface="標楷體"/>
            </a:endParaRPr>
          </a:p>
          <a:p>
            <a:pPr marR="23126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zhòngjiǎng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82988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(Vp-sep) to win (a prize or lottery), to hit a jackpot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I-5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校友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xiàoyǒu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688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alumnus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II-27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做夢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zuòmèng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7647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2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-sep) to dream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II-28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發財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fācái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9535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(Vp-sep) to strike it rich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II-29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臉色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liǎnsè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4693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countenance (mood shown on face)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報導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bàodǎo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1041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report, article, story (news)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II-31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指出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zhǐchū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0557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indicate, point out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II-32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創業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chuàngyè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9179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1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i) to set up a business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II-33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餐飲業</a:t>
            </a:r>
            <a:endParaRPr sz="14800">
              <a:latin typeface="標楷體"/>
              <a:cs typeface="標楷體"/>
            </a:endParaRPr>
          </a:p>
          <a:p>
            <a:pPr marR="15246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cānyǐnyè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1269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food and beverage industry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II-34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人生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rénshēng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2331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life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II-35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及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2308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(Conj) and (formal)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II-36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挑戰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tiǎozhàn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485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challenge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I-6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博士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bóshì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1292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doctorate, PhD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II-37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培養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péiyǎng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5853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cultivate, train, foster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II-38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實力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shílì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7594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strength (not physical strength)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II-39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等待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děngdài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4512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wait fo</a:t>
            </a:r>
            <a:r>
              <a:rPr sz="3200" spc="-13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await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擁有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yǒngyǒu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793105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(Vst) to have as one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’</a:t>
            </a: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s own, possess</a:t>
            </a:r>
            <a:endParaRPr sz="4800" baseline="1736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中國大陸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  <a:tabLst>
                <a:tab pos="39878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Zhōngguó	Dàlù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26562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Mainland China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II-41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II-42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存不了</a:t>
            </a:r>
            <a:endParaRPr sz="14800">
              <a:latin typeface="標楷體"/>
              <a:cs typeface="標楷體"/>
            </a:endParaRPr>
          </a:p>
          <a:p>
            <a:pPr marR="15246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cúnbùliǎo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30784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can't save (money)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0"/>
              </a:lnSpc>
            </a:pPr>
            <a:r>
              <a:rPr dirty="0"/>
              <a:t>無殼蝸牛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299" y="5925017"/>
            <a:ext cx="38411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buy their own home)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3967923"/>
            <a:ext cx="8030209" cy="2016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37995">
              <a:lnSpc>
                <a:spcPct val="100000"/>
              </a:lnSpc>
              <a:tabLst>
                <a:tab pos="394716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wúké	guāniú</a:t>
            </a:r>
            <a:endParaRPr sz="7200">
              <a:latin typeface="Times New Roman"/>
              <a:cs typeface="Times New Roman"/>
            </a:endParaRPr>
          </a:p>
          <a:p>
            <a:pPr marL="12700">
              <a:lnSpc>
                <a:spcPts val="3825"/>
              </a:lnSpc>
              <a:spcBef>
                <a:spcPts val="4815"/>
              </a:spcBef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"snails without shells" (people who cannot aﬀord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II-43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0"/>
              </a:lnSpc>
            </a:pPr>
            <a:r>
              <a:rPr dirty="0"/>
              <a:t>貧富不均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298" y="5477470"/>
            <a:ext cx="7960601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00"/>
              </a:lnSpc>
            </a:pP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gap between the rich and the poo</a:t>
            </a:r>
            <a:r>
              <a:rPr lang="en-US" altLang="zh-TW" sz="3200" spc="-135" dirty="0" smtClean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, unequal</a:t>
            </a:r>
            <a:endParaRPr lang="en-US" altLang="zh-TW" sz="3200" dirty="0" smtClean="0">
              <a:latin typeface="Times New Roman"/>
              <a:cs typeface="Times New Roman"/>
            </a:endParaRPr>
          </a:p>
          <a:p>
            <a:pPr marL="12700">
              <a:lnSpc>
                <a:spcPts val="36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distribution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of wealth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3967923"/>
            <a:ext cx="700595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5960">
              <a:lnSpc>
                <a:spcPct val="100000"/>
              </a:lnSpc>
              <a:tabLst>
                <a:tab pos="412496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pínfù	</a:t>
            </a:r>
            <a:r>
              <a:rPr sz="7200" dirty="0" err="1" smtClean="0">
                <a:solidFill>
                  <a:srgbClr val="075295"/>
                </a:solidFill>
                <a:latin typeface="Times New Roman"/>
                <a:cs typeface="Times New Roman"/>
              </a:rPr>
              <a:t>bùjūn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II-44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II-45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苦哈哈</a:t>
            </a:r>
            <a:endParaRPr sz="14800">
              <a:latin typeface="標楷體"/>
              <a:cs typeface="標楷體"/>
            </a:endParaRPr>
          </a:p>
          <a:p>
            <a:pPr marR="1525270" algn="ctr">
              <a:lnSpc>
                <a:spcPct val="100000"/>
              </a:lnSpc>
              <a:spcBef>
                <a:spcPts val="655"/>
              </a:spcBef>
              <a:tabLst>
                <a:tab pos="11423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kǔ	hāhā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361505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bitter life, very poorly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另謀發展</a:t>
            </a:r>
          </a:p>
          <a:p>
            <a:pPr marL="635" algn="ctr">
              <a:lnSpc>
                <a:spcPct val="100000"/>
              </a:lnSpc>
              <a:spcBef>
                <a:spcPts val="655"/>
              </a:spcBef>
              <a:tabLst>
                <a:tab pos="327787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lìngmóu	fāzhǎn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51384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seek opportunities elsewhere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II-46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I-7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學位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xuéwèi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4105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academic degree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II-47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恨不得</a:t>
            </a:r>
            <a:endParaRPr sz="14800">
              <a:latin typeface="標楷體"/>
              <a:cs typeface="標楷體"/>
            </a:endParaRPr>
          </a:p>
          <a:p>
            <a:pPr marR="15252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hènbùdé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43262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be dying to, desperately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一夜致富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  <a:tabLst>
                <a:tab pos="18034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yíyè	zhìfù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41001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become rich overnight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II-48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554720" cy="523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II-49</a:t>
            </a:r>
            <a:endParaRPr sz="3000" dirty="0">
              <a:latin typeface="Times New Roman"/>
              <a:cs typeface="Times New Roman"/>
            </a:endParaRPr>
          </a:p>
          <a:p>
            <a:pPr marR="16891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一片天</a:t>
            </a:r>
            <a:endParaRPr sz="14800" dirty="0">
              <a:latin typeface="標楷體"/>
              <a:cs typeface="標楷體"/>
            </a:endParaRPr>
          </a:p>
          <a:p>
            <a:pPr marR="16827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yípiàntiān</a:t>
            </a:r>
            <a:endParaRPr sz="7200" dirty="0">
              <a:latin typeface="Times New Roman"/>
              <a:cs typeface="Times New Roman"/>
            </a:endParaRPr>
          </a:p>
          <a:p>
            <a:pPr marL="12700" marR="210185" indent="101600">
              <a:lnSpc>
                <a:spcPct val="73800"/>
              </a:lnSpc>
              <a:spcBef>
                <a:spcPts val="4405"/>
              </a:spcBef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"place in the sun", a job that makes you happy and provides you with all the money and things that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6105017"/>
            <a:ext cx="30841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you want, paradise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I-8</a:t>
            </a:r>
            <a:endParaRPr sz="3000">
              <a:latin typeface="Times New Roman"/>
              <a:cs typeface="Times New Roman"/>
            </a:endParaRPr>
          </a:p>
          <a:p>
            <a:pPr marR="32461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考</a:t>
            </a:r>
            <a:endParaRPr sz="14800">
              <a:latin typeface="標楷體"/>
              <a:cs typeface="標楷體"/>
            </a:endParaRPr>
          </a:p>
          <a:p>
            <a:pPr marR="32461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kǎo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7343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take a test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870</Words>
  <Application>Microsoft Office PowerPoint</Application>
  <PresentationFormat>如螢幕大小 (4:3)</PresentationFormat>
  <Paragraphs>334</Paragraphs>
  <Slides>82</Slides>
  <Notes>82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82</vt:i4>
      </vt:variant>
    </vt:vector>
  </HeadingPairs>
  <TitlesOfParts>
    <vt:vector size="88" baseType="lpstr">
      <vt:lpstr>Yu Gothic UI Semibold</vt:lpstr>
      <vt:lpstr>新細明體</vt:lpstr>
      <vt:lpstr>標楷體</vt:lpstr>
      <vt:lpstr>Calibri</vt:lpstr>
      <vt:lpstr>Times New Roman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話說回來 huàshuō huílái</vt:lpstr>
      <vt:lpstr>自食其力 zìshí qílì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中國大陸 Zhōngguó Dàlù</vt:lpstr>
      <vt:lpstr>PowerPoint 簡報</vt:lpstr>
      <vt:lpstr>PowerPoint 簡報</vt:lpstr>
      <vt:lpstr>PowerPoint 簡報</vt:lpstr>
      <vt:lpstr>PowerPoint 簡報</vt:lpstr>
      <vt:lpstr>另謀發展 lìngmóu fāzhǎn</vt:lpstr>
      <vt:lpstr>PowerPoint 簡報</vt:lpstr>
      <vt:lpstr>一夜致富 yíyè zhìfù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Windows 使用者</cp:lastModifiedBy>
  <cp:revision>6</cp:revision>
  <dcterms:created xsi:type="dcterms:W3CDTF">2017-05-22T09:12:39Z</dcterms:created>
  <dcterms:modified xsi:type="dcterms:W3CDTF">2017-05-22T03:14:14Z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2017-05-22T00:00:00Z</vt:filetime>
  </property>
  <property fmtid="{D5CDD505-2E9C-101B-9397-08002B2CF9AE}" pid="3" name="LastSaved">
    <vt:filetime>2017-05-22T00:00:00Z</vt:filetime>
  </property>
</Properties>
</file>