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09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100" y="1824698"/>
            <a:ext cx="7543800" cy="187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180000">
            <a:off x="669406" y="5134168"/>
            <a:ext cx="1014534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30" dirty="0">
                <a:solidFill>
                  <a:srgbClr val="FFFFFF"/>
                </a:solidFill>
                <a:latin typeface="Yu Gothic UI Semibold"/>
                <a:cs typeface="Yu Gothic UI Semibold"/>
              </a:rPr>
              <a:t>4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99" y="3006899"/>
            <a:ext cx="18542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天搖地動</a:t>
            </a:r>
            <a:endParaRPr sz="3600">
              <a:latin typeface="標楷體"/>
              <a:cs typeface="標楷體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9299" y="3692041"/>
            <a:ext cx="510730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Shakin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g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Heavens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and</a:t>
            </a:r>
            <a:r>
              <a:rPr sz="2400" b="1" spc="-4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200" dirty="0">
                <a:solidFill>
                  <a:srgbClr val="075295"/>
                </a:solidFill>
                <a:latin typeface="Times New Roman"/>
                <a:cs typeface="Times New Roman"/>
              </a:rPr>
              <a:t>T</a:t>
            </a:r>
            <a:r>
              <a:rPr sz="2400" b="1" spc="-60" dirty="0">
                <a:solidFill>
                  <a:srgbClr val="075295"/>
                </a:solidFill>
                <a:latin typeface="Times New Roman"/>
                <a:cs typeface="Times New Roman"/>
              </a:rPr>
              <a:t>r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embling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Earth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9299" y="2354999"/>
            <a:ext cx="1168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第六課</a:t>
            </a:r>
            <a:endParaRPr sz="3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多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duō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4592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so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地區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dìqū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2973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region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87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3945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強烈</a:t>
            </a:r>
            <a:endParaRPr sz="14800">
              <a:latin typeface="標楷體"/>
              <a:cs typeface="標楷體"/>
            </a:endParaRPr>
          </a:p>
          <a:p>
            <a:pPr marR="239395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qiángliè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656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strong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頻率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pínlǜ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164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frequency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預測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yùcè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274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predict, forecast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591" y="942851"/>
            <a:ext cx="62699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232664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徵兆</a:t>
            </a:r>
            <a:endParaRPr sz="14800">
              <a:latin typeface="標楷體"/>
              <a:cs typeface="標楷體"/>
            </a:endParaRPr>
          </a:p>
          <a:p>
            <a:pPr marR="23260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zhēngzhào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752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sign, omen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鳥類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niǎolèi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043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birds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雞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5516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chicken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預先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yùxiān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467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in advance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老鼠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lǎoshǔ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844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mouse, rat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899" y="942851"/>
            <a:ext cx="8294370" cy="523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11176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高來恩</a:t>
            </a:r>
            <a:endParaRPr sz="14800">
              <a:latin typeface="標楷體"/>
              <a:cs typeface="標楷體"/>
            </a:endParaRPr>
          </a:p>
          <a:p>
            <a:pPr marR="111125" algn="ctr">
              <a:lnSpc>
                <a:spcPct val="100000"/>
              </a:lnSpc>
              <a:spcBef>
                <a:spcPts val="655"/>
              </a:spcBef>
              <a:tabLst>
                <a:tab pos="17513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Gāo	Lái’ēn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34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 man from Switzerland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貓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1652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cat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馬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mǎ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716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horse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證實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zhèngshí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796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verify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應變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yìngbiàn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3497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meet an eme</a:t>
            </a:r>
            <a:r>
              <a:rPr sz="3200" spc="-6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gency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隨手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suíshǒu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4207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within easy reach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I-24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白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155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in vain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I-25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嫌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349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grumble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事前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shìqián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467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in advance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總是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zǒngshì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263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always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西歐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  <a:tabLst>
                <a:tab pos="11423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Xī	Ōu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544" y="5745018"/>
            <a:ext cx="26225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6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estern Europe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地震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dìzhèn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739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earthquake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北歐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  <a:tabLst>
                <a:tab pos="14986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Běi	Ōu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27679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Northern Europe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I-30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中歐</a:t>
            </a:r>
            <a:endParaRPr sz="14800">
              <a:latin typeface="標楷體"/>
              <a:cs typeface="標楷體"/>
            </a:endParaRPr>
          </a:p>
          <a:p>
            <a:pPr marL="25400">
              <a:lnSpc>
                <a:spcPct val="100000"/>
              </a:lnSpc>
              <a:spcBef>
                <a:spcPts val="655"/>
              </a:spcBef>
              <a:tabLst>
                <a:tab pos="26409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Zhōng	Ōu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24974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Central Europe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澳洲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Àozhōu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466" y="5745018"/>
            <a:ext cx="15157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Australia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I-32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南美洲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17513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Nán	Měizhōu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24523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South</a:t>
            </a:r>
            <a:r>
              <a:rPr sz="3200" spc="-1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America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地球科學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10883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dìqiú	kēxué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33661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earth science studies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I-33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I-34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菲律賓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Fēilǜbīn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24530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the Philippines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0"/>
              </a:lnSpc>
            </a:pPr>
            <a:r>
              <a:rPr dirty="0"/>
              <a:t>天搖地動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899" y="3967923"/>
            <a:ext cx="72263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6995">
              <a:lnSpc>
                <a:spcPct val="100000"/>
              </a:lnSpc>
              <a:tabLst>
                <a:tab pos="427736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tiānyáo	</a:t>
            </a:r>
            <a:r>
              <a:rPr sz="7200" dirty="0" err="1" smtClean="0">
                <a:solidFill>
                  <a:srgbClr val="075295"/>
                </a:solidFill>
                <a:latin typeface="Times New Roman"/>
                <a:cs typeface="Times New Roman"/>
              </a:rPr>
              <a:t>dìdòng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I-35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484899" y="5745018"/>
            <a:ext cx="8735301" cy="455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25"/>
              </a:lnSpc>
              <a:spcBef>
                <a:spcPts val="4815"/>
              </a:spcBef>
            </a:pPr>
            <a:r>
              <a:rPr lang="en-US" altLang="zh-TW" sz="30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swaying heavens and trembling earth, earth- shaking</a:t>
            </a:r>
            <a:endParaRPr lang="en-US" altLang="zh-TW" sz="30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壓死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yāsǐ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26892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crushed to death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災情慘重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29210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zāiqíng	cǎnzhòng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29381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in serious disaster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I-37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I-38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東半部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2056764" algn="l"/>
                <a:tab pos="36061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dōng	bàn	bù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25082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the eastern half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搖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yáo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629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rock, shake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I-39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地震帶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  <a:tabLst>
                <a:tab pos="26657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dìzhèn	dài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481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seismic zone, earthquake belt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I-40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救生包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33274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jiùshēng	bāo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42475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survival kit, survival pack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有備無患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7178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yǒubèi	wúhuàn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51377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be prepared, be on the safe side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I-41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如何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rúhé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976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how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逃生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táoshēng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193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evacuate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發達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fādá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1560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advanced,developed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天災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tiānzāi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629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natural disaster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災害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zāihài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1709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disaste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damage (from a disaster)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程度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chéngdù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679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degree, level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首先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shǒuxiān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784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ﬁrst of all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厲害</a:t>
            </a:r>
            <a:endParaRPr sz="14800">
              <a:latin typeface="標楷體"/>
              <a:cs typeface="標楷體"/>
            </a:endParaRPr>
          </a:p>
          <a:p>
            <a:pPr marR="23056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lìhài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3887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ﬁerce, formidable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其次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qícì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322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second, next, then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災難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zāinàn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3293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disaster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緊急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jǐnjí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429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in eme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gency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651" y="942851"/>
            <a:ext cx="8543925" cy="405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 dirty="0">
              <a:latin typeface="Times New Roman"/>
              <a:cs typeface="Times New Roman"/>
            </a:endParaRPr>
          </a:p>
          <a:p>
            <a:pPr marR="16510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必需品</a:t>
            </a:r>
            <a:endParaRPr sz="14800" dirty="0">
              <a:latin typeface="標楷體"/>
              <a:cs typeface="標楷體"/>
            </a:endParaRPr>
          </a:p>
          <a:p>
            <a:pPr marR="165100" algn="ctr">
              <a:lnSpc>
                <a:spcPct val="100000"/>
              </a:lnSpc>
              <a:spcBef>
                <a:spcPts val="655"/>
              </a:spcBef>
            </a:pPr>
            <a:r>
              <a:rPr sz="7200" dirty="0" err="1" smtClean="0">
                <a:solidFill>
                  <a:srgbClr val="075295"/>
                </a:solidFill>
                <a:latin typeface="Times New Roman"/>
                <a:cs typeface="Times New Roman"/>
              </a:rPr>
              <a:t>bìxūpǐn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383298" y="5745018"/>
            <a:ext cx="837970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pt-BR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(N) necessities (</a:t>
            </a:r>
            <a:r>
              <a:rPr lang="zh-TW" altLang="pt-BR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必需</a:t>
            </a:r>
            <a:r>
              <a:rPr lang="pt-BR" altLang="zh-TW" sz="3200" spc="-805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pt-BR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bìxū, essential,</a:t>
            </a:r>
            <a:r>
              <a:rPr lang="zh-TW" altLang="en-US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indispensable)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譬如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pìrú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274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for example, like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手電筒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shǒudiàntǒng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429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ﬂashlight, torch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餅乾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bǐnggān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899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crackers, cookies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平時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píngshí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683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in ordinary times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1717" y="942851"/>
            <a:ext cx="68160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1907539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狀況</a:t>
            </a:r>
            <a:endParaRPr sz="14800">
              <a:latin typeface="標楷體"/>
              <a:cs typeface="標楷體"/>
            </a:endParaRPr>
          </a:p>
          <a:p>
            <a:pPr marR="19069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zhuàngkuàng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337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situation,circumstance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0317" y="942851"/>
            <a:ext cx="65874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213614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慌張</a:t>
            </a:r>
            <a:endParaRPr sz="14800">
              <a:latin typeface="標楷體"/>
              <a:cs typeface="標楷體"/>
            </a:endParaRPr>
          </a:p>
          <a:p>
            <a:pPr marR="21355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huāngzhāng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2354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to panic, be ﬂustered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經常</a:t>
            </a:r>
            <a:endParaRPr sz="14800">
              <a:latin typeface="標楷體"/>
              <a:cs typeface="標楷體"/>
            </a:endParaRPr>
          </a:p>
          <a:p>
            <a:pPr marR="23069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jīngcháng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679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frequently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停電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tíngdiàn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3409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(Vp-sep) to have a power outage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黑暗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hēi’àn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114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the darkness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方向</a:t>
            </a:r>
            <a:endParaRPr sz="14800">
              <a:latin typeface="標楷體"/>
              <a:cs typeface="標楷體"/>
            </a:endParaRPr>
          </a:p>
          <a:p>
            <a:pPr marL="64135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fāngxiàng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361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direction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集合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jíhé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810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meet, assemble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裂縫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lièfèng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709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crack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瓦斯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wǎsī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631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natural gas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開關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kāiguān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526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switch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火災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huǒzāi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1949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ﬁre (disaster), conﬂagration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4820" y="942851"/>
            <a:ext cx="62826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II-26</a:t>
            </a:r>
            <a:endParaRPr sz="30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門框</a:t>
            </a:r>
            <a:endParaRPr sz="14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ménkuāng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853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door frame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II-27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歪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wāi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750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aske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slanted, crooked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倒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441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collapse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頭部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tóubù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4585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head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冷靜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lěngjìng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29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cool-headed, calm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II-30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穩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wěn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878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steady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櫃子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guìzi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162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closet, cabinet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牆壁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qiángbì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3912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wall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倒塌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dǎotā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441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collapse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電梯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diàntī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002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elevator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反而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fǎn’ér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7726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(Conj) on the contrar</a:t>
            </a:r>
            <a:r>
              <a:rPr sz="3200" spc="-21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rather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堅固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jiāngù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395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strong, ﬁrm, solid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柱子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zhùzi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552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pilla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column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橋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qiáo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2973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bridge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II-38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碰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pèng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010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hit, bump into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4820" y="942851"/>
            <a:ext cx="628269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II-39</a:t>
            </a:r>
            <a:endParaRPr sz="30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形成</a:t>
            </a:r>
            <a:endParaRPr sz="14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xíngchéng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992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form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II-40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三角形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sānjiǎoxíng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3293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triangle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保持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bǎochí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956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remain, stay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平靜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píngjìng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395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calm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指示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zhǐshì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5523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instructions, commands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救援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jiùyuán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358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rescue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行動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xíngdòng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764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activit</a:t>
            </a:r>
            <a:r>
              <a:rPr sz="3200" spc="-21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action, operations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II-46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掉下來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diàoxiàlái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33559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fall down, to drop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II-47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倒下來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dǎoxiàlái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374522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fall ove</a:t>
            </a:r>
            <a:r>
              <a:rPr sz="3200" spc="-13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to collapse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斷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duàn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629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break, snap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救災人員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226123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jiùzāi	rényuán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27451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rescue personnel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II-48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735</Words>
  <Application>Microsoft Office PowerPoint</Application>
  <PresentationFormat>如螢幕大小 (4:3)</PresentationFormat>
  <Paragraphs>360</Paragraphs>
  <Slides>90</Slides>
  <Notes>90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90</vt:i4>
      </vt:variant>
    </vt:vector>
  </HeadingPairs>
  <TitlesOfParts>
    <vt:vector size="96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地球科學 dìqiú kēxué</vt:lpstr>
      <vt:lpstr>PowerPoint 簡報</vt:lpstr>
      <vt:lpstr>PowerPoint 簡報</vt:lpstr>
      <vt:lpstr>PowerPoint 簡報</vt:lpstr>
      <vt:lpstr>災情慘重 zāiqíng cǎnzhòng</vt:lpstr>
      <vt:lpstr>PowerPoint 簡報</vt:lpstr>
      <vt:lpstr>PowerPoint 簡報</vt:lpstr>
      <vt:lpstr>PowerPoint 簡報</vt:lpstr>
      <vt:lpstr>有備無患 yǒubèi wúhuàn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救災人員 jiùzāi rényuán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Windows 使用者</cp:lastModifiedBy>
  <cp:revision>3</cp:revision>
  <dcterms:created xsi:type="dcterms:W3CDTF">2017-05-22T09:14:21Z</dcterms:created>
  <dcterms:modified xsi:type="dcterms:W3CDTF">2017-05-22T03:26:51Z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2017-05-22T00:00:00Z</vt:filetime>
  </property>
  <property fmtid="{D5CDD505-2E9C-101B-9397-08002B2CF9AE}" pid="3" name="LastSaved">
    <vt:filetime>2017-05-22T00:00:00Z</vt:filetime>
  </property>
</Properties>
</file>