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22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100" y="1811998"/>
            <a:ext cx="7543800" cy="308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800" b="0" i="0">
                <a:solidFill>
                  <a:srgbClr val="231F20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5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1180000">
            <a:off x="669406" y="5134168"/>
            <a:ext cx="1014534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865"/>
              </a:lnSpc>
            </a:pPr>
            <a:r>
              <a:rPr sz="5800" b="1" i="1" spc="630" dirty="0">
                <a:solidFill>
                  <a:srgbClr val="FFFFFF"/>
                </a:solidFill>
                <a:latin typeface="Yu Gothic UI Semibold"/>
                <a:cs typeface="Yu Gothic UI Semibold"/>
              </a:rPr>
              <a:t>4</a:t>
            </a:r>
            <a:endParaRPr sz="5800" dirty="0">
              <a:latin typeface="Yu Gothic UI Semibold"/>
              <a:cs typeface="Yu Gothic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299" y="3006899"/>
            <a:ext cx="2311400" cy="457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315"/>
              </a:lnSpc>
            </a:pPr>
            <a:r>
              <a:rPr sz="3600" dirty="0">
                <a:solidFill>
                  <a:srgbClr val="231F20"/>
                </a:solidFill>
                <a:latin typeface="標楷體"/>
                <a:cs typeface="標楷體"/>
              </a:rPr>
              <a:t>大學生的事</a:t>
            </a:r>
            <a:endParaRPr sz="3600">
              <a:latin typeface="標楷體"/>
              <a:cs typeface="標楷體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9299" y="3692041"/>
            <a:ext cx="319214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0"/>
              </a:lnSpc>
            </a:pPr>
            <a:r>
              <a:rPr sz="2400" b="1" spc="-20" dirty="0">
                <a:solidFill>
                  <a:srgbClr val="075295"/>
                </a:solidFill>
                <a:latin typeface="Times New Roman"/>
                <a:cs typeface="Times New Roman"/>
              </a:rPr>
              <a:t>Colleg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e</a:t>
            </a:r>
            <a:r>
              <a:rPr sz="2400" b="1" spc="5" dirty="0">
                <a:solidFill>
                  <a:srgbClr val="07529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75295"/>
                </a:solidFill>
                <a:latin typeface="Times New Roman"/>
                <a:cs typeface="Times New Roman"/>
              </a:rPr>
              <a:t>Studen</a:t>
            </a:r>
            <a:r>
              <a:rPr sz="2400" b="1" dirty="0">
                <a:solidFill>
                  <a:srgbClr val="075295"/>
                </a:solidFill>
                <a:latin typeface="Times New Roman"/>
                <a:cs typeface="Times New Roman"/>
              </a:rPr>
              <a:t>t </a:t>
            </a:r>
            <a:r>
              <a:rPr sz="2400" b="1" spc="-15" dirty="0">
                <a:solidFill>
                  <a:srgbClr val="075295"/>
                </a:solidFill>
                <a:latin typeface="Times New Roman"/>
                <a:cs typeface="Times New Roman"/>
              </a:rPr>
              <a:t>Matters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9299" y="2354999"/>
            <a:ext cx="11684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sz="3000" dirty="0">
                <a:solidFill>
                  <a:srgbClr val="31377D"/>
                </a:solidFill>
                <a:latin typeface="標楷體"/>
                <a:cs typeface="標楷體"/>
              </a:rPr>
              <a:t>第七課</a:t>
            </a:r>
            <a:endParaRPr sz="3000">
              <a:latin typeface="標楷體"/>
              <a:cs typeface="標楷體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I-9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學長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xuézhǎng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90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male upper classmate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2546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I-10</a:t>
            </a:r>
            <a:endParaRPr sz="3000">
              <a:latin typeface="Times New Roman"/>
              <a:cs typeface="Times New Roman"/>
            </a:endParaRPr>
          </a:p>
          <a:p>
            <a:pPr marR="33413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還</a:t>
            </a:r>
            <a:endParaRPr sz="14800">
              <a:latin typeface="標楷體"/>
              <a:cs typeface="標楷體"/>
            </a:endParaRPr>
          </a:p>
          <a:p>
            <a:pPr marR="33413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8396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(Adv) to one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surprise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874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3945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進度</a:t>
            </a:r>
            <a:endParaRPr sz="14800">
              <a:latin typeface="標楷體"/>
              <a:cs typeface="標楷體"/>
            </a:endParaRPr>
          </a:p>
          <a:p>
            <a:pPr marR="23945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jìndù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progress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落後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luòhòu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61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fall behind, lag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I-13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完成</a:t>
            </a:r>
            <a:endParaRPr sz="14800">
              <a:latin typeface="標楷體"/>
              <a:cs typeface="標楷體"/>
            </a:endParaRPr>
          </a:p>
          <a:p>
            <a:pPr marL="38735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wánchéng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152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(Vpt) to complete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一連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yìlián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7625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in a ro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in succession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I-15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約會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yuēhuì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350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make a date/appointment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I-16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一生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yìshēng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6133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(N) (for) one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life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I-17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時光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shíguāng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141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I-18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倒流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dàoliú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160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(Vp) to ﬂow backward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博文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Bówén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9940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senior in college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I-19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加強</a:t>
            </a:r>
            <a:endParaRPr sz="14800">
              <a:latin typeface="標楷體"/>
              <a:cs typeface="標楷體"/>
            </a:endParaRPr>
          </a:p>
          <a:p>
            <a:pPr marR="24009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jiāqiáng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022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strengthen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I-20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至少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zhìshǎo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37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at least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I-21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訓練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xùnliàn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73951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(N/V) training; to train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I-22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外國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wàiguó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8039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other countries, abroad, foreign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I-23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爭取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zhēngqǔ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320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vie fo</a:t>
            </a:r>
            <a:r>
              <a:rPr sz="3200" spc="-13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compete for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944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I-24</a:t>
            </a:r>
            <a:endParaRPr sz="3000">
              <a:latin typeface="Times New Roman"/>
              <a:cs typeface="Times New Roman"/>
            </a:endParaRPr>
          </a:p>
          <a:p>
            <a:pPr marR="24015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實習</a:t>
            </a:r>
            <a:endParaRPr sz="14800">
              <a:latin typeface="標楷體"/>
              <a:cs typeface="標楷體"/>
            </a:endParaRPr>
          </a:p>
          <a:p>
            <a:pPr marR="24015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shíxí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45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intern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二分之一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1069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èrfēn	zhīyī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5448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1/2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2129498"/>
            <a:ext cx="764540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90"/>
              </a:lnSpc>
            </a:pPr>
            <a:r>
              <a:rPr sz="10000" dirty="0">
                <a:solidFill>
                  <a:srgbClr val="231F20"/>
                </a:solidFill>
                <a:latin typeface="標楷體"/>
                <a:cs typeface="標楷體"/>
              </a:rPr>
              <a:t>一下…一下…</a:t>
            </a:r>
            <a:endParaRPr sz="10000">
              <a:latin typeface="標楷體"/>
              <a:cs typeface="標楷體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298" y="5477470"/>
            <a:ext cx="792250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measure phrase, describing fast-changing</a:t>
            </a:r>
            <a:endParaRPr lang="en-US" altLang="zh-TW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alternating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scences of two activities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3967923"/>
            <a:ext cx="684403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44295">
              <a:lnSpc>
                <a:spcPct val="100000"/>
              </a:lnSpc>
            </a:pPr>
            <a:r>
              <a:rPr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yíxià</a:t>
            </a: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…</a:t>
            </a:r>
            <a:r>
              <a:rPr sz="7200" dirty="0" err="1">
                <a:solidFill>
                  <a:srgbClr val="075295"/>
                </a:solidFill>
                <a:latin typeface="Times New Roman"/>
                <a:cs typeface="Times New Roman"/>
              </a:rPr>
              <a:t>yíxià</a:t>
            </a:r>
            <a:r>
              <a:rPr sz="7200" dirty="0" smtClean="0">
                <a:solidFill>
                  <a:srgbClr val="075295"/>
                </a:solidFill>
                <a:latin typeface="Times New Roman"/>
                <a:cs typeface="Times New Roman"/>
              </a:rPr>
              <a:t>…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I-26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I-27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到時候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154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dào	shíhòu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55003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at that time, when the time comes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I-28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談戀愛</a:t>
            </a:r>
            <a:endParaRPr sz="14800">
              <a:latin typeface="標楷體"/>
              <a:cs typeface="標楷體"/>
            </a:endParaRPr>
          </a:p>
          <a:p>
            <a:pPr marR="1461135" algn="ctr">
              <a:lnSpc>
                <a:spcPct val="100000"/>
              </a:lnSpc>
              <a:spcBef>
                <a:spcPts val="655"/>
              </a:spcBef>
              <a:tabLst>
                <a:tab pos="1345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tán	liànài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77235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be in love, go steady (said of dating couples)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玉珍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Yùzhēn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806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sophomore in college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低空飛過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2768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dīkōng	fēiguò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63119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barely managed to pass (a test, course)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3923" y="942851"/>
            <a:ext cx="660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I-29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I-30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有助於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yǒuzhùyú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78378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to help in something, be beneﬁcial to something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342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I-31</a:t>
            </a:r>
            <a:endParaRPr sz="3000">
              <a:latin typeface="Times New Roman"/>
              <a:cs typeface="Times New Roman"/>
            </a:endParaRPr>
          </a:p>
          <a:p>
            <a:pPr marR="14617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寒暑假</a:t>
            </a:r>
            <a:endParaRPr sz="14800">
              <a:latin typeface="標楷體"/>
              <a:cs typeface="標楷體"/>
            </a:endParaRPr>
          </a:p>
          <a:p>
            <a:pPr marR="1461770" algn="ctr">
              <a:lnSpc>
                <a:spcPct val="100000"/>
              </a:lnSpc>
              <a:spcBef>
                <a:spcPts val="655"/>
              </a:spcBef>
              <a:tabLst>
                <a:tab pos="28187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hánshǔ	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4799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winter and summer vacations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暗戀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ànliàn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194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have a crush on someone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目光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mùguāng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615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eyes, gaze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移動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005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move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於是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yúshì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5585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(Conj) so, whereupon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II-5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原來</a:t>
            </a:r>
            <a:endParaRPr sz="14800">
              <a:latin typeface="標楷體"/>
              <a:cs typeface="標楷體"/>
            </a:endParaRPr>
          </a:p>
          <a:p>
            <a:pPr marR="23691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yuánlái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8365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(Adv) the truth is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II-6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煩惱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fánnǎo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80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to be troubled, vexed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1626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II-7</a:t>
            </a:r>
            <a:endParaRPr sz="3000">
              <a:latin typeface="Times New Roman"/>
              <a:cs typeface="Times New Roman"/>
            </a:endParaRPr>
          </a:p>
          <a:p>
            <a:pPr marR="23698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擔任</a:t>
            </a:r>
            <a:endParaRPr sz="14800">
              <a:latin typeface="標楷體"/>
              <a:cs typeface="標楷體"/>
            </a:endParaRPr>
          </a:p>
          <a:p>
            <a:pPr marR="23698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dānrèn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49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hold the post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I-3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學妹</a:t>
            </a:r>
            <a:endParaRPr sz="14800">
              <a:latin typeface="標楷體"/>
              <a:cs typeface="標楷體"/>
            </a:endParaRPr>
          </a:p>
          <a:p>
            <a:pPr marR="230695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xuémèi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5869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female lower classmate (see culture notes)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024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II-8</a:t>
            </a:r>
            <a:endParaRPr sz="3000">
              <a:latin typeface="Times New Roman"/>
              <a:cs typeface="Times New Roman"/>
            </a:endParaRPr>
          </a:p>
          <a:p>
            <a:pPr marR="14300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學生會</a:t>
            </a:r>
            <a:endParaRPr sz="14800">
              <a:latin typeface="標楷體"/>
              <a:cs typeface="標楷體"/>
            </a:endParaRPr>
          </a:p>
          <a:p>
            <a:pPr marR="14300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xuéshēnghuì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6242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student union 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會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-huì, organization)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309" y="3464"/>
            <a:ext cx="9144000" cy="684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298" y="942851"/>
            <a:ext cx="8459470" cy="4052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II-9</a:t>
            </a:r>
            <a:endParaRPr sz="3000" dirty="0">
              <a:latin typeface="Times New Roman"/>
              <a:cs typeface="Times New Roman"/>
            </a:endParaRPr>
          </a:p>
          <a:p>
            <a:pPr marR="7366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會長</a:t>
            </a:r>
            <a:endParaRPr sz="14800" dirty="0">
              <a:latin typeface="標楷體"/>
              <a:cs typeface="標楷體"/>
            </a:endParaRPr>
          </a:p>
          <a:p>
            <a:pPr marR="73025" algn="ctr">
              <a:lnSpc>
                <a:spcPct val="100000"/>
              </a:lnSpc>
              <a:spcBef>
                <a:spcPts val="655"/>
              </a:spcBef>
            </a:pPr>
            <a:r>
              <a:rPr sz="7200" dirty="0" err="1" smtClean="0">
                <a:solidFill>
                  <a:srgbClr val="075295"/>
                </a:solidFill>
                <a:latin typeface="Times New Roman"/>
                <a:cs typeface="Times New Roman"/>
              </a:rPr>
              <a:t>huìzhǎng</a:t>
            </a:r>
            <a:endParaRPr sz="7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298" y="5486400"/>
            <a:ext cx="860830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600"/>
              </a:lnSpc>
            </a:pPr>
            <a:r>
              <a:rPr 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(N) president of an </a:t>
            </a:r>
            <a:r>
              <a:rPr lang="en-US"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associatin</a:t>
            </a:r>
            <a:r>
              <a:rPr 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club etc… (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</a:t>
            </a:r>
          </a:p>
          <a:p>
            <a:pPr marL="12700">
              <a:lnSpc>
                <a:spcPts val="360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sz="3200" dirty="0" err="1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zhǎng</a:t>
            </a:r>
            <a:r>
              <a:rPr sz="3200" dirty="0" smtClean="0">
                <a:solidFill>
                  <a:srgbClr val="231F2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head)</a:t>
            </a:r>
            <a:endParaRPr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校隊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xiàoduì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441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school team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0940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</a:t>
            </a:r>
            <a:r>
              <a:rPr sz="3000" spc="-114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R="245808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隊員</a:t>
            </a:r>
            <a:endParaRPr sz="14800">
              <a:latin typeface="標楷體"/>
              <a:cs typeface="標楷體"/>
            </a:endParaRPr>
          </a:p>
          <a:p>
            <a:pPr marR="24580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duìyuán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754189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team member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員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-yuán, member, person)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高大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gāodà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8" y="5745018"/>
            <a:ext cx="4798301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tall and big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bulky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帥氣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shuàiqì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964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dashing, handsome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4048" y="942851"/>
            <a:ext cx="5673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II-14</a:t>
            </a:r>
            <a:endParaRPr sz="3000">
              <a:latin typeface="Times New Roman"/>
              <a:cs typeface="Times New Roman"/>
            </a:endParaRPr>
          </a:p>
          <a:p>
            <a:pPr marR="3049905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雙</a:t>
            </a:r>
            <a:endParaRPr sz="14800">
              <a:latin typeface="標楷體"/>
              <a:cs typeface="標楷體"/>
            </a:endParaRPr>
          </a:p>
          <a:p>
            <a:pPr marR="304990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shuāng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132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a pair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開朗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kāilǎng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18059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cheerful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微笑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wéixiào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783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smile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II-17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情人節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qíngrénjié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97039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(N)</a:t>
            </a:r>
            <a:r>
              <a:rPr sz="4800" spc="-89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Valentin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Day (</a:t>
            </a:r>
            <a:r>
              <a:rPr sz="4800" baseline="1736" dirty="0">
                <a:solidFill>
                  <a:srgbClr val="231F20"/>
                </a:solidFill>
                <a:latin typeface="標楷體"/>
                <a:cs typeface="標楷體"/>
              </a:rPr>
              <a:t>節</a:t>
            </a:r>
            <a:r>
              <a:rPr sz="4800" spc="-1200" baseline="1736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-jié, holiday, day)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I-4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學弟</a:t>
            </a:r>
            <a:endParaRPr sz="14800">
              <a:latin typeface="標楷體"/>
              <a:cs typeface="標楷體"/>
            </a:endParaRPr>
          </a:p>
          <a:p>
            <a:pPr marR="23063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xuédì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190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male lower classmate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親手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qīnshǒu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522720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(Adv) personall</a:t>
            </a:r>
            <a:r>
              <a:rPr sz="4800" spc="-315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, with on</a:t>
            </a:r>
            <a:r>
              <a:rPr sz="4800" spc="-7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own hands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II-19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巧克力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qiǎokèlì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248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chocolate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當天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dāngtiān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89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that day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II-21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堆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duī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910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(M) a pile of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547" y="942851"/>
            <a:ext cx="53943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II-22</a:t>
            </a:r>
            <a:endParaRPr sz="3000">
              <a:latin typeface="Times New Roman"/>
              <a:cs typeface="Times New Roman"/>
            </a:endParaRPr>
          </a:p>
          <a:p>
            <a:pPr marR="3329304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向</a:t>
            </a:r>
            <a:endParaRPr sz="14800">
              <a:latin typeface="標楷體"/>
              <a:cs typeface="標楷體"/>
            </a:endParaRPr>
          </a:p>
          <a:p>
            <a:pPr marR="33286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xiàng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45923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(Prep) to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告白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gàobái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4168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confess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II-24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萬人迷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wànrénmí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534098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heartthrob 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迷</a:t>
            </a:r>
            <a:r>
              <a:rPr sz="3200" spc="-805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-mí, charmer)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II-25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交往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jiāowǎng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015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1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i) to go stead</a:t>
            </a:r>
            <a:r>
              <a:rPr sz="3200" spc="-210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to date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299" y="942851"/>
            <a:ext cx="8554720" cy="551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II-26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系花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xìhuā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lnSpc>
                <a:spcPts val="3840"/>
              </a:lnSpc>
            </a:pPr>
            <a:endParaRPr lang="en-US" sz="3200" dirty="0" smtClean="0">
              <a:solidFill>
                <a:srgbClr val="231F2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3840"/>
              </a:lnSpc>
            </a:pP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N) department beaut</a:t>
            </a:r>
            <a:r>
              <a:rPr sz="3200" spc="-215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, the most beautiful girl in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department</a:t>
            </a:r>
            <a:endParaRPr lang="en-US" altLang="zh-TW" sz="3200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II-27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追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zhuī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914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chase, woo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I-5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彈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2354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play (piano, guiter)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II-28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情書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qíngshū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3279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love letter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II-29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態度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tàidù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910714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attitude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曖昧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àimèi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91070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(Vs) ambiguous (about one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’</a:t>
            </a:r>
            <a:r>
              <a:rPr sz="4800" baseline="1736" dirty="0">
                <a:solidFill>
                  <a:srgbClr val="231F20"/>
                </a:solidFill>
                <a:latin typeface="Times New Roman"/>
                <a:cs typeface="Times New Roman"/>
              </a:rPr>
              <a:t>s relationship)</a:t>
            </a:r>
            <a:endParaRPr sz="4800" baseline="173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甜蜜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tiánmì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74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sweet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II-32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溫柔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wēnróu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64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(Vs) tender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II-33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訊息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xùnxí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0681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message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II-34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忌妒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jìdù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0168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(Vst) to be jealous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700"/>
            <a:ext cx="9143999" cy="684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298" y="942851"/>
            <a:ext cx="8554720" cy="5160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II-35</a:t>
            </a:r>
            <a:endParaRPr sz="3000" dirty="0">
              <a:latin typeface="Times New Roman"/>
              <a:cs typeface="Times New Roman"/>
            </a:endParaRPr>
          </a:p>
          <a:p>
            <a:pPr marR="16891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安全感</a:t>
            </a:r>
            <a:endParaRPr sz="14800" dirty="0">
              <a:latin typeface="標楷體"/>
              <a:cs typeface="標楷體"/>
            </a:endParaRPr>
          </a:p>
          <a:p>
            <a:pPr marR="16827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ānquángǎn</a:t>
            </a:r>
            <a:endParaRPr sz="7200" dirty="0">
              <a:latin typeface="Times New Roman"/>
              <a:cs typeface="Times New Roman"/>
            </a:endParaRPr>
          </a:p>
          <a:p>
            <a:pPr marL="12700">
              <a:spcBef>
                <a:spcPts val="4815"/>
              </a:spcBef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the feeling of security </a:t>
            </a: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dirty="0">
                <a:solidFill>
                  <a:srgbClr val="231F20"/>
                </a:solidFill>
                <a:latin typeface="標楷體"/>
                <a:cs typeface="標楷體"/>
              </a:rPr>
              <a:t>感</a:t>
            </a:r>
            <a:r>
              <a:rPr sz="3200" spc="-800" dirty="0">
                <a:solidFill>
                  <a:srgbClr val="231F20"/>
                </a:solidFill>
                <a:latin typeface="標楷體"/>
                <a:cs typeface="標楷體"/>
              </a:rPr>
              <a:t> 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-gǎn, </a:t>
            </a:r>
            <a:r>
              <a:rPr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sense/feeling</a:t>
            </a:r>
            <a:r>
              <a:rPr lang="zh-TW" altLang="en-US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TW" sz="32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US" altLang="zh-TW" sz="3200" dirty="0">
                <a:latin typeface="Times New Roman"/>
                <a:cs typeface="Times New Roman"/>
              </a:rPr>
              <a:t>)</a:t>
            </a:r>
            <a:endParaRPr lang="en-US" altLang="zh-TW"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II-36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吃醋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chīcù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25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be jealous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II-37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吵架</a:t>
            </a:r>
            <a:endParaRPr sz="14800">
              <a:latin typeface="標楷體"/>
              <a:cs typeface="標楷體"/>
            </a:endParaRPr>
          </a:p>
          <a:p>
            <a:pPr marR="246443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chǎojià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49466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3200" spc="-29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-sep) to quarrel, ﬁght, a</a:t>
            </a:r>
            <a:r>
              <a:rPr sz="3200" spc="-6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gue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I-6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吉他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jítā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6395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guitar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II-38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牽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8319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hold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3181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II-39</a:t>
            </a:r>
            <a:endParaRPr sz="3000">
              <a:latin typeface="Times New Roman"/>
              <a:cs typeface="Times New Roman"/>
            </a:endParaRPr>
          </a:p>
          <a:p>
            <a:pPr marR="34048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吻</a:t>
            </a:r>
            <a:endParaRPr sz="14800">
              <a:latin typeface="標楷體"/>
              <a:cs typeface="標楷體"/>
            </a:endParaRPr>
          </a:p>
          <a:p>
            <a:pPr marR="34048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wěn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17418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kiss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II-40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劈腿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pītuǐ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4569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(Vp-sep) to two-time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2579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II-41</a:t>
            </a:r>
            <a:endParaRPr sz="3000">
              <a:latin typeface="Times New Roman"/>
              <a:cs typeface="Times New Roman"/>
            </a:endParaRPr>
          </a:p>
          <a:p>
            <a:pPr marR="24650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糟糕</a:t>
            </a:r>
            <a:endParaRPr sz="14800">
              <a:latin typeface="標楷體"/>
              <a:cs typeface="標楷體"/>
            </a:endParaRPr>
          </a:p>
          <a:p>
            <a:pPr marR="246507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zāogāo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6628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(Ptc) oh no, how terrible, what bad luck!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II-42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何清源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29413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Hé	Qīngyuán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648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male college student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II-43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林榮華</a:t>
            </a:r>
            <a:endParaRPr sz="14800">
              <a:latin typeface="標楷體"/>
              <a:cs typeface="標楷體"/>
            </a:endParaRPr>
          </a:p>
          <a:p>
            <a:pPr marR="1525270" algn="ctr">
              <a:lnSpc>
                <a:spcPct val="100000"/>
              </a:lnSpc>
              <a:spcBef>
                <a:spcPts val="655"/>
              </a:spcBef>
              <a:tabLst>
                <a:tab pos="14986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Lín	Rónghuá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3648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a male college student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一見鍾情</a:t>
            </a:r>
          </a:p>
          <a:p>
            <a:pPr marL="635" algn="ctr">
              <a:lnSpc>
                <a:spcPct val="100000"/>
              </a:lnSpc>
              <a:spcBef>
                <a:spcPts val="655"/>
              </a:spcBef>
              <a:tabLst>
                <a:tab pos="23120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yíjiàn	zhōngqíng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27463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love at ﬁrst sight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II-44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一舉一動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165163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yìjǔ	yídòng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193293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every move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II-45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900" y="942851"/>
            <a:ext cx="719772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II-46</a:t>
            </a:r>
            <a:endParaRPr sz="3000">
              <a:latin typeface="Times New Roman"/>
              <a:cs typeface="Times New Roman"/>
            </a:endParaRPr>
          </a:p>
          <a:p>
            <a:pPr marR="152527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前一天</a:t>
            </a:r>
            <a:endParaRPr sz="14800">
              <a:latin typeface="標楷體"/>
              <a:cs typeface="標楷體"/>
            </a:endParaRPr>
          </a:p>
          <a:p>
            <a:pPr marR="1524635" algn="ctr">
              <a:lnSpc>
                <a:spcPct val="100000"/>
              </a:lnSpc>
              <a:spcBef>
                <a:spcPts val="655"/>
              </a:spcBef>
              <a:tabLst>
                <a:tab pos="1802764" algn="l"/>
                <a:tab pos="2742565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qián	yì	tiān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899" y="5745018"/>
            <a:ext cx="23501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the day before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/>
              <a:t>已讀不回</a:t>
            </a:r>
          </a:p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1854200" algn="l"/>
              </a:tabLst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yǐdú	bùhuí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899" y="5745018"/>
            <a:ext cx="30054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read without reply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50485" y="942851"/>
            <a:ext cx="787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II-47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9500" y="942851"/>
            <a:ext cx="51593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I-7</a:t>
            </a:r>
            <a:endParaRPr sz="3000">
              <a:latin typeface="Times New Roman"/>
              <a:cs typeface="Times New Roman"/>
            </a:endParaRPr>
          </a:p>
          <a:p>
            <a:pPr marR="32461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交</a:t>
            </a:r>
            <a:endParaRPr sz="14800">
              <a:latin typeface="標楷體"/>
              <a:cs typeface="標楷體"/>
            </a:endParaRPr>
          </a:p>
          <a:p>
            <a:pPr marR="3246120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362712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(V) to submit, hand in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700" y="942851"/>
            <a:ext cx="6099175" cy="3952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075295"/>
                </a:solidFill>
                <a:latin typeface="Times New Roman"/>
                <a:cs typeface="Times New Roman"/>
              </a:rPr>
              <a:t>I-8</a:t>
            </a:r>
            <a:endParaRPr sz="3000">
              <a:latin typeface="Times New Roman"/>
              <a:cs typeface="Times New Roman"/>
            </a:endParaRPr>
          </a:p>
          <a:p>
            <a:pPr marR="2306320" algn="ctr">
              <a:lnSpc>
                <a:spcPct val="100000"/>
              </a:lnSpc>
              <a:spcBef>
                <a:spcPts val="880"/>
              </a:spcBef>
            </a:pPr>
            <a:r>
              <a:rPr sz="14800" dirty="0">
                <a:solidFill>
                  <a:srgbClr val="231F20"/>
                </a:solidFill>
                <a:latin typeface="標楷體"/>
                <a:cs typeface="標楷體"/>
              </a:rPr>
              <a:t>家教</a:t>
            </a:r>
            <a:endParaRPr sz="14800">
              <a:latin typeface="標楷體"/>
              <a:cs typeface="標楷體"/>
            </a:endParaRPr>
          </a:p>
          <a:p>
            <a:pPr marR="2305685" algn="ctr">
              <a:lnSpc>
                <a:spcPct val="100000"/>
              </a:lnSpc>
              <a:spcBef>
                <a:spcPts val="655"/>
              </a:spcBef>
            </a:pPr>
            <a:r>
              <a:rPr sz="7200" dirty="0">
                <a:solidFill>
                  <a:srgbClr val="075295"/>
                </a:solidFill>
                <a:latin typeface="Times New Roman"/>
                <a:cs typeface="Times New Roman"/>
              </a:rPr>
              <a:t>jiājiào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299" y="5745018"/>
            <a:ext cx="26098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(N) coach, tutor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782</Words>
  <Application>Microsoft Office PowerPoint</Application>
  <PresentationFormat>如螢幕大小 (4:3)</PresentationFormat>
  <Paragraphs>319</Paragraphs>
  <Slides>79</Slides>
  <Notes>79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85" baseType="lpstr">
      <vt:lpstr>Yu Gothic UI Semibold</vt:lpstr>
      <vt:lpstr>新細明體</vt:lpstr>
      <vt:lpstr>標楷體</vt:lpstr>
      <vt:lpstr>Calibri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二分之一 èrfēn zhīyī</vt:lpstr>
      <vt:lpstr>PowerPoint 簡報</vt:lpstr>
      <vt:lpstr>PowerPoint 簡報</vt:lpstr>
      <vt:lpstr>PowerPoint 簡報</vt:lpstr>
      <vt:lpstr>低空飛過 dīkōng fēiguò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一見鍾情 yíjiàn zhōngqíng</vt:lpstr>
      <vt:lpstr>一舉一動 yìjǔ yídòng</vt:lpstr>
      <vt:lpstr>PowerPoint 簡報</vt:lpstr>
      <vt:lpstr>已讀不回 yǐdú bùhuí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Windows 使用者</cp:lastModifiedBy>
  <cp:revision>6</cp:revision>
  <dcterms:created xsi:type="dcterms:W3CDTF">2017-05-22T09:20:03Z</dcterms:created>
  <dcterms:modified xsi:type="dcterms:W3CDTF">2017-05-22T05:43:47Z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2017-05-22T00:00:00Z</vt:filetime>
  </property>
  <property fmtid="{D5CDD505-2E9C-101B-9397-08002B2CF9AE}" pid="3" name="LastSaved">
    <vt:filetime>2017-05-22T00:00:00Z</vt:filetime>
  </property>
</Properties>
</file>