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1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311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他們的選擇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1721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Their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Choice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第八課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難免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nánmiǎn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444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inevitabl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hard to avoid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費用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fèiyòng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costs, expense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觀念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guānniàn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7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concept, notion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代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generation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婚姻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hūnyīn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5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marriage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束縛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shùfú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15073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be fettered b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bound b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shackled by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追求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zhuīqiú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pursue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倒是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30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on the other hand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promote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98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have babies; reproduction, childbirth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 dirty="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王麗華</a:t>
            </a:r>
            <a:endParaRPr sz="14800" dirty="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  <a:tabLst>
                <a:tab pos="2411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Wáng	Lìhuá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680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woman from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補助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bǔzhù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087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subsidize; subsid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allowance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50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old people, seniors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夫婦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fūfù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86400"/>
            <a:ext cx="849121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husband and wife, couple 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夫 </a:t>
            </a:r>
            <a:r>
              <a:rPr lang="zh-TW" altLang="en-US"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fū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man;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婦 </a:t>
            </a:r>
            <a:r>
              <a:rPr lang="zh-TW" altLang="en-US" sz="3200" spc="-80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fù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woman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獨生子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dúshēngzǐ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9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only child (male)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973" y="942851"/>
            <a:ext cx="5432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164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寵</a:t>
            </a:r>
            <a:endParaRPr sz="14800">
              <a:latin typeface="標楷體"/>
              <a:cs typeface="標楷體"/>
            </a:endParaRPr>
          </a:p>
          <a:p>
            <a:pPr marR="3164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13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spoil (somebody)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職業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zhíyè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70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occupation, profession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699"/>
            <a:ext cx="9144000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298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婦產科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fùchǎnkē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8" y="5486400"/>
            <a:ext cx="849122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obstetrics and gynecology, OB/GYN 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婦 </a:t>
            </a:r>
            <a:r>
              <a:rPr lang="zh-TW" altLang="en-US"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fù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woman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chǎn, produce; 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-kē, department)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失業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031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lose one's job, to become unemployed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補習班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bǔxíbān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86400"/>
            <a:ext cx="849121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cram school 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補習 </a:t>
            </a:r>
            <a:r>
              <a:rPr lang="zh-TW" altLang="en-US" sz="3200" spc="-80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bǔxí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supplement studies;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</a:t>
            </a:r>
            <a:r>
              <a:rPr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bān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class)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不可思議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05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bùkě	sīyì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870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hard to comprehend, beyond logic, unbelievable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魯亞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Lǔ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152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man from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14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urkey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有話直說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92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yǒuhuà	zhíshuō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7412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frank, don't hold anything back, spit it out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娃娃推車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60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wáwa	tuīchē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225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baby carriage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不足為奇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05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bùzú	wéiqí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895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nothing strange, not surprising at all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遠遠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yuǎnyuǎn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984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by far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傳宗接代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419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chuánzōng	jiēdài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8404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carry on the family line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無拘無束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56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wújū	wúshù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182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carefree, free, do as one pleases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老一輩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lǎoyíbèi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275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older generation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一胎化政策</a:t>
            </a:r>
            <a:endParaRPr sz="12000">
              <a:latin typeface="標楷體"/>
              <a:cs typeface="標楷體"/>
            </a:endParaRPr>
          </a:p>
          <a:p>
            <a:pPr marL="1270" algn="ctr">
              <a:lnSpc>
                <a:spcPct val="100000"/>
              </a:lnSpc>
              <a:spcBef>
                <a:spcPts val="2060"/>
              </a:spcBef>
              <a:tabLst>
                <a:tab pos="31756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yìtāihuà	zhèngcè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847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One Child Policy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這下子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zhèxiàzi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824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as a consequence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已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49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already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論文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lùnwén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04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thesis, dissertation, scholarly article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生育率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shēngyùlǜ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135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birth rate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率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-lǜ, rate)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離婚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líhūn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09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get divorced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年齡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niánlíng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5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較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153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comparatively more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使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2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cause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行業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41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businesses, walks of life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重大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enormous, heavy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幼稚園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yòuzhìyuán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8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kinde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garten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594" y="942851"/>
            <a:ext cx="63080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招生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zhāoshēng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61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recruit students, ﬁnd students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減班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93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reduce enrollments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反正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03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any case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將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96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will soon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5547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少子化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shǎozǐhuà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77470"/>
            <a:ext cx="83035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Vp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low birth rate 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少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few;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children;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huà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-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ize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suﬃx indicating 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tranformation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連鎖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liánsuǒ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99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chain, franchise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兒童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értóng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5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child (ren)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07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(American) English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58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go out of business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何況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hékuàng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03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much less, let alone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2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to be unable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未來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1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遠景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yuǎnjǐng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98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future prospects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1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only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足夠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zúgòu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enough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jiārù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0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ente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join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aging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針對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aimed at, directed 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94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33293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項</a:t>
            </a:r>
            <a:endParaRPr sz="14800">
              <a:latin typeface="標楷體"/>
              <a:cs typeface="標楷體"/>
            </a:endParaRPr>
          </a:p>
          <a:p>
            <a:pPr marR="3328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20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item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措施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cuòshī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measure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減稅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jiǎnshuì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730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reduce taxes, tax break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延長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9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extended, make longer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產假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08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maternity leave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托育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tuōyù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0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childcare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哈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ha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胎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198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embryo, birth, child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991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receive, withdraw (money)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元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01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dollar (or other currency)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成年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19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come to age, enter adulthood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除非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chúfēi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04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unless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整體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zhěngtǐ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overall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否則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fǒuzé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8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otherwise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婦女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woman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意願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intention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祖父母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zǔfùmǔ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01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paternal grandparents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代替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dàitì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88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substitute, to be in place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孫女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sūnnǚ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38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granddaughter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973" y="942851"/>
            <a:ext cx="5495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32277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重</a:t>
            </a:r>
            <a:endParaRPr sz="14800">
              <a:latin typeface="標楷體"/>
              <a:cs typeface="標楷體"/>
            </a:endParaRPr>
          </a:p>
          <a:p>
            <a:pPr marR="3227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heavy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預算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yùsuàn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budget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財政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cáizhèng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ﬁnance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358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  <a:p>
            <a:pPr marR="23647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沉重</a:t>
            </a:r>
            <a:endParaRPr sz="14800">
              <a:latin typeface="標楷體"/>
              <a:cs typeface="標楷體"/>
            </a:endParaRPr>
          </a:p>
          <a:p>
            <a:pPr marR="23641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heavy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eﬀective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69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II-48</a:t>
            </a:r>
            <a:endParaRPr sz="3000">
              <a:latin typeface="Times New Roman"/>
              <a:cs typeface="Times New Roman"/>
            </a:endParaRPr>
          </a:p>
          <a:p>
            <a:pPr marR="32531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</a:t>
            </a:r>
            <a:endParaRPr sz="14800">
              <a:latin typeface="標楷體"/>
              <a:cs typeface="標楷體"/>
            </a:endParaRPr>
          </a:p>
          <a:p>
            <a:pPr marR="32531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17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during the process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48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test 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智慧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wisdom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之一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zhīyī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052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獨自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dúzì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627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alone, by oneself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寧缺勿濫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175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níngquē	wùlàn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822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not settle for less than perfect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合不來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hébùlái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148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not get along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生兒育女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769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shēng’ér	yùnǚ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201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have and raise children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獨善其身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81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dúshàn	qíshēn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2491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look out only for oneself, be self-centered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停滯不前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7692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tíngzhì	bùqián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113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 stagnation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916</Words>
  <Application>Microsoft Office PowerPoint</Application>
  <PresentationFormat>如螢幕大小 (4:3)</PresentationFormat>
  <Paragraphs>378</Paragraphs>
  <Slides>94</Slides>
  <Notes>94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99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不可思議 bùkě sīyì</vt:lpstr>
      <vt:lpstr>有話直說 yǒuhuà zhíshuō</vt:lpstr>
      <vt:lpstr>娃娃推車 wáwa tuīchē</vt:lpstr>
      <vt:lpstr>不足為奇 bùzú wéiqí</vt:lpstr>
      <vt:lpstr>PowerPoint 簡報</vt:lpstr>
      <vt:lpstr>傳宗接代 chuánzōng jiēdài</vt:lpstr>
      <vt:lpstr>無拘無束 wújū wúshù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寧缺勿濫 níngquē wùlàn</vt:lpstr>
      <vt:lpstr>PowerPoint 簡報</vt:lpstr>
      <vt:lpstr>生兒育女 shēng’ér yùnǚ</vt:lpstr>
      <vt:lpstr>獨善其身 dúshàn qíshēn</vt:lpstr>
      <vt:lpstr>停滯不前 tíngzhì bùqián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6</cp:revision>
  <dcterms:created xsi:type="dcterms:W3CDTF">2017-05-22T09:21:55Z</dcterms:created>
  <dcterms:modified xsi:type="dcterms:W3CDTF">2017-05-22T06:02:33Z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