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051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7299" y="2342299"/>
            <a:ext cx="2479675" cy="166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>
              <a:lnSpc>
                <a:spcPct val="1000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第十課</a:t>
            </a:r>
            <a:endParaRPr sz="30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應徵</a:t>
            </a:r>
            <a:endParaRPr sz="3600">
              <a:latin typeface="標楷體"/>
              <a:cs typeface="標楷體"/>
            </a:endParaRPr>
          </a:p>
          <a:p>
            <a:pPr marL="24130">
              <a:lnSpc>
                <a:spcPct val="100000"/>
              </a:lnSpc>
              <a:spcBef>
                <a:spcPts val="1320"/>
              </a:spcBef>
            </a:pP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Applyin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g</a:t>
            </a:r>
            <a:r>
              <a:rPr sz="2400" b="1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for</a:t>
            </a:r>
            <a:r>
              <a:rPr sz="2400" b="1" spc="-4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a Job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起薪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qǐxīn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82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starting salary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福利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fúlì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62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(work) beneﬁts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具備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jùbèi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68007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(Vst) to have in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qualiﬁcation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限制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xiànzhì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97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restrictions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以上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yǐshàng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10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above, ove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more than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00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belo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unde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fewer than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2198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相關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xiāngguān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677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related, relevant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各位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gèwèi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077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you (plural, 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應屆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yìngjiè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03682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(Vs-attr) this yea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s, upcoming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畢業生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802764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bìyè	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04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graduate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294370" cy="523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1117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何建明</a:t>
            </a:r>
            <a:endParaRPr sz="14800">
              <a:latin typeface="標楷體"/>
              <a:cs typeface="標楷體"/>
            </a:endParaRPr>
          </a:p>
          <a:p>
            <a:pPr marR="111125" algn="ctr">
              <a:lnSpc>
                <a:spcPct val="100000"/>
              </a:lnSpc>
              <a:spcBef>
                <a:spcPts val="655"/>
              </a:spcBef>
              <a:tabLst>
                <a:tab pos="12941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	Jiànmíng</a:t>
            </a:r>
            <a:endParaRPr sz="7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34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man college graduate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8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大一</a:t>
            </a:r>
            <a:endParaRPr sz="14800" dirty="0">
              <a:latin typeface="標楷體"/>
              <a:cs typeface="標楷體"/>
            </a:endParaRPr>
          </a:p>
          <a:p>
            <a:pPr marR="10541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dàyi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477470"/>
            <a:ext cx="85321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 freshman, ﬁrst-year university student 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大二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sophomore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大三</a:t>
            </a:r>
            <a:r>
              <a:rPr sz="3200" spc="-805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junio</a:t>
            </a:r>
            <a:r>
              <a:rPr sz="3200" spc="-135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大四</a:t>
            </a:r>
            <a:r>
              <a:rPr sz="3200" spc="-8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senior)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企劃部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qìhuàbù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496809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planning department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部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-bù, department)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營運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yíngyùn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84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operations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知識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zhīshì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74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knowledge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社長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82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club president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聯合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liánhé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590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jointly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音樂會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7171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yīnyuè	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8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concert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節目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jiémù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865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program, sho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event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好評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hǎopíng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244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positive comments, praise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企劃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qìhuà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425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plan (used in business); a plan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4820" y="942851"/>
            <a:ext cx="61245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應徵</a:t>
            </a:r>
            <a:endParaRPr sz="14800">
              <a:latin typeface="標楷體"/>
              <a:cs typeface="標楷體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yìngzhēng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905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apply for a job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領導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lǐngdǎo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86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lead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合作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hézuò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4641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cooperate with, work with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似乎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sìhū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329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seem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關於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4272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related to, regarding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4912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I-33</a:t>
            </a:r>
            <a:endParaRPr sz="3000" dirty="0">
              <a:latin typeface="Times New Roman"/>
              <a:cs typeface="Times New Roman"/>
            </a:endParaRPr>
          </a:p>
          <a:p>
            <a:pPr marR="1054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磨練</a:t>
            </a:r>
            <a:endParaRPr sz="14800" dirty="0">
              <a:latin typeface="標楷體"/>
              <a:cs typeface="標楷體"/>
            </a:endParaRPr>
          </a:p>
          <a:p>
            <a:pPr marR="10477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móliàn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486400"/>
            <a:ext cx="82273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(N/V) training, hone a skill; to train, hone, or to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practice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over time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優點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yōudiǎn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150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strong point, forte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上司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shàngsī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2937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superviso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boss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誇獎</a:t>
            </a:r>
            <a:endParaRPr sz="14800">
              <a:latin typeface="標楷體"/>
              <a:cs typeface="標楷體"/>
            </a:endParaRPr>
          </a:p>
          <a:p>
            <a:pPr marR="24022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kuājiǎng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885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praise, commend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I-37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週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zhōu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16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week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I-38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內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nèi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30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within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配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363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go with, match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I-39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以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790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to use (formal)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書面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shūmiàn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834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in writing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通知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tōngzhī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8348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(V/N) to notify; a notiﬁcation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就…而言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jiù…éryán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4030979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as far as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are concerned</a:t>
            </a:r>
            <a:endParaRPr sz="4800" baseline="173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I-42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3896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I-43</a:t>
            </a:r>
            <a:endParaRPr sz="3000" dirty="0">
              <a:latin typeface="Times New Roman"/>
              <a:cs typeface="Times New Roman"/>
            </a:endParaRPr>
          </a:p>
          <a:p>
            <a:pPr marR="2070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新鮮人</a:t>
            </a:r>
            <a:endParaRPr sz="14800" dirty="0">
              <a:latin typeface="標楷體"/>
              <a:cs typeface="標楷體"/>
            </a:endParaRPr>
          </a:p>
          <a:p>
            <a:pPr marR="20637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xīnxiānrén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86400"/>
            <a:ext cx="79225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sz="4800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freshman, (here) a person, usually a college</a:t>
            </a:r>
          </a:p>
          <a:p>
            <a:pPr marL="12700">
              <a:lnSpc>
                <a:spcPts val="3600"/>
              </a:lnSpc>
            </a:pPr>
            <a:r>
              <a:rPr sz="4800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graduate, new or</a:t>
            </a:r>
            <a:r>
              <a:rPr sz="4800" spc="-7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“</a:t>
            </a:r>
            <a:r>
              <a:rPr sz="4800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fresh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” </a:t>
            </a:r>
            <a:r>
              <a:rPr sz="4800" baseline="1736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the workforce</a:t>
            </a:r>
            <a:endParaRPr sz="4800" baseline="173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I-44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面試官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3124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miànshì	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2251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interviewing oﬃcer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自我介紹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006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zìwǒ	jièshào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7349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self-introduction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所學有限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81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suǒxué	yǒuxiàn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712533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what has been learned is only rather limited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出國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3629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go abroad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資金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zījīn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80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capital, funds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領帶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lǐngdài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0979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tie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0994" y="942851"/>
            <a:ext cx="6441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09105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廠商</a:t>
            </a:r>
            <a:endParaRPr sz="14800">
              <a:latin typeface="標楷體"/>
              <a:cs typeface="標楷體"/>
            </a:endParaRPr>
          </a:p>
          <a:p>
            <a:pPr marR="20910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chǎngshāng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58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manufacturer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例外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lìwài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exception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228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關</a:t>
            </a:r>
            <a:endParaRPr sz="14800">
              <a:latin typeface="標楷體"/>
              <a:cs typeface="標楷體"/>
            </a:endParaRPr>
          </a:p>
          <a:p>
            <a:pPr marL="63500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297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hurdle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接觸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jiēchù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3011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come in contact with, to contact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青年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qīngnián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2145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young people, youth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貸款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dàikuǎn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391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loan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開店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kāidiàn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128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open a store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料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338059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material, (here) a person not suited fo</a:t>
            </a:r>
            <a:r>
              <a:rPr sz="4800" spc="-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損失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sǔnshī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80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lose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勇氣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yǒngqì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7738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courage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花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huā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408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fanc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ﬂower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garish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員工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yuángōng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713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employee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求職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qiúzhí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538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seek employment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目標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mùbiāo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785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ta</a:t>
            </a:r>
            <a:r>
              <a:rPr sz="3200" spc="-6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get, (here) the most ideal job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初步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chūbù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5478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(Vs-attr) preliminar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initial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技巧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jìqiǎo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2788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tips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概念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gàiniàn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352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concept, idea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挑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375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select, pick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基本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jīběn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846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basic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襯衫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chènshān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9626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button-up shirt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過程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guòchéng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0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process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素色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sùsè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129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plain (in color)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同班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tóngbān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7526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same class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是…的料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30734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shì…de	liào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70065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to be gifted i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 dirty="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接下來</a:t>
            </a:r>
            <a:endParaRPr sz="14800" dirty="0">
              <a:latin typeface="標楷體"/>
              <a:cs typeface="標楷體"/>
            </a:endParaRPr>
          </a:p>
          <a:p>
            <a:pPr marR="152400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jiēxiàlái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3171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and then, next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2129498"/>
            <a:ext cx="9141701" cy="15388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90"/>
              </a:lnSpc>
            </a:pPr>
            <a:r>
              <a:rPr sz="10000" dirty="0">
                <a:solidFill>
                  <a:srgbClr val="231F20"/>
                </a:solidFill>
                <a:latin typeface="標楷體"/>
                <a:cs typeface="標楷體"/>
              </a:rPr>
              <a:t>提不</a:t>
            </a:r>
            <a:r>
              <a:rPr sz="10000" spc="-1739" dirty="0">
                <a:solidFill>
                  <a:srgbClr val="231F20"/>
                </a:solidFill>
                <a:latin typeface="標楷體"/>
                <a:cs typeface="標楷體"/>
              </a:rPr>
              <a:t>起</a:t>
            </a:r>
            <a:r>
              <a:rPr sz="10000" dirty="0">
                <a:solidFill>
                  <a:srgbClr val="231F20"/>
                </a:solidFill>
                <a:latin typeface="標楷體"/>
                <a:cs typeface="標楷體"/>
              </a:rPr>
              <a:t>（勇氣）</a:t>
            </a:r>
            <a:endParaRPr sz="10000" dirty="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98" y="5486400"/>
            <a:ext cx="87607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>
                <a:solidFill>
                  <a:srgbClr val="231F20"/>
                </a:solidFill>
                <a:latin typeface="Times New Roman"/>
                <a:cs typeface="Times New Roman"/>
              </a:rPr>
              <a:t>unable to raise…to a high level to pump up</a:t>
            </a:r>
          </a:p>
          <a:p>
            <a:pPr marL="12700">
              <a:lnSpc>
                <a:spcPts val="36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enough courage)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899" y="3810000"/>
            <a:ext cx="706882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45260">
              <a:lnSpc>
                <a:spcPct val="100000"/>
              </a:lnSpc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tíbùqǐ</a:t>
            </a:r>
            <a:r>
              <a:rPr sz="7200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(</a:t>
            </a:r>
            <a:r>
              <a:rPr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yǒngqì</a:t>
            </a:r>
            <a:r>
              <a:rPr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)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養家活口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9210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yǎngjiā	huókǒu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327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support one's family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來自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láizì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817054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sz="4800" baseline="1736" dirty="0">
                <a:solidFill>
                  <a:srgbClr val="231F20"/>
                </a:solidFill>
                <a:latin typeface="標楷體"/>
                <a:cs typeface="標楷體"/>
              </a:rPr>
              <a:t>來</a:t>
            </a:r>
            <a:r>
              <a:rPr sz="4800" spc="-1200" baseline="1736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+ literary preposition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標楷體"/>
                <a:cs typeface="標楷體"/>
              </a:rPr>
              <a:t>自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“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from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”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= </a:t>
            </a:r>
            <a:r>
              <a:rPr sz="4800" baseline="1736" dirty="0">
                <a:solidFill>
                  <a:srgbClr val="231F20"/>
                </a:solidFill>
                <a:latin typeface="標楷體"/>
                <a:cs typeface="標楷體"/>
              </a:rPr>
              <a:t>從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…</a:t>
            </a:r>
            <a:r>
              <a:rPr sz="4800" baseline="1736" dirty="0">
                <a:solidFill>
                  <a:srgbClr val="231F20"/>
                </a:solidFill>
                <a:latin typeface="標楷體"/>
                <a:cs typeface="標楷體"/>
              </a:rPr>
              <a:t>來</a:t>
            </a:r>
            <a:endParaRPr sz="4800" baseline="1736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9" y="942851"/>
            <a:ext cx="84531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 dirty="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熟讀</a:t>
            </a:r>
            <a:endParaRPr sz="14800" dirty="0">
              <a:latin typeface="標楷體"/>
              <a:cs typeface="標楷體"/>
            </a:endParaRPr>
          </a:p>
          <a:p>
            <a:pPr marR="270510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shóudú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86400"/>
            <a:ext cx="83797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to keep reading something until one remembers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everything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898" y="942851"/>
            <a:ext cx="845312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 dirty="0">
              <a:latin typeface="Times New Roman"/>
              <a:cs typeface="Times New Roman"/>
            </a:endParaRPr>
          </a:p>
          <a:p>
            <a:pPr marR="2705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考古題</a:t>
            </a:r>
            <a:endParaRPr sz="14800" dirty="0">
              <a:latin typeface="標楷體"/>
              <a:cs typeface="標楷體"/>
            </a:endParaRPr>
          </a:p>
          <a:p>
            <a:pPr marR="26987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kǎogǔtí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477470"/>
            <a:ext cx="80749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items from previous years </a:t>
            </a:r>
            <a:r>
              <a:rPr lang="en-US" altLang="zh-TW" sz="3200" spc="-5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 </a:t>
            </a:r>
            <a:r>
              <a:rPr lang="zh-TW" altLang="en-US" sz="3200" spc="-8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tí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for test</a:t>
            </a:r>
            <a:endParaRPr lang="en-US" altLang="zh-TW" sz="32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items)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沙盤推演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767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shāpán	tuīyǎn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8934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rehearse; a dry run, a practice run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深藍色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30219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shēnlán	sè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154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dark blue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剩下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shèngxià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93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remain, left (over)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龍頭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lóngtóu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5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head, leader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787</Words>
  <Application>Microsoft Office PowerPoint</Application>
  <PresentationFormat>如螢幕大小 (4:3)</PresentationFormat>
  <Paragraphs>322</Paragraphs>
  <Slides>79</Slides>
  <Notes>79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5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就…而言 jiù…éryán</vt:lpstr>
      <vt:lpstr>PowerPoint 簡報</vt:lpstr>
      <vt:lpstr>PowerPoint 簡報</vt:lpstr>
      <vt:lpstr>自我介紹 zìwǒ jièshào</vt:lpstr>
      <vt:lpstr>所學有限 suǒxué yǒuxiàn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是…的料 shì…de liào</vt:lpstr>
      <vt:lpstr>PowerPoint 簡報</vt:lpstr>
      <vt:lpstr>PowerPoint 簡報</vt:lpstr>
      <vt:lpstr>養家活口 yǎngjiā huókǒu</vt:lpstr>
      <vt:lpstr>PowerPoint 簡報</vt:lpstr>
      <vt:lpstr>PowerPoint 簡報</vt:lpstr>
      <vt:lpstr>PowerPoint 簡報</vt:lpstr>
      <vt:lpstr>沙盤推演 shāpán tuīyǎn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6</cp:revision>
  <dcterms:created xsi:type="dcterms:W3CDTF">2017-05-22T09:23:28Z</dcterms:created>
  <dcterms:modified xsi:type="dcterms:W3CDTF">2017-05-22T07:02:02Z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