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8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2129498"/>
            <a:ext cx="7645400" cy="127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72954" y="3967923"/>
            <a:ext cx="2998091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07529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4856480" cy="135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文化、種族的大熔爐</a:t>
            </a:r>
            <a:endParaRPr sz="3600">
              <a:latin typeface="標楷體"/>
              <a:cs typeface="標楷體"/>
            </a:endParaRPr>
          </a:p>
          <a:p>
            <a:pPr marL="24130" marR="5080">
              <a:lnSpc>
                <a:spcPct val="100000"/>
              </a:lnSpc>
              <a:spcBef>
                <a:spcPts val="1320"/>
              </a:spcBef>
            </a:pP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The Big </a:t>
            </a: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Cultura</a:t>
            </a:r>
            <a:r>
              <a:rPr sz="2400" b="1" spc="-10" dirty="0">
                <a:solidFill>
                  <a:srgbClr val="075295"/>
                </a:solidFill>
                <a:latin typeface="Times New Roman"/>
                <a:cs typeface="Times New Roman"/>
              </a:rPr>
              <a:t>l</a:t>
            </a:r>
            <a:r>
              <a:rPr sz="2400" b="1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Ethnic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Melting Pot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000" rIns="0" bIns="0" rtlCol="0">
            <a:spAutoFit/>
          </a:bodyPr>
          <a:lstStyle/>
          <a:p>
            <a:pPr marL="131191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第十一課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交流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02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exchange, associate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志工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26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volunteer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476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33343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縣</a:t>
            </a:r>
            <a:endParaRPr sz="14800">
              <a:latin typeface="標楷體"/>
              <a:cs typeface="標楷體"/>
            </a:endParaRPr>
          </a:p>
          <a:p>
            <a:pPr marR="33343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county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市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01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109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foreign national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配偶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pèi’ǒu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spouse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焦慮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anxious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溝通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gōutōng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200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communication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障礙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zhàng’ài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931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obstacle, handicap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良好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liánghǎo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367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positive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種族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zhǒngzú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4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ethnic group, race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以往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yǐwǎng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66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formerl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heretofore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面對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6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face, confront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衝擊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chōngjí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97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impact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大眾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dàzhòng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583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public, the masses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難以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nányǐ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646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to ﬁnd it diﬃcult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認同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rèntóng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identify with, accept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跨國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kuàguó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transnational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大量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dàliàng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024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la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 quantities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移入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yírù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864984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immigrate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入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enter, into (formal))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憂慮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yōulǜ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0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worry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熔爐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rónglú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90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melting pot, smelting furnace, crucible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降低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jiàngdī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210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reduce, lower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素質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sùzhí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20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quality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歧視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896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discriminate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子女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zǐnǚ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57718"/>
            <a:ext cx="541972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children (from</a:t>
            </a:r>
            <a:r>
              <a:rPr sz="3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兒子＋女兒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資產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zīchǎn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61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asset, resource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應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19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should, ought to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平等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píngděng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equality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相互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005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mutuall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each other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0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outsider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聯絡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liánlào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91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contact, to connect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偏偏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piānpiān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593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deliberatel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insist 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小明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Xiǎomíng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7166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Xiaoming, a nickname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家長日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jiāzhǎngrì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02311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parents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day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氣人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795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exasperating, annoying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照說</a:t>
            </a:r>
            <a:endParaRPr sz="14800">
              <a:latin typeface="標楷體"/>
              <a:cs typeface="標楷體"/>
            </a:endParaRPr>
          </a:p>
          <a:p>
            <a:pPr marL="50800">
              <a:lnSpc>
                <a:spcPct val="100000"/>
              </a:lnSpc>
              <a:spcBef>
                <a:spcPts val="655"/>
              </a:spcBef>
              <a:tabLst>
                <a:tab pos="2005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zhào	shuō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28739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to keep on sayin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在…之餘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zài…zhīyú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18185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to do something at a time when not doin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本地人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259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běndì	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000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local people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自己人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zìjǐrén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6312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one of us, one of our own, compatriots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dirty="0"/>
              <a:t>哪裡！哪裡！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4899" y="5745018"/>
            <a:ext cx="674052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not at all, not a problem, yo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re welcome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5"/>
              </a:lnSpc>
              <a:tabLst>
                <a:tab pos="1612265" algn="l"/>
              </a:tabLst>
            </a:pPr>
            <a:r>
              <a:rPr dirty="0"/>
              <a:t>nǎlǐ	nǎlǐ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漸漸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jiànjiàn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32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gradually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33096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曾</a:t>
            </a:r>
            <a:endParaRPr sz="14800">
              <a:latin typeface="標楷體"/>
              <a:cs typeface="標楷體"/>
            </a:endParaRPr>
          </a:p>
          <a:p>
            <a:pPr marR="33096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3165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have been before,was once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肯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880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be willing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嘗試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chángshì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8152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try (something new), attempt; an attempt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結構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jiégòu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structure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9594" y="942851"/>
            <a:ext cx="62128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L="6223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產生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608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take place, produce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轉變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zhuǎnbiàn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38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change, transformation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嬰兒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yīng’ér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81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baby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雙親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shuāngqīn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both parents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本國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běnguó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76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our country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國籍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guójí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30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nationality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47735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 dirty="0">
              <a:latin typeface="Times New Roman"/>
              <a:cs typeface="Times New Roman"/>
            </a:endParaRPr>
          </a:p>
          <a:p>
            <a:pPr marR="16192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大陸籍</a:t>
            </a:r>
            <a:endParaRPr sz="14800" dirty="0">
              <a:latin typeface="標楷體"/>
              <a:cs typeface="標楷體"/>
            </a:endParaRPr>
          </a:p>
          <a:p>
            <a:pPr marR="16129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Dàlùjí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86400"/>
            <a:ext cx="83035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(N) from Mainland China, (lit. Mainland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nationality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)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 smtClean="0">
                <a:solidFill>
                  <a:srgbClr val="231F20"/>
                </a:solidFill>
                <a:latin typeface="標楷體"/>
                <a:cs typeface="標楷體"/>
              </a:rPr>
              <a:t>籍</a:t>
            </a:r>
            <a:r>
              <a:rPr sz="3200" spc="-800" dirty="0" smtClean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-jí, nationality)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其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562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(Det) his, he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its, their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母語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mǔyǔ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50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mother tongue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比例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bǐlì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687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ratio (percentage)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根本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gēnběn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0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fundamental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可見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kějiàn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314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it is obvious that, it is clearly seen that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現有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xiànyǒu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675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current, existing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分配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fēnpèi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95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distribution, to distribute, allocate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顧慮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gùlǜ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40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be concerned about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xuétóng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857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school children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身心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836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physical and mental, mind and body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缺乏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quēfá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57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lack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課業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kèyè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892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school work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口音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kǒuyīn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accent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指導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zhǐdǎo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83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guidance; to give guidance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輔導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fǔdǎo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50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counsel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輸</a:t>
            </a:r>
            <a:endParaRPr sz="14800">
              <a:latin typeface="標楷體"/>
              <a:cs typeface="標楷體"/>
            </a:endParaRPr>
          </a:p>
          <a:p>
            <a:pPr marR="3405504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88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lose out (opposite of win)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失去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shīqù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2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lose (an item), lack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然而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rán’ér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461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but, on the other hand, however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觀點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5419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perspective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加速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jiāsù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33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accelerate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創下</a:t>
            </a:r>
            <a:endParaRPr sz="14800">
              <a:latin typeface="標楷體"/>
              <a:cs typeface="標楷體"/>
            </a:endParaRPr>
          </a:p>
          <a:p>
            <a:pPr marL="133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chuàngxià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69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set (a record)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紀錄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jìlù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record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明顯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míngxiǎn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335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signiﬁcant, obvious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適應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shìyìng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713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adapt to, get used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下降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xiàjiàng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711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decrease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趨勢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qūshì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526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trend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高齡化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gāolínghuà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609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for a population to become aged/geriatric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世代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0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generation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不足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bùzú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9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insuﬃcient, not adequate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持續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chíxù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4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35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aux) to continue, to keep 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正視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zhèngshì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57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face squarel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pay due attention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國語</a:t>
            </a:r>
            <a:endParaRPr sz="14800">
              <a:latin typeface="標楷體"/>
              <a:cs typeface="標楷體"/>
            </a:endParaRPr>
          </a:p>
          <a:p>
            <a:pPr marR="24657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Guóyǔ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605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Mandarin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客語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Kèyǔ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51155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Hakka, a Chinese (Han) dialect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最多數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zuìduōshù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3667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greatest majority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0389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13665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了不起</a:t>
            </a:r>
            <a:endParaRPr sz="14800">
              <a:latin typeface="標楷體"/>
              <a:cs typeface="標楷體"/>
            </a:endParaRPr>
          </a:p>
          <a:p>
            <a:pPr marR="13658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liǎobùqǐ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363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terriﬁc, amazing, really something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總人數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20059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zǒng	rénshù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588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total population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起跑點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qǐpǎodiǎn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9558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starting 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新生兒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xīnshēng’ér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621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newborn baby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生產力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4088129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shēngchǎn	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0123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productivity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一較長短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3120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yíjiào	chángduǎn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0933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compete, to compare against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901</Words>
  <Application>Microsoft Office PowerPoint</Application>
  <PresentationFormat>如螢幕大小 (4:3)</PresentationFormat>
  <Paragraphs>377</Paragraphs>
  <Slides>94</Slides>
  <Notes>94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100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第十一課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在…之餘 zài…zhīyú</vt:lpstr>
      <vt:lpstr>PowerPoint 簡報</vt:lpstr>
      <vt:lpstr>PowerPoint 簡報</vt:lpstr>
      <vt:lpstr>哪裡！哪裡！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一較長短 yíjiào chángduǎn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第十一課</dc:title>
  <cp:lastModifiedBy>Windows 使用者</cp:lastModifiedBy>
  <cp:revision>2</cp:revision>
  <dcterms:created xsi:type="dcterms:W3CDTF">2017-05-22T09:26:55Z</dcterms:created>
  <dcterms:modified xsi:type="dcterms:W3CDTF">2017-05-22T07:15:37Z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