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</p:sldIdLst>
  <p:sldSz cx="9144000" cy="6858000" type="screen4x3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5355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0100" y="1811998"/>
            <a:ext cx="7543800" cy="308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0100" y="1824698"/>
            <a:ext cx="7543800" cy="187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 rot="21180000">
            <a:off x="669406" y="5134168"/>
            <a:ext cx="1014534" cy="884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6865"/>
              </a:lnSpc>
            </a:pPr>
            <a:r>
              <a:rPr sz="5800" b="1" i="1" spc="630" dirty="0">
                <a:solidFill>
                  <a:srgbClr val="FFFFFF"/>
                </a:solidFill>
                <a:latin typeface="Yu Gothic UI Semibold"/>
                <a:cs typeface="Yu Gothic UI Semibold"/>
              </a:rPr>
              <a:t>4</a:t>
            </a:r>
            <a:endParaRPr sz="5800" dirty="0">
              <a:latin typeface="Yu Gothic UI Semibold"/>
              <a:cs typeface="Yu Gothic UI Semi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87299" y="3006899"/>
            <a:ext cx="5154295" cy="989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231F20"/>
                </a:solidFill>
                <a:latin typeface="標楷體"/>
                <a:cs typeface="標楷體"/>
              </a:rPr>
              <a:t>期待美好的未來</a:t>
            </a:r>
            <a:endParaRPr sz="3600">
              <a:latin typeface="標楷體"/>
              <a:cs typeface="標楷體"/>
            </a:endParaRPr>
          </a:p>
          <a:p>
            <a:pPr marL="24130">
              <a:lnSpc>
                <a:spcPts val="2870"/>
              </a:lnSpc>
              <a:spcBef>
                <a:spcPts val="1320"/>
              </a:spcBef>
            </a:pPr>
            <a:r>
              <a:rPr sz="2400" b="1" dirty="0">
                <a:solidFill>
                  <a:srgbClr val="075295"/>
                </a:solidFill>
                <a:latin typeface="Times New Roman"/>
                <a:cs typeface="Times New Roman"/>
              </a:rPr>
              <a:t>Looking</a:t>
            </a:r>
            <a:r>
              <a:rPr sz="2400" b="1" spc="-5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075295"/>
                </a:solidFill>
                <a:latin typeface="Times New Roman"/>
                <a:cs typeface="Times New Roman"/>
              </a:rPr>
              <a:t>Forward</a:t>
            </a:r>
            <a:r>
              <a:rPr sz="2400" b="1" spc="-5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75295"/>
                </a:solidFill>
                <a:latin typeface="Times New Roman"/>
                <a:cs typeface="Times New Roman"/>
              </a:rPr>
              <a:t>to a </a:t>
            </a:r>
            <a:r>
              <a:rPr sz="2400" b="1" spc="-15" dirty="0">
                <a:solidFill>
                  <a:srgbClr val="075295"/>
                </a:solidFill>
                <a:latin typeface="Times New Roman"/>
                <a:cs typeface="Times New Roman"/>
              </a:rPr>
              <a:t>Beautiful</a:t>
            </a:r>
            <a:r>
              <a:rPr sz="2400" b="1" dirty="0">
                <a:solidFill>
                  <a:srgbClr val="075295"/>
                </a:solidFill>
                <a:latin typeface="Times New Roman"/>
                <a:cs typeface="Times New Roman"/>
              </a:rPr>
              <a:t> Futu</a:t>
            </a:r>
            <a:r>
              <a:rPr sz="2400" b="1" spc="-50" dirty="0">
                <a:solidFill>
                  <a:srgbClr val="075295"/>
                </a:solidFill>
                <a:latin typeface="Times New Roman"/>
                <a:cs typeface="Times New Roman"/>
              </a:rPr>
              <a:t>r</a:t>
            </a:r>
            <a:r>
              <a:rPr sz="2400" b="1" spc="-15" dirty="0">
                <a:solidFill>
                  <a:srgbClr val="075295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3000" rIns="0" bIns="0" rtlCol="0">
            <a:spAutoFit/>
          </a:bodyPr>
          <a:lstStyle/>
          <a:p>
            <a:pPr marL="1311910">
              <a:lnSpc>
                <a:spcPts val="3600"/>
              </a:lnSpc>
            </a:pPr>
            <a:r>
              <a:rPr sz="3000" dirty="0">
                <a:solidFill>
                  <a:srgbClr val="31377D"/>
                </a:solidFill>
                <a:latin typeface="標楷體"/>
                <a:cs typeface="標楷體"/>
              </a:rPr>
              <a:t>第十二課</a:t>
            </a:r>
            <a:endParaRPr sz="3000">
              <a:latin typeface="標楷體"/>
              <a:cs typeface="標楷體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I-9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殘留</a:t>
            </a:r>
            <a:endParaRPr sz="14800">
              <a:latin typeface="標楷體"/>
              <a:cs typeface="標楷體"/>
            </a:endParaRPr>
          </a:p>
          <a:p>
            <a:pPr marR="230695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cánliú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8649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residue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I-10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修改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xiūgǎi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19265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amend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8744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</a:t>
            </a:r>
            <a:r>
              <a:rPr sz="3000" spc="-114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  <a:p>
            <a:pPr marR="239458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法規</a:t>
            </a:r>
            <a:endParaRPr sz="14800">
              <a:latin typeface="標楷體"/>
              <a:cs typeface="標楷體"/>
            </a:endParaRPr>
          </a:p>
          <a:p>
            <a:pPr marR="23945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fǎguī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4546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laws and regulations, statutes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I-12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安養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ānyǎng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837374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0" dirty="0">
                <a:solidFill>
                  <a:srgbClr val="231F20"/>
                </a:solidFill>
                <a:latin typeface="Times New Roman"/>
                <a:cs typeface="Times New Roman"/>
              </a:rPr>
              <a:t>(N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)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231F20"/>
                </a:solidFill>
                <a:latin typeface="Times New Roman"/>
                <a:cs typeface="Times New Roman"/>
              </a:rPr>
              <a:t>car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231F20"/>
                </a:solidFill>
                <a:latin typeface="Times New Roman"/>
                <a:cs typeface="Times New Roman"/>
              </a:rPr>
              <a:t>fo</a:t>
            </a:r>
            <a:r>
              <a:rPr sz="3200" spc="-135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231F20"/>
                </a:solidFill>
                <a:latin typeface="Times New Roman"/>
                <a:cs typeface="Times New Roman"/>
              </a:rPr>
              <a:t>provid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231F20"/>
                </a:solidFill>
                <a:latin typeface="Times New Roman"/>
                <a:cs typeface="Times New Roman"/>
              </a:rPr>
              <a:t>nursin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g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231F20"/>
                </a:solidFill>
                <a:latin typeface="Times New Roman"/>
                <a:cs typeface="Times New Roman"/>
              </a:rPr>
              <a:t>car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231F20"/>
                </a:solidFill>
                <a:latin typeface="Times New Roman"/>
                <a:cs typeface="Times New Roman"/>
              </a:rPr>
              <a:t>al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l</a:t>
            </a:r>
            <a:r>
              <a:rPr sz="3200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231F20"/>
                </a:solidFill>
                <a:latin typeface="Times New Roman"/>
                <a:cs typeface="Times New Roman"/>
              </a:rPr>
              <a:t>people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I-13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河川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héchuān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332479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river and stream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I-14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脫離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tuōlí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836549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(Vpt) to be separate oneself from, break away from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I-15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背景</a:t>
            </a:r>
            <a:endParaRPr sz="14800">
              <a:latin typeface="標楷體"/>
              <a:cs typeface="標楷體"/>
            </a:endParaRPr>
          </a:p>
          <a:p>
            <a:pPr marR="24009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bèijǐng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6098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background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I-16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領域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lǐngyù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96150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area (of stud</a:t>
            </a:r>
            <a:r>
              <a:rPr sz="3200" spc="-210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etc.), (here) walk of life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I-17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竟然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jìngrán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3828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unexpectedl</a:t>
            </a:r>
            <a:r>
              <a:rPr sz="3200" spc="-215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surprisingly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I-18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總統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zǒngtǒng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1812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president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0389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</a:t>
            </a:r>
            <a:endParaRPr sz="3000">
              <a:latin typeface="Times New Roman"/>
              <a:cs typeface="Times New Roman"/>
            </a:endParaRPr>
          </a:p>
          <a:p>
            <a:pPr marR="13665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王安康</a:t>
            </a:r>
            <a:endParaRPr sz="14800">
              <a:latin typeface="標楷體"/>
              <a:cs typeface="標楷體"/>
            </a:endParaRPr>
          </a:p>
          <a:p>
            <a:pPr marR="1366520" algn="ctr">
              <a:lnSpc>
                <a:spcPct val="100000"/>
              </a:lnSpc>
              <a:spcBef>
                <a:spcPts val="655"/>
              </a:spcBef>
              <a:tabLst>
                <a:tab pos="241173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Wáng	ānkāng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7544" y="5745018"/>
            <a:ext cx="33223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60" dirty="0">
                <a:solidFill>
                  <a:srgbClr val="231F20"/>
                </a:solidFill>
                <a:latin typeface="Times New Roman"/>
                <a:cs typeface="Times New Roman"/>
              </a:rPr>
              <a:t>W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ang</a:t>
            </a:r>
            <a:r>
              <a:rPr sz="3200" spc="-1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Ankang, male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I-19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保障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bǎozhàng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76549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(N/V) security (e.g., job security), to guarantee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I-20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特權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tèquán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5242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special privileges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I-21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把持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bǎchí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2606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control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I-22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監督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jiāndū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56196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oversee, monito</a:t>
            </a:r>
            <a:r>
              <a:rPr sz="3200" spc="-135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supervise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I-23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罷免</a:t>
            </a:r>
            <a:endParaRPr sz="14800">
              <a:latin typeface="標楷體"/>
              <a:cs typeface="標楷體"/>
            </a:endParaRPr>
          </a:p>
          <a:p>
            <a:pPr marR="240220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bàmiǎn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3352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recall, remove from oﬃce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I-24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權</a:t>
            </a:r>
            <a:endParaRPr sz="14800">
              <a:latin typeface="標楷體"/>
              <a:cs typeface="標楷體"/>
            </a:endParaRPr>
          </a:p>
          <a:p>
            <a:pPr marL="63500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quán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36169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powe</a:t>
            </a:r>
            <a:r>
              <a:rPr sz="3200" spc="-130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authority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I-25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廉能</a:t>
            </a:r>
            <a:endParaRPr sz="14800">
              <a:latin typeface="標楷體"/>
              <a:cs typeface="標楷體"/>
            </a:endParaRPr>
          </a:p>
          <a:p>
            <a:pPr marR="240220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liánnéng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73824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clean and capable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I-26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富足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fùzú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76110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aﬄuent, abundant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I-27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在乎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zàihū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0613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(Vst) to care about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2799" y="942851"/>
            <a:ext cx="6321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I-28</a:t>
            </a:r>
            <a:endParaRPr sz="3000">
              <a:latin typeface="Times New Roman"/>
              <a:cs typeface="Times New Roman"/>
            </a:endParaRPr>
          </a:p>
          <a:p>
            <a:pPr marR="227520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生命</a:t>
            </a:r>
            <a:endParaRPr sz="14800">
              <a:latin typeface="標楷體"/>
              <a:cs typeface="標楷體"/>
            </a:endParaRPr>
          </a:p>
          <a:p>
            <a:pPr marR="2274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shēngmìng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2331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life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73869" y="942851"/>
            <a:ext cx="730504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</a:t>
            </a:r>
            <a:endParaRPr sz="3000">
              <a:latin typeface="Times New Roman"/>
              <a:cs typeface="Times New Roman"/>
            </a:endParaRPr>
          </a:p>
          <a:p>
            <a:pPr marR="110045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張定能</a:t>
            </a:r>
            <a:endParaRPr sz="14800">
              <a:latin typeface="標楷體"/>
              <a:cs typeface="標楷體"/>
            </a:endParaRPr>
          </a:p>
          <a:p>
            <a:pPr marR="1100455" algn="ctr">
              <a:lnSpc>
                <a:spcPct val="100000"/>
              </a:lnSpc>
              <a:spcBef>
                <a:spcPts val="655"/>
              </a:spcBef>
              <a:tabLst>
                <a:tab pos="25647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Zhāng	Dìngnéng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899" y="5745018"/>
            <a:ext cx="376174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Zhang Dingneng, male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I-29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財產</a:t>
            </a:r>
            <a:endParaRPr sz="14800">
              <a:latin typeface="標楷體"/>
              <a:cs typeface="標楷體"/>
            </a:endParaRPr>
          </a:p>
          <a:p>
            <a:pPr marR="24009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cáichǎn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19341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propert</a:t>
            </a:r>
            <a:r>
              <a:rPr sz="3200" spc="-210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assets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I-30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義工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yìgōng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2263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volunteer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I-31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選戰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xuǎnzhàn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9306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(election) campaign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I-32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承諾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chéngnuò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34911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(N/V) promise; to promise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I-33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帶領</a:t>
            </a:r>
            <a:endParaRPr sz="14800">
              <a:latin typeface="標楷體"/>
              <a:cs typeface="標楷體"/>
            </a:endParaRPr>
          </a:p>
          <a:p>
            <a:pPr marR="24009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dàilǐng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78625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lead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I-34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力量</a:t>
            </a:r>
            <a:endParaRPr sz="14800">
              <a:latin typeface="標楷體"/>
              <a:cs typeface="標楷體"/>
            </a:endParaRPr>
          </a:p>
          <a:p>
            <a:pPr marR="24009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lìliàng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70688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power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I-35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擺脫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bǎituō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00088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rid of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I-36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困境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kùnjìng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999229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dire situation, straits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I-37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房地產</a:t>
            </a:r>
            <a:endParaRPr sz="14800">
              <a:latin typeface="標楷體"/>
              <a:cs typeface="標楷體"/>
            </a:endParaRPr>
          </a:p>
          <a:p>
            <a:pPr marR="14617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fángdìchǎn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899" y="5745018"/>
            <a:ext cx="16617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real estate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300" y="2129498"/>
            <a:ext cx="7645400" cy="1270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90"/>
              </a:lnSpc>
            </a:pPr>
            <a:r>
              <a:rPr sz="10000" dirty="0">
                <a:solidFill>
                  <a:srgbClr val="231F20"/>
                </a:solidFill>
                <a:latin typeface="標楷體"/>
                <a:cs typeface="標楷體"/>
              </a:rPr>
              <a:t>小自…大至…</a:t>
            </a:r>
            <a:endParaRPr sz="10000">
              <a:latin typeface="標楷體"/>
              <a:cs typeface="標楷體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299" y="5486400"/>
            <a:ext cx="8491024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00"/>
              </a:lnSpc>
            </a:pPr>
            <a:r>
              <a:rPr lang="en-US" altLang="zh-TW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from such trivialities to such major concerns </a:t>
            </a:r>
            <a:r>
              <a:rPr lang="en-US" altLang="zh-TW" sz="3200" spc="-10" dirty="0" smtClean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lang="zh-TW" altLang="en-US" sz="3200" dirty="0" smtClean="0">
                <a:solidFill>
                  <a:srgbClr val="231F20"/>
                </a:solidFill>
                <a:latin typeface="標楷體"/>
                <a:cs typeface="標楷體"/>
              </a:rPr>
              <a:t>自</a:t>
            </a:r>
            <a:r>
              <a:rPr lang="en-US" altLang="zh-TW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,</a:t>
            </a:r>
            <a:endParaRPr lang="en-US" altLang="zh-TW" sz="3200" dirty="0" smtClean="0">
              <a:latin typeface="Times New Roman"/>
              <a:cs typeface="Times New Roman"/>
            </a:endParaRPr>
          </a:p>
          <a:p>
            <a:pPr marL="12700">
              <a:lnSpc>
                <a:spcPts val="36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from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(formal);</a:t>
            </a:r>
            <a:r>
              <a:rPr sz="32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至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to (formal))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898" y="3967923"/>
            <a:ext cx="801624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6294">
              <a:lnSpc>
                <a:spcPct val="100000"/>
              </a:lnSpc>
              <a:tabLst>
                <a:tab pos="2639695" algn="l"/>
                <a:tab pos="530606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xiǎo	zì…dà	</a:t>
            </a:r>
            <a:r>
              <a:rPr sz="7200" dirty="0" err="1">
                <a:solidFill>
                  <a:srgbClr val="075295"/>
                </a:solidFill>
                <a:latin typeface="Times New Roman"/>
                <a:cs typeface="Times New Roman"/>
              </a:rPr>
              <a:t>zhì</a:t>
            </a:r>
            <a:r>
              <a:rPr sz="7200" dirty="0" smtClean="0">
                <a:solidFill>
                  <a:srgbClr val="075295"/>
                </a:solidFill>
                <a:latin typeface="Times New Roman"/>
                <a:cs typeface="Times New Roman"/>
              </a:rPr>
              <a:t>…</a:t>
            </a:r>
            <a:endParaRPr sz="7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13923" y="942851"/>
            <a:ext cx="660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I-38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美好</a:t>
            </a:r>
            <a:endParaRPr sz="14800">
              <a:latin typeface="標楷體"/>
              <a:cs typeface="標楷體"/>
            </a:endParaRPr>
          </a:p>
          <a:p>
            <a:pPr marR="230695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měihǎo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16750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wonderful, beautiful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I-39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是否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shìfǒu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899" y="5745018"/>
            <a:ext cx="239585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whether or not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I-40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照理說</a:t>
            </a:r>
            <a:endParaRPr sz="14800">
              <a:latin typeface="標楷體"/>
              <a:cs typeface="標楷體"/>
            </a:endParaRPr>
          </a:p>
          <a:p>
            <a:pPr marR="1461770" algn="ctr">
              <a:lnSpc>
                <a:spcPct val="100000"/>
              </a:lnSpc>
              <a:spcBef>
                <a:spcPts val="655"/>
              </a:spcBef>
              <a:tabLst>
                <a:tab pos="1954530" algn="l"/>
                <a:tab pos="26917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zhào	lǐ	shuō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899" y="5745018"/>
            <a:ext cx="14935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normally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政治人物</a:t>
            </a:r>
          </a:p>
          <a:p>
            <a:pPr algn="ctr">
              <a:lnSpc>
                <a:spcPct val="100000"/>
              </a:lnSpc>
              <a:spcBef>
                <a:spcPts val="655"/>
              </a:spcBef>
              <a:tabLst>
                <a:tab pos="35299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zhèngzhì	rénwù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4899" y="5745018"/>
            <a:ext cx="171894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politicians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13923" y="942851"/>
            <a:ext cx="660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I-41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I-42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受苦</a:t>
            </a:r>
            <a:endParaRPr sz="14800">
              <a:latin typeface="標楷體"/>
              <a:cs typeface="標楷體"/>
            </a:endParaRPr>
          </a:p>
          <a:p>
            <a:pPr marR="2402205" algn="ctr">
              <a:lnSpc>
                <a:spcPct val="100000"/>
              </a:lnSpc>
              <a:spcBef>
                <a:spcPts val="655"/>
              </a:spcBef>
              <a:tabLst>
                <a:tab pos="195580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shòu	kǔ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899" y="5745018"/>
            <a:ext cx="146748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suﬀering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富裕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fùyù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9032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rich, aﬄuent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貪汙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tānwū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98716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(Vp) to graft, to demand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腐敗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fǔbài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54254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corruption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75991" y="942851"/>
            <a:ext cx="646684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</a:t>
            </a:r>
            <a:endParaRPr sz="3000">
              <a:latin typeface="Times New Roman"/>
              <a:cs typeface="Times New Roman"/>
            </a:endParaRPr>
          </a:p>
          <a:p>
            <a:pPr marR="2066289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政爭</a:t>
            </a:r>
            <a:endParaRPr sz="14800">
              <a:latin typeface="標楷體"/>
              <a:cs typeface="標楷體"/>
            </a:endParaRPr>
          </a:p>
          <a:p>
            <a:pPr marR="206565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zhèngzhēng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7058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political inﬁghting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II-5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停滯</a:t>
            </a:r>
            <a:endParaRPr sz="14800">
              <a:latin typeface="標楷體"/>
              <a:cs typeface="標楷體"/>
            </a:endParaRPr>
          </a:p>
          <a:p>
            <a:pPr marR="23691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tíngzhì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52488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(Vp) to stagnate, stall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25997" y="942851"/>
            <a:ext cx="6416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II-6</a:t>
            </a:r>
            <a:endParaRPr sz="3000">
              <a:latin typeface="Times New Roman"/>
              <a:cs typeface="Times New Roman"/>
            </a:endParaRPr>
          </a:p>
          <a:p>
            <a:pPr marR="211645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上升</a:t>
            </a:r>
            <a:endParaRPr sz="14800">
              <a:latin typeface="標楷體"/>
              <a:cs typeface="標楷體"/>
            </a:endParaRPr>
          </a:p>
          <a:p>
            <a:pPr marR="211645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shàngshēng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89928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(Vp) to rise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I-4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當選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dāngxuǎn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97459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(Vpt) to be elected to an oﬃce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II-7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信心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xìnxīn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4517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conﬁdence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II-8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遊民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yóumín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0704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street people, the homeless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II-9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外界</a:t>
            </a:r>
            <a:endParaRPr sz="14800">
              <a:latin typeface="標楷體"/>
              <a:cs typeface="標楷體"/>
            </a:endParaRPr>
          </a:p>
          <a:p>
            <a:pPr marR="23691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wàijiè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51345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the outside world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II-10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悲慘</a:t>
            </a:r>
            <a:endParaRPr sz="14800">
              <a:latin typeface="標楷體"/>
              <a:cs typeface="標楷體"/>
            </a:endParaRPr>
          </a:p>
          <a:p>
            <a:pPr marR="24644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bēicǎn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55790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miserable, tragic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094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</a:t>
            </a:r>
            <a:r>
              <a:rPr sz="3000" spc="-114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  <a:p>
            <a:pPr marR="245808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日子</a:t>
            </a:r>
            <a:endParaRPr sz="14800">
              <a:latin typeface="標楷體"/>
              <a:cs typeface="標楷體"/>
            </a:endParaRPr>
          </a:p>
          <a:p>
            <a:pPr marR="24587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rìzi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1812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days, life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II-12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如此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rúcǐ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40728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such, so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II-13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巨大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jùdà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4523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enormous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II-14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無能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wúnéng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8587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incompetent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II-15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冷漠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lěngmò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31648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apathetic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II-16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學者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xuézhě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0231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scholars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0389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I-5</a:t>
            </a:r>
            <a:endParaRPr sz="3000">
              <a:latin typeface="Times New Roman"/>
              <a:cs typeface="Times New Roman"/>
            </a:endParaRPr>
          </a:p>
          <a:p>
            <a:pPr marR="13665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無所謂</a:t>
            </a:r>
            <a:endParaRPr sz="14800">
              <a:latin typeface="標楷體"/>
              <a:cs typeface="標楷體"/>
            </a:endParaRPr>
          </a:p>
          <a:p>
            <a:pPr marR="136715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wúsuǒwèi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041390" cy="44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(Vs) I don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’</a:t>
            </a:r>
            <a:r>
              <a:rPr sz="4800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t care; does not bother me</a:t>
            </a:r>
            <a:endParaRPr sz="4800" baseline="1736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II-17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階層</a:t>
            </a:r>
            <a:endParaRPr sz="14800">
              <a:latin typeface="標楷體"/>
              <a:cs typeface="標楷體"/>
            </a:endParaRPr>
          </a:p>
          <a:p>
            <a:pPr marR="24644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jiēcéng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05904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class hierarchy (in society)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II-18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自然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zìrán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54254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naturally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II-19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阻止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zǔzhǐ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434079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prevent, block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II-20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遙遠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yáoyuǎn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9780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remote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II-21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無論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wúlùn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5688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(Conj) no matte</a:t>
            </a:r>
            <a:r>
              <a:rPr sz="3200" spc="-135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regardless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6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II-22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明明</a:t>
            </a:r>
            <a:endParaRPr sz="14800">
              <a:latin typeface="標楷體"/>
              <a:cs typeface="標楷體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míngmíng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98335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clearl</a:t>
            </a:r>
            <a:r>
              <a:rPr sz="3200" spc="-210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obviously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II-23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骯髒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āngzāng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61734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dirty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3181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II-24</a:t>
            </a:r>
            <a:endParaRPr sz="3000">
              <a:latin typeface="Times New Roman"/>
              <a:cs typeface="Times New Roman"/>
            </a:endParaRPr>
          </a:p>
          <a:p>
            <a:pPr marR="34048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顧</a:t>
            </a:r>
            <a:endParaRPr sz="14800">
              <a:latin typeface="標楷體"/>
              <a:cs typeface="標楷體"/>
            </a:endParaRPr>
          </a:p>
          <a:p>
            <a:pPr marR="34048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79019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care about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II-25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自身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zìshēn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31076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one's own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II-26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政客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zhèngkè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9335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politico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I-6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敏感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mǐngǎn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27203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sensitive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II-27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縱容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zòngróng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90779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condone, tolerate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II-28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使得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shǐde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78396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(Vst) to make, to cause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3246" y="942851"/>
            <a:ext cx="638429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II-29</a:t>
            </a:r>
            <a:endParaRPr sz="3000">
              <a:latin typeface="Times New Roman"/>
              <a:cs typeface="Times New Roman"/>
            </a:endParaRPr>
          </a:p>
          <a:p>
            <a:pPr marR="233870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工廠</a:t>
            </a:r>
            <a:endParaRPr sz="14800">
              <a:latin typeface="標楷體"/>
              <a:cs typeface="標楷體"/>
            </a:endParaRPr>
          </a:p>
          <a:p>
            <a:pPr marR="233870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gōngchǎng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8421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factory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II-30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密集</a:t>
            </a:r>
            <a:endParaRPr sz="14800">
              <a:latin typeface="標楷體"/>
              <a:cs typeface="標楷體"/>
            </a:endParaRPr>
          </a:p>
          <a:p>
            <a:pPr marR="24644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mìjí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61276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crowded with high density of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II-31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遭受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zāoshòu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8356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(Vst) to suﬀer from, be subjected to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II-32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困苦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kùnkǔ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4523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distressed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750"/>
              </a:lnSpc>
            </a:pPr>
            <a:r>
              <a:rPr dirty="0"/>
              <a:t>老人年金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3299" y="5486400"/>
            <a:ext cx="8554586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00"/>
              </a:lnSpc>
            </a:pPr>
            <a:r>
              <a:rPr lang="en-US" altLang="zh-TW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annuity payment for senior citizens (provided by</a:t>
            </a:r>
            <a:endParaRPr lang="en-US" altLang="zh-TW" sz="3200" dirty="0" smtClean="0">
              <a:latin typeface="Times New Roman"/>
              <a:cs typeface="Times New Roman"/>
            </a:endParaRPr>
          </a:p>
          <a:p>
            <a:pPr marL="12700">
              <a:lnSpc>
                <a:spcPts val="36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National Pension Program in</a:t>
            </a:r>
            <a:r>
              <a:rPr sz="3200" spc="-6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spc="-225" dirty="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aiwan)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899" y="3967923"/>
            <a:ext cx="7949565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0195">
              <a:lnSpc>
                <a:spcPct val="100000"/>
              </a:lnSpc>
              <a:tabLst>
                <a:tab pos="407416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lǎorén	</a:t>
            </a:r>
            <a:r>
              <a:rPr sz="7200" dirty="0" err="1" smtClean="0">
                <a:solidFill>
                  <a:srgbClr val="075295"/>
                </a:solidFill>
                <a:latin typeface="Times New Roman"/>
                <a:cs typeface="Times New Roman"/>
              </a:rPr>
              <a:t>niánjīn</a:t>
            </a:r>
            <a:endParaRPr sz="7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50485" y="942851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II-33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無家可歸</a:t>
            </a:r>
          </a:p>
          <a:p>
            <a:pPr algn="ctr">
              <a:lnSpc>
                <a:spcPct val="100000"/>
              </a:lnSpc>
              <a:spcBef>
                <a:spcPts val="655"/>
              </a:spcBef>
              <a:tabLst>
                <a:tab pos="226060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wújiā	kěguī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4899" y="5745018"/>
            <a:ext cx="536511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homeless, no home to go back to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50485" y="942851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II-34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以…為…</a:t>
            </a:r>
          </a:p>
          <a:p>
            <a:pPr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yǐ…wéi…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4899" y="5745018"/>
            <a:ext cx="3750310" cy="44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taking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… </a:t>
            </a:r>
            <a:r>
              <a:rPr sz="4800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as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… </a:t>
            </a:r>
            <a:r>
              <a:rPr sz="4800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(formal)</a:t>
            </a:r>
            <a:endParaRPr sz="4800" baseline="1736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50485" y="942851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II-35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漠不關心</a:t>
            </a:r>
          </a:p>
          <a:p>
            <a:pPr algn="ctr">
              <a:lnSpc>
                <a:spcPct val="100000"/>
              </a:lnSpc>
              <a:spcBef>
                <a:spcPts val="655"/>
              </a:spcBef>
              <a:tabLst>
                <a:tab pos="231140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mòbù	guānxīn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4899" y="5745018"/>
            <a:ext cx="17157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indiﬀerent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50485" y="942851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II-36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I-7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化學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huàxué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96430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chemical, chemistry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977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II-37</a:t>
            </a:r>
            <a:endParaRPr sz="3000">
              <a:latin typeface="Times New Roman"/>
              <a:cs typeface="Times New Roman"/>
            </a:endParaRPr>
          </a:p>
          <a:p>
            <a:pPr marR="15252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發言權</a:t>
            </a:r>
            <a:endParaRPr sz="14800">
              <a:latin typeface="標楷體"/>
              <a:cs typeface="標楷體"/>
            </a:endParaRPr>
          </a:p>
          <a:p>
            <a:pPr marR="1525270" algn="ctr">
              <a:lnSpc>
                <a:spcPct val="100000"/>
              </a:lnSpc>
              <a:spcBef>
                <a:spcPts val="655"/>
              </a:spcBef>
              <a:tabLst>
                <a:tab pos="225933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fāyán	quán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899" y="5745018"/>
            <a:ext cx="744093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right to speak, (here) a voice (in politics, etc.)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977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II-38</a:t>
            </a:r>
            <a:endParaRPr sz="3000">
              <a:latin typeface="Times New Roman"/>
              <a:cs typeface="Times New Roman"/>
            </a:endParaRPr>
          </a:p>
          <a:p>
            <a:pPr marR="15252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影響力</a:t>
            </a:r>
            <a:endParaRPr sz="14800">
              <a:latin typeface="標楷體"/>
              <a:cs typeface="標楷體"/>
            </a:endParaRPr>
          </a:p>
          <a:p>
            <a:pPr marR="1524635" algn="ctr">
              <a:lnSpc>
                <a:spcPct val="100000"/>
              </a:lnSpc>
              <a:spcBef>
                <a:spcPts val="655"/>
              </a:spcBef>
              <a:tabLst>
                <a:tab pos="38855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yǐngxiǎng	lì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899" y="5745018"/>
            <a:ext cx="151574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inﬂuence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官商勾結</a:t>
            </a:r>
          </a:p>
          <a:p>
            <a:pPr algn="ctr">
              <a:lnSpc>
                <a:spcPct val="100000"/>
              </a:lnSpc>
              <a:spcBef>
                <a:spcPts val="655"/>
              </a:spcBef>
              <a:tabLst>
                <a:tab pos="41395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guānshāng	gōujié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4899" y="5745018"/>
            <a:ext cx="8119109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collusion between politicians and business people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50485" y="942851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II-39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貧富懸殊</a:t>
            </a:r>
          </a:p>
          <a:p>
            <a:pPr algn="ctr">
              <a:lnSpc>
                <a:spcPct val="100000"/>
              </a:lnSpc>
              <a:spcBef>
                <a:spcPts val="655"/>
              </a:spcBef>
              <a:tabLst>
                <a:tab pos="21583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pínfù	xuánshū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4899" y="5745018"/>
            <a:ext cx="67068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a huge gap between the rich and the poor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50485" y="942851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II-40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息息相關</a:t>
            </a:r>
          </a:p>
          <a:p>
            <a:pPr marL="635" algn="ctr">
              <a:lnSpc>
                <a:spcPct val="100000"/>
              </a:lnSpc>
              <a:spcBef>
                <a:spcPts val="655"/>
              </a:spcBef>
              <a:tabLst>
                <a:tab pos="165163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xíxí	xiāngguān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4899" y="5745018"/>
            <a:ext cx="35921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inextricably related to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50485" y="942851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II-41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0389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I-8</a:t>
            </a:r>
            <a:endParaRPr sz="3000">
              <a:latin typeface="Times New Roman"/>
              <a:cs typeface="Times New Roman"/>
            </a:endParaRPr>
          </a:p>
          <a:p>
            <a:pPr marR="13665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添加物</a:t>
            </a:r>
            <a:endParaRPr sz="14800">
              <a:latin typeface="標楷體"/>
              <a:cs typeface="標楷體"/>
            </a:endParaRPr>
          </a:p>
          <a:p>
            <a:pPr marR="13658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tiānjiāwù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1590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additives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783</Words>
  <Application>Microsoft Office PowerPoint</Application>
  <PresentationFormat>如螢幕大小 (4:3)</PresentationFormat>
  <Paragraphs>338</Paragraphs>
  <Slides>84</Slides>
  <Notes>84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84</vt:i4>
      </vt:variant>
    </vt:vector>
  </HeadingPairs>
  <TitlesOfParts>
    <vt:vector size="90" baseType="lpstr">
      <vt:lpstr>Yu Gothic UI Semibold</vt:lpstr>
      <vt:lpstr>新細明體</vt:lpstr>
      <vt:lpstr>標楷體</vt:lpstr>
      <vt:lpstr>Calibri</vt:lpstr>
      <vt:lpstr>Times New Roman</vt:lpstr>
      <vt:lpstr>Office Theme</vt:lpstr>
      <vt:lpstr>第十二課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政治人物 zhèngzhì rénwù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無家可歸 wújiā kěguī</vt:lpstr>
      <vt:lpstr>以…為… yǐ…wéi…</vt:lpstr>
      <vt:lpstr>漠不關心 mòbù guānxīn</vt:lpstr>
      <vt:lpstr>PowerPoint 簡報</vt:lpstr>
      <vt:lpstr>PowerPoint 簡報</vt:lpstr>
      <vt:lpstr>官商勾結 guānshāng gōujié</vt:lpstr>
      <vt:lpstr>貧富懸殊 pínfù xuánshū</vt:lpstr>
      <vt:lpstr>息息相關 xíxí xiāngguān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第十二課</dc:title>
  <cp:lastModifiedBy>Windows 使用者</cp:lastModifiedBy>
  <cp:revision>2</cp:revision>
  <dcterms:created xsi:type="dcterms:W3CDTF">2017-05-22T09:27:37Z</dcterms:created>
  <dcterms:modified xsi:type="dcterms:W3CDTF">2017-05-22T07:20:55Z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2017-05-22T00:00:00Z</vt:filetime>
  </property>
  <property fmtid="{D5CDD505-2E9C-101B-9397-08002B2CF9AE}" pid="3" name="LastSaved">
    <vt:filetime>2017-05-22T00:00:00Z</vt:filetime>
  </property>
</Properties>
</file>