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D:\Dropbox\James's%20Experiments\Experiment%2006%20-%20Ts2N%20P8%20Hippocampal%20Protein%20Expression\figures_superimposed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D:\Dropbox\James's%20Experiments\Experiment%2006%20-%20Ts2N%20P8%20Hippocampal%20Protein%20Expression\figures_superimposed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D:\Dropbox\James's%20Experiments\Experiment%2006%20-%20Ts2N%20P8%20Hippocampal%20Protein%20Expression\figures_superimposed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D:\Dropbox\James's%20Experiments\Experiment%2006%20-%20Ts2N%20P8%20Hippocampal%20Protein%20Expression\figures_superimpose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GIRK2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484-4ADA-A66D-65CF869F1861}"/>
              </c:ext>
            </c:extLst>
          </c:dPt>
          <c:errBars>
            <c:errBarType val="both"/>
            <c:errValType val="cust"/>
            <c:noEndCap val="0"/>
            <c:plus>
              <c:numRef>
                <c:f>GIRK2!$J$6:$K$6</c:f>
                <c:numCache>
                  <c:formatCode>General</c:formatCode>
                  <c:ptCount val="2"/>
                  <c:pt idx="0">
                    <c:v>8.8560280799211419</c:v>
                  </c:pt>
                  <c:pt idx="1">
                    <c:v>9.7857388202397111</c:v>
                  </c:pt>
                </c:numCache>
              </c:numRef>
            </c:plus>
            <c:minus>
              <c:numRef>
                <c:f>GIRK2!$J$6:$K$6</c:f>
                <c:numCache>
                  <c:formatCode>General</c:formatCode>
                  <c:ptCount val="2"/>
                  <c:pt idx="0">
                    <c:v>8.8560280799211419</c:v>
                  </c:pt>
                  <c:pt idx="1">
                    <c:v>9.7857388202397111</c:v>
                  </c:pt>
                </c:numCache>
              </c:numRef>
            </c:minus>
          </c:errBars>
          <c:cat>
            <c:strRef>
              <c:f>GIRK2!$J$3:$K$3</c:f>
              <c:strCache>
                <c:ptCount val="2"/>
                <c:pt idx="0">
                  <c:v>2N</c:v>
                </c:pt>
                <c:pt idx="1">
                  <c:v>Ts65Dn</c:v>
                </c:pt>
              </c:strCache>
            </c:strRef>
          </c:cat>
          <c:val>
            <c:numRef>
              <c:f>GIRK2!$J$4:$K$4</c:f>
              <c:numCache>
                <c:formatCode>General</c:formatCode>
                <c:ptCount val="2"/>
                <c:pt idx="0">
                  <c:v>100</c:v>
                </c:pt>
                <c:pt idx="1">
                  <c:v>148.56313553620512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84-4ADA-A66D-65CF869F1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8715776"/>
        <c:axId val="208717696"/>
      </c:barChart>
      <c:scatterChart>
        <c:scatterStyle val="lineMarker"/>
        <c:varyColors val="0"/>
        <c:ser>
          <c:idx val="1"/>
          <c:order val="1"/>
          <c:tx>
            <c:v>2N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GIRK2!$V$5:$V$7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GIRK2!$W$5:$W$7</c:f>
              <c:numCache>
                <c:formatCode>General</c:formatCode>
                <c:ptCount val="3"/>
                <c:pt idx="0">
                  <c:v>89.320108413586283</c:v>
                </c:pt>
                <c:pt idx="1">
                  <c:v>113.78467216423506</c:v>
                </c:pt>
                <c:pt idx="2">
                  <c:v>96.89521942217867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484-4ADA-A66D-65CF869F1861}"/>
            </c:ext>
          </c:extLst>
        </c:ser>
        <c:ser>
          <c:idx val="2"/>
          <c:order val="2"/>
          <c:tx>
            <c:v>Ts65Dn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GIRK2!$Y$5:$Y$7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xVal>
          <c:yVal>
            <c:numRef>
              <c:f>GIRK2!$Z$5:$Z$7</c:f>
              <c:numCache>
                <c:formatCode>General</c:formatCode>
                <c:ptCount val="3"/>
                <c:pt idx="0">
                  <c:v>119.38900000000001</c:v>
                </c:pt>
                <c:pt idx="1">
                  <c:v>117.67400000000001</c:v>
                </c:pt>
                <c:pt idx="2">
                  <c:v>149.37199999999999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484-4ADA-A66D-65CF869F18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715776"/>
        <c:axId val="208717696"/>
      </c:scatterChart>
      <c:catAx>
        <c:axId val="2087157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7696"/>
        <c:crosses val="autoZero"/>
        <c:auto val="1"/>
        <c:lblAlgn val="ctr"/>
        <c:lblOffset val="100"/>
        <c:noMultiLvlLbl val="0"/>
      </c:catAx>
      <c:valAx>
        <c:axId val="20871769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GIRK2</a:t>
                </a:r>
                <a:r>
                  <a:rPr lang="en-US" baseline="0"/>
                  <a:t> Expression %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71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GABABR1a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26-4C52-A662-C60BC427F401}"/>
              </c:ext>
            </c:extLst>
          </c:dPt>
          <c:errBars>
            <c:errBarType val="both"/>
            <c:errValType val="cust"/>
            <c:noEndCap val="0"/>
            <c:plus>
              <c:numRef>
                <c:f>GABBR1a!$J$6:$K$6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plus>
            <c:minus>
              <c:numRef>
                <c:f>GABBR1a!$J$6:$K$6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minus>
          </c:errBars>
          <c:cat>
            <c:strRef>
              <c:f>GABBR1a!$J$3:$K$3</c:f>
              <c:strCache>
                <c:ptCount val="2"/>
                <c:pt idx="0">
                  <c:v>2N</c:v>
                </c:pt>
                <c:pt idx="1">
                  <c:v>Ts65Dn</c:v>
                </c:pt>
              </c:strCache>
            </c:strRef>
          </c:cat>
          <c:val>
            <c:numRef>
              <c:f>GABBR1a!$J$4:$K$4</c:f>
              <c:numCache>
                <c:formatCode>General</c:formatCode>
                <c:ptCount val="2"/>
                <c:pt idx="0">
                  <c:v>100</c:v>
                </c:pt>
                <c:pt idx="1">
                  <c:v>73.647287408127013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26-4C52-A662-C60BC427F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6520832"/>
        <c:axId val="136630656"/>
      </c:barChart>
      <c:scatterChart>
        <c:scatterStyle val="lineMarker"/>
        <c:varyColors val="0"/>
        <c:ser>
          <c:idx val="1"/>
          <c:order val="1"/>
          <c:tx>
            <c:v>2N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GABBR1a!$V$5:$V$7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GABBR1a!$W$5:$W$7</c:f>
              <c:numCache>
                <c:formatCode>General</c:formatCode>
                <c:ptCount val="3"/>
                <c:pt idx="0">
                  <c:v>86.977329373073985</c:v>
                </c:pt>
                <c:pt idx="1">
                  <c:v>120.41949020950617</c:v>
                </c:pt>
                <c:pt idx="2">
                  <c:v>92.60318041741985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826-4C52-A662-C60BC427F401}"/>
            </c:ext>
          </c:extLst>
        </c:ser>
        <c:ser>
          <c:idx val="2"/>
          <c:order val="2"/>
          <c:tx>
            <c:v>Ts65Dn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GABBR1a!$Y$5:$Y$7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xVal>
          <c:yVal>
            <c:numRef>
              <c:f>GABBR1a!$Z$5:$Z$7</c:f>
              <c:numCache>
                <c:formatCode>General</c:formatCode>
                <c:ptCount val="3"/>
                <c:pt idx="0">
                  <c:v>83.710143047131012</c:v>
                </c:pt>
                <c:pt idx="1">
                  <c:v>123.7860456064095</c:v>
                </c:pt>
                <c:pt idx="2">
                  <c:v>92.503811346459514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826-4C52-A662-C60BC427F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520832"/>
        <c:axId val="136630656"/>
      </c:scatterChart>
      <c:catAx>
        <c:axId val="136520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630656"/>
        <c:crosses val="autoZero"/>
        <c:auto val="1"/>
        <c:lblAlgn val="ctr"/>
        <c:lblOffset val="100"/>
        <c:noMultiLvlLbl val="0"/>
      </c:catAx>
      <c:valAx>
        <c:axId val="1366306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GABA</a:t>
                </a:r>
                <a:r>
                  <a:rPr lang="en-US" baseline="-25000"/>
                  <a:t>B</a:t>
                </a:r>
                <a:r>
                  <a:rPr lang="en-US" baseline="0"/>
                  <a:t>R1a Expression %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5208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GABABR1b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A-4B1A-A644-5152B69F9BE4}"/>
              </c:ext>
            </c:extLst>
          </c:dPt>
          <c:errBars>
            <c:errBarType val="both"/>
            <c:errValType val="cust"/>
            <c:noEndCap val="0"/>
            <c:plus>
              <c:numRef>
                <c:f>GABBR1b!$J$6:$K$6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plus>
            <c:minus>
              <c:numRef>
                <c:f>GABBR1b!$J$6:$K$6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minus>
          </c:errBars>
          <c:cat>
            <c:strRef>
              <c:f>GABBR1b!$J$3:$K$3</c:f>
              <c:strCache>
                <c:ptCount val="2"/>
                <c:pt idx="0">
                  <c:v>2N</c:v>
                </c:pt>
                <c:pt idx="1">
                  <c:v>Ts65Dn</c:v>
                </c:pt>
              </c:strCache>
            </c:strRef>
          </c:cat>
          <c:val>
            <c:numRef>
              <c:f>GABBR1b!$J$4:$K$4</c:f>
              <c:numCache>
                <c:formatCode>General</c:formatCode>
                <c:ptCount val="2"/>
                <c:pt idx="0">
                  <c:v>100</c:v>
                </c:pt>
                <c:pt idx="1">
                  <c:v>73.647287408127013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1A-4B1A-A644-5152B69F9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9416960"/>
        <c:axId val="209418880"/>
      </c:barChart>
      <c:scatterChart>
        <c:scatterStyle val="lineMarker"/>
        <c:varyColors val="0"/>
        <c:ser>
          <c:idx val="1"/>
          <c:order val="1"/>
          <c:tx>
            <c:v>2N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GABBR1b!$V$5:$V$7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xVal>
          <c:yVal>
            <c:numRef>
              <c:f>GABBR1b!$W$5:$W$7</c:f>
              <c:numCache>
                <c:formatCode>General</c:formatCode>
                <c:ptCount val="3"/>
                <c:pt idx="0">
                  <c:v>87.108299445753602</c:v>
                </c:pt>
                <c:pt idx="1">
                  <c:v>125.68110218186816</c:v>
                </c:pt>
                <c:pt idx="2">
                  <c:v>87.210598372378271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A1A-4B1A-A644-5152B69F9BE4}"/>
            </c:ext>
          </c:extLst>
        </c:ser>
        <c:ser>
          <c:idx val="2"/>
          <c:order val="2"/>
          <c:tx>
            <c:v>Ts65Dn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GABBR1b!$Y$5:$Y$7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xVal>
          <c:yVal>
            <c:numRef>
              <c:f>GABBR1b!$Z$5:$Z$7</c:f>
              <c:numCache>
                <c:formatCode>General</c:formatCode>
                <c:ptCount val="3"/>
                <c:pt idx="0">
                  <c:v>74.341352119441225</c:v>
                </c:pt>
                <c:pt idx="1">
                  <c:v>133.04206860665252</c:v>
                </c:pt>
                <c:pt idx="2">
                  <c:v>92.616579273906254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A1A-4B1A-A644-5152B69F9B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416960"/>
        <c:axId val="209418880"/>
      </c:scatterChart>
      <c:catAx>
        <c:axId val="209416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18880"/>
        <c:crosses val="autoZero"/>
        <c:auto val="1"/>
        <c:lblAlgn val="ctr"/>
        <c:lblOffset val="100"/>
        <c:noMultiLvlLbl val="0"/>
      </c:catAx>
      <c:valAx>
        <c:axId val="2094188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/>
                  <a:t>GABA</a:t>
                </a:r>
                <a:r>
                  <a:rPr lang="en-US" baseline="-25000"/>
                  <a:t>B</a:t>
                </a:r>
                <a:r>
                  <a:rPr lang="en-US" baseline="0"/>
                  <a:t>R1b Expression %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41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[figures_superimposed.xlsx]GABBR1!$I$4</c:f>
              <c:strCache>
                <c:ptCount val="1"/>
                <c:pt idx="0">
                  <c:v>GABABR1a</c:v>
                </c:pt>
              </c:strCache>
            </c:strRef>
          </c:tx>
          <c:invertIfNegative val="0"/>
          <c:errBars>
            <c:errBarType val="both"/>
            <c:errValType val="cust"/>
            <c:noEndCap val="0"/>
            <c:plus>
              <c:numRef>
                <c:f>[figures_superimposed.xlsx]GABBR1!$J$6:$K$6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plus>
            <c:minus>
              <c:numRef>
                <c:f>[figures_superimposed.xlsx]GABBR1!$J$6:$K$6</c:f>
                <c:numCache>
                  <c:formatCode>General</c:formatCode>
                  <c:ptCount val="2"/>
                  <c:pt idx="0">
                    <c:v>12.661540887770752</c:v>
                  </c:pt>
                  <c:pt idx="1">
                    <c:v>14.894027741552938</c:v>
                  </c:pt>
                </c:numCache>
              </c:numRef>
            </c:minus>
          </c:errBars>
          <c:cat>
            <c:strRef>
              <c:f>[figures_superimposed.xlsx]GABBR1!$J$3:$K$3</c:f>
              <c:strCache>
                <c:ptCount val="2"/>
                <c:pt idx="0">
                  <c:v>2N</c:v>
                </c:pt>
                <c:pt idx="1">
                  <c:v>Ts65Dn</c:v>
                </c:pt>
              </c:strCache>
            </c:strRef>
          </c:cat>
          <c:val>
            <c:numRef>
              <c:f>[figures_superimposed.xlsx]GABBR1!$J$4:$K$4</c:f>
              <c:numCache>
                <c:formatCode>General</c:formatCode>
                <c:ptCount val="2"/>
                <c:pt idx="0">
                  <c:v>100</c:v>
                </c:pt>
                <c:pt idx="1">
                  <c:v>73.647287408127013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B7-4E20-9CFA-71218DFC7339}"/>
            </c:ext>
          </c:extLst>
        </c:ser>
        <c:ser>
          <c:idx val="1"/>
          <c:order val="1"/>
          <c:tx>
            <c:strRef>
              <c:f>[figures_superimposed.xlsx]GABBR1!$I$5</c:f>
              <c:strCache>
                <c:ptCount val="1"/>
                <c:pt idx="0">
                  <c:v>GABABR1b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errBars>
            <c:errBarType val="both"/>
            <c:errValType val="cust"/>
            <c:noEndCap val="0"/>
            <c:plus>
              <c:numRef>
                <c:f>[figures_superimposed.xlsx]GABBR1!$J$7:$K$7</c:f>
                <c:numCache>
                  <c:formatCode>General</c:formatCode>
                  <c:ptCount val="2"/>
                  <c:pt idx="0">
                    <c:v>15.726440684787237</c:v>
                  </c:pt>
                  <c:pt idx="1">
                    <c:v>21.240641530352523</c:v>
                  </c:pt>
                </c:numCache>
              </c:numRef>
            </c:plus>
            <c:minus>
              <c:numRef>
                <c:f>[figures_superimposed.xlsx]GABBR1!$J$7:$K$7</c:f>
                <c:numCache>
                  <c:formatCode>General</c:formatCode>
                  <c:ptCount val="2"/>
                  <c:pt idx="0">
                    <c:v>15.726440684787237</c:v>
                  </c:pt>
                  <c:pt idx="1">
                    <c:v>21.240641530352523</c:v>
                  </c:pt>
                </c:numCache>
              </c:numRef>
            </c:minus>
          </c:errBars>
          <c:cat>
            <c:strRef>
              <c:f>[figures_superimposed.xlsx]GABBR1!$J$3:$K$3</c:f>
              <c:strCache>
                <c:ptCount val="2"/>
                <c:pt idx="0">
                  <c:v>2N</c:v>
                </c:pt>
                <c:pt idx="1">
                  <c:v>Ts65Dn</c:v>
                </c:pt>
              </c:strCache>
            </c:strRef>
          </c:cat>
          <c:val>
            <c:numRef>
              <c:f>[figures_superimposed.xlsx]GABBR1!$J$5:$K$5</c:f>
              <c:numCache>
                <c:formatCode>General</c:formatCode>
                <c:ptCount val="2"/>
                <c:pt idx="0">
                  <c:v>100</c:v>
                </c:pt>
                <c:pt idx="1">
                  <c:v>63.575474723004021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B7-4E20-9CFA-71218DFC7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115392"/>
        <c:axId val="209117184"/>
      </c:barChart>
      <c:scatterChart>
        <c:scatterStyle val="lineMarker"/>
        <c:varyColors val="0"/>
        <c:ser>
          <c:idx val="2"/>
          <c:order val="2"/>
          <c:tx>
            <c:v>2N GABABR1a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[figures_superimposed.xlsx]GABBR1!$V$5:$V$7</c:f>
              <c:numCache>
                <c:formatCode>General</c:formatCode>
                <c:ptCount val="3"/>
                <c:pt idx="0">
                  <c:v>0.86</c:v>
                </c:pt>
                <c:pt idx="1">
                  <c:v>0.86</c:v>
                </c:pt>
                <c:pt idx="2">
                  <c:v>0.86</c:v>
                </c:pt>
              </c:numCache>
            </c:numRef>
          </c:xVal>
          <c:yVal>
            <c:numRef>
              <c:f>[figures_superimposed.xlsx]GABBR1!$W$5:$W$7</c:f>
              <c:numCache>
                <c:formatCode>General</c:formatCode>
                <c:ptCount val="3"/>
                <c:pt idx="0">
                  <c:v>86.977329373073985</c:v>
                </c:pt>
                <c:pt idx="1">
                  <c:v>120.41949020950617</c:v>
                </c:pt>
                <c:pt idx="2">
                  <c:v>92.60318041741985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6B7-4E20-9CFA-71218DFC7339}"/>
            </c:ext>
          </c:extLst>
        </c:ser>
        <c:ser>
          <c:idx val="3"/>
          <c:order val="3"/>
          <c:tx>
            <c:v>2N GABABR1b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[figures_superimposed.xlsx]GABBR1!$X$5:$X$7</c:f>
              <c:numCache>
                <c:formatCode>General</c:formatCode>
                <c:ptCount val="3"/>
                <c:pt idx="0">
                  <c:v>1.143</c:v>
                </c:pt>
                <c:pt idx="1">
                  <c:v>1.143</c:v>
                </c:pt>
                <c:pt idx="2">
                  <c:v>1.143</c:v>
                </c:pt>
              </c:numCache>
            </c:numRef>
          </c:xVal>
          <c:yVal>
            <c:numRef>
              <c:f>[figures_superimposed.xlsx]GABBR1!$Y$5:$Y$7</c:f>
              <c:numCache>
                <c:formatCode>General</c:formatCode>
                <c:ptCount val="3"/>
                <c:pt idx="0">
                  <c:v>83.710143047131012</c:v>
                </c:pt>
                <c:pt idx="1">
                  <c:v>123.7860456064095</c:v>
                </c:pt>
                <c:pt idx="2">
                  <c:v>92.503811346459514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6B7-4E20-9CFA-71218DFC7339}"/>
            </c:ext>
          </c:extLst>
        </c:ser>
        <c:ser>
          <c:idx val="4"/>
          <c:order val="4"/>
          <c:tx>
            <c:v>Ts65Dn GABABR1a</c:v>
          </c:tx>
          <c:spPr>
            <a:ln w="19050">
              <a:noFill/>
            </a:ln>
          </c:spPr>
          <c:marker>
            <c:symbol val="circle"/>
            <c:size val="6"/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[figures_superimposed.xlsx]GABBR1!$Z$5:$Z$7</c:f>
              <c:numCache>
                <c:formatCode>General</c:formatCode>
                <c:ptCount val="3"/>
                <c:pt idx="0">
                  <c:v>1.855</c:v>
                </c:pt>
                <c:pt idx="1">
                  <c:v>1.855</c:v>
                </c:pt>
                <c:pt idx="2">
                  <c:v>1.855</c:v>
                </c:pt>
              </c:numCache>
            </c:numRef>
          </c:xVal>
          <c:yVal>
            <c:numRef>
              <c:f>[figures_superimposed.xlsx]GABBR1!$AA$5:$AA$7</c:f>
              <c:numCache>
                <c:formatCode>General</c:formatCode>
                <c:ptCount val="3"/>
                <c:pt idx="0">
                  <c:v>87.108299445753602</c:v>
                </c:pt>
                <c:pt idx="1">
                  <c:v>125.68110218186816</c:v>
                </c:pt>
                <c:pt idx="2">
                  <c:v>87.210598372378271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6B7-4E20-9CFA-71218DFC7339}"/>
            </c:ext>
          </c:extLst>
        </c:ser>
        <c:ser>
          <c:idx val="5"/>
          <c:order val="5"/>
          <c:tx>
            <c:v>Ts65Dn GABABR1b</c:v>
          </c:tx>
          <c:spPr>
            <a:ln w="19050">
              <a:noFill/>
            </a:ln>
          </c:spPr>
          <c:marker>
            <c:spPr>
              <a:solidFill>
                <a:schemeClr val="bg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[figures_superimposed.xlsx]GABBR1!$AB$5:$AB$7</c:f>
              <c:numCache>
                <c:formatCode>General</c:formatCode>
                <c:ptCount val="3"/>
                <c:pt idx="0">
                  <c:v>2.1446000000000001</c:v>
                </c:pt>
                <c:pt idx="1">
                  <c:v>2.1446000000000001</c:v>
                </c:pt>
                <c:pt idx="2">
                  <c:v>2.1446000000000001</c:v>
                </c:pt>
              </c:numCache>
            </c:numRef>
          </c:xVal>
          <c:yVal>
            <c:numRef>
              <c:f>[figures_superimposed.xlsx]GABBR1!$AC$5:$AC$7</c:f>
              <c:numCache>
                <c:formatCode>General</c:formatCode>
                <c:ptCount val="3"/>
                <c:pt idx="0">
                  <c:v>74.341352119441225</c:v>
                </c:pt>
                <c:pt idx="1">
                  <c:v>133.04206860665252</c:v>
                </c:pt>
                <c:pt idx="2">
                  <c:v>92.616579273906254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6B7-4E20-9CFA-71218DFC7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115392"/>
        <c:axId val="209117184"/>
      </c:scatterChart>
      <c:catAx>
        <c:axId val="2091153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209117184"/>
        <c:crosses val="autoZero"/>
        <c:auto val="1"/>
        <c:lblAlgn val="ctr"/>
        <c:lblOffset val="100"/>
        <c:noMultiLvlLbl val="0"/>
      </c:catAx>
      <c:valAx>
        <c:axId val="209117184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GABA</a:t>
                </a:r>
                <a:r>
                  <a:rPr lang="en-US" baseline="-25000"/>
                  <a:t>B</a:t>
                </a:r>
                <a:r>
                  <a:rPr lang="en-US"/>
                  <a:t>R1 Expression %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5875">
            <a:solidFill>
              <a:schemeClr val="tx1"/>
            </a:solidFill>
          </a:ln>
        </c:spPr>
        <c:crossAx val="209115392"/>
        <c:crosses val="autoZero"/>
        <c:crossBetween val="between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0.13895</cdr:x>
      <cdr:y>0.42604</cdr:y>
    </cdr:from>
    <cdr:to>
      <cdr:x>0.96516</cdr:x>
      <cdr:y>0.42604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57EEEFC-5994-0B46-0F8B-BC729CA645D4}"/>
            </a:ext>
          </a:extLst>
        </cdr:cNvPr>
        <cdr:cNvCxnSpPr/>
      </cdr:nvCxnSpPr>
      <cdr:spPr>
        <a:xfrm xmlns:a="http://schemas.openxmlformats.org/drawingml/2006/main" flipV="1">
          <a:off x="638170" y="1168707"/>
          <a:ext cx="3794745" cy="0"/>
        </a:xfrm>
        <a:prstGeom xmlns:a="http://schemas.openxmlformats.org/drawingml/2006/main" prst="line">
          <a:avLst/>
        </a:prstGeom>
        <a:ln xmlns:a="http://schemas.openxmlformats.org/drawingml/2006/main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0.14005</cdr:x>
      <cdr:y>0.28901</cdr:y>
    </cdr:from>
    <cdr:to>
      <cdr:x>0.96627</cdr:x>
      <cdr:y>0.28901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09324802-8617-79BB-F60D-902CD0D5C28D}"/>
            </a:ext>
          </a:extLst>
        </cdr:cNvPr>
        <cdr:cNvCxnSpPr/>
      </cdr:nvCxnSpPr>
      <cdr:spPr>
        <a:xfrm xmlns:a="http://schemas.openxmlformats.org/drawingml/2006/main" flipV="1">
          <a:off x="643243" y="792803"/>
          <a:ext cx="3794792" cy="0"/>
        </a:xfrm>
        <a:prstGeom xmlns:a="http://schemas.openxmlformats.org/drawingml/2006/main" prst="line">
          <a:avLst/>
        </a:prstGeom>
        <a:ln xmlns:a="http://schemas.openxmlformats.org/drawingml/2006/main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0.13839</cdr:x>
      <cdr:y>0.28968</cdr:y>
    </cdr:from>
    <cdr:to>
      <cdr:x>0.96461</cdr:x>
      <cdr:y>0.28968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F40758FD-E0EB-9264-46D6-A26A56BDDFE3}"/>
            </a:ext>
          </a:extLst>
        </cdr:cNvPr>
        <cdr:cNvCxnSpPr/>
      </cdr:nvCxnSpPr>
      <cdr:spPr>
        <a:xfrm xmlns:a="http://schemas.openxmlformats.org/drawingml/2006/main" flipV="1">
          <a:off x="635866" y="806534"/>
          <a:ext cx="3796245" cy="0"/>
        </a:xfrm>
        <a:prstGeom xmlns:a="http://schemas.openxmlformats.org/drawingml/2006/main" prst="line">
          <a:avLst/>
        </a:prstGeom>
        <a:ln xmlns:a="http://schemas.openxmlformats.org/drawingml/2006/main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0.14667</cdr:x>
      <cdr:y>0.2875</cdr:y>
    </cdr:from>
    <cdr:to>
      <cdr:x>0.77181</cdr:x>
      <cdr:y>0.29086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F1D50BCA-F86E-0AA7-16D5-C2E91A56F6CF}"/>
            </a:ext>
          </a:extLst>
        </cdr:cNvPr>
        <cdr:cNvCxnSpPr/>
      </cdr:nvCxnSpPr>
      <cdr:spPr>
        <a:xfrm xmlns:a="http://schemas.openxmlformats.org/drawingml/2006/main">
          <a:off x="670560" y="788676"/>
          <a:ext cx="2858140" cy="9217"/>
        </a:xfrm>
        <a:prstGeom xmlns:a="http://schemas.openxmlformats.org/drawingml/2006/main" prst="line">
          <a:avLst/>
        </a:prstGeom>
        <a:ln xmlns:a="http://schemas.openxmlformats.org/drawingml/2006/main"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66E58-62D4-4C36-BCA6-47B2A0B60D90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9C7B4-C8FC-4F99-B013-62F68A91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90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9C7B4-C8FC-4F99-B013-62F68A919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5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9C7B4-C8FC-4F99-B013-62F68A9193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5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9C7B4-C8FC-4F99-B013-62F68A9193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7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7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4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8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33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2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4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39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4819D-2E10-4DEF-99C0-D1B5AFA2FA8F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322D1-AAE9-45B0-B662-534EC9A7A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46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8288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33" t="23072" r="10533" b="20087"/>
          <a:stretch/>
        </p:blipFill>
        <p:spPr>
          <a:xfrm>
            <a:off x="761999" y="2743200"/>
            <a:ext cx="3435221" cy="1371600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5641138"/>
              </p:ext>
            </p:extLst>
          </p:nvPr>
        </p:nvGraphicFramePr>
        <p:xfrm>
          <a:off x="4230748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9226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599" y="3048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599" y="35052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21380" r="10000" b="23218"/>
          <a:stretch/>
        </p:blipFill>
        <p:spPr>
          <a:xfrm>
            <a:off x="685800" y="1143000"/>
            <a:ext cx="3566160" cy="10168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0" t="12084" r="11200" b="26409"/>
          <a:stretch/>
        </p:blipFill>
        <p:spPr>
          <a:xfrm>
            <a:off x="685800" y="4572000"/>
            <a:ext cx="3566160" cy="1005047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855405"/>
              </p:ext>
            </p:extLst>
          </p:nvPr>
        </p:nvGraphicFramePr>
        <p:xfrm>
          <a:off x="4308201" y="2798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913478"/>
              </p:ext>
            </p:extLst>
          </p:nvPr>
        </p:nvGraphicFramePr>
        <p:xfrm>
          <a:off x="4308201" y="37029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87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1828800"/>
            <a:ext cx="53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15812" r="8100" b="27143"/>
          <a:stretch/>
        </p:blipFill>
        <p:spPr>
          <a:xfrm>
            <a:off x="914400" y="2743200"/>
            <a:ext cx="3565221" cy="1371600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3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4873070"/>
              </p:ext>
            </p:extLst>
          </p:nvPr>
        </p:nvGraphicFramePr>
        <p:xfrm>
          <a:off x="4479621" y="2151965"/>
          <a:ext cx="455104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88475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</Words>
  <Application>Microsoft Office PowerPoint</Application>
  <PresentationFormat>On-screen Show (4:3)</PresentationFormat>
  <Paragraphs>11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Doan</dc:creator>
  <cp:lastModifiedBy>Kleschevnikov, Alexander</cp:lastModifiedBy>
  <cp:revision>9</cp:revision>
  <dcterms:created xsi:type="dcterms:W3CDTF">2024-05-16T23:47:05Z</dcterms:created>
  <dcterms:modified xsi:type="dcterms:W3CDTF">2024-05-17T18:42:55Z</dcterms:modified>
</cp:coreProperties>
</file>