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Nunito"/>
      <p:regular r:id="rId33"/>
      <p:bold r:id="rId34"/>
      <p:italic r:id="rId35"/>
      <p:boldItalic r:id="rId36"/>
    </p:embeddedFont>
    <p:embeddedFont>
      <p:font typeface="Maven Pro"/>
      <p:regular r:id="rId37"/>
      <p:bold r:id="rId38"/>
    </p:embeddedFont>
    <p:embeddedFont>
      <p:font typeface="Merienda"/>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BB2D71A-C3EE-4B7C-9EC1-279025D0805F}">
  <a:tblStyle styleId="{3BB2D71A-C3EE-4B7C-9EC1-279025D0805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C6F071B-634F-4B29-90D4-78906BB655C1}"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ienda-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italic.fntdata"/><Relationship Id="rId12" Type="http://schemas.openxmlformats.org/officeDocument/2006/relationships/slide" Target="slides/slide6.xml"/><Relationship Id="rId34" Type="http://schemas.openxmlformats.org/officeDocument/2006/relationships/font" Target="fonts/Nunito-bold.fntdata"/><Relationship Id="rId15" Type="http://schemas.openxmlformats.org/officeDocument/2006/relationships/slide" Target="slides/slide9.xml"/><Relationship Id="rId37" Type="http://schemas.openxmlformats.org/officeDocument/2006/relationships/font" Target="fonts/MavenPro-regular.fntdata"/><Relationship Id="rId14" Type="http://schemas.openxmlformats.org/officeDocument/2006/relationships/slide" Target="slides/slide8.xml"/><Relationship Id="rId36" Type="http://schemas.openxmlformats.org/officeDocument/2006/relationships/font" Target="fonts/Nunito-boldItalic.fntdata"/><Relationship Id="rId17" Type="http://schemas.openxmlformats.org/officeDocument/2006/relationships/slide" Target="slides/slide11.xml"/><Relationship Id="rId39" Type="http://schemas.openxmlformats.org/officeDocument/2006/relationships/font" Target="fonts/Merienda-regular.fntdata"/><Relationship Id="rId16" Type="http://schemas.openxmlformats.org/officeDocument/2006/relationships/slide" Target="slides/slide10.xml"/><Relationship Id="rId38" Type="http://schemas.openxmlformats.org/officeDocument/2006/relationships/font" Target="fonts/MavenPr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7443746f6f_4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7443746f6f_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901700" rtl="0" algn="l">
              <a:lnSpc>
                <a:spcPct val="115000"/>
              </a:lnSpc>
              <a:spcBef>
                <a:spcPts val="600"/>
              </a:spcBef>
              <a:spcAft>
                <a:spcPts val="0"/>
              </a:spcAft>
              <a:buClr>
                <a:srgbClr val="222222"/>
              </a:buClr>
              <a:buSzPts val="1200"/>
              <a:buFont typeface="Trebuchet MS"/>
              <a:buAutoNum type="arabicPeriod"/>
            </a:pPr>
            <a:r>
              <a:rPr lang="en-GB" sz="1200">
                <a:solidFill>
                  <a:srgbClr val="222222"/>
                </a:solidFill>
                <a:latin typeface="Trebuchet MS"/>
                <a:ea typeface="Trebuchet MS"/>
                <a:cs typeface="Trebuchet MS"/>
                <a:sym typeface="Trebuchet MS"/>
              </a:rPr>
              <a:t>Schedule (Do not show us your MS Project file)</a:t>
            </a:r>
            <a:endParaRPr sz="1200">
              <a:solidFill>
                <a:srgbClr val="222222"/>
              </a:solidFill>
              <a:latin typeface="Trebuchet MS"/>
              <a:ea typeface="Trebuchet MS"/>
              <a:cs typeface="Trebuchet MS"/>
              <a:sym typeface="Trebuchet MS"/>
            </a:endParaRPr>
          </a:p>
          <a:p>
            <a:pPr indent="-304800" lvl="1" marL="914400" rtl="0" algn="l">
              <a:lnSpc>
                <a:spcPct val="115000"/>
              </a:lnSpc>
              <a:spcBef>
                <a:spcPts val="0"/>
              </a:spcBef>
              <a:spcAft>
                <a:spcPts val="0"/>
              </a:spcAft>
              <a:buClr>
                <a:srgbClr val="222222"/>
              </a:buClr>
              <a:buSzPts val="1200"/>
              <a:buFont typeface="Trebuchet MS"/>
              <a:buChar char="●"/>
            </a:pPr>
            <a:r>
              <a:rPr lang="en-GB" sz="1200">
                <a:solidFill>
                  <a:srgbClr val="222222"/>
                </a:solidFill>
                <a:latin typeface="Trebuchet MS"/>
                <a:ea typeface="Trebuchet MS"/>
                <a:cs typeface="Trebuchet MS"/>
                <a:sym typeface="Trebuchet MS"/>
              </a:rPr>
              <a:t>Show us your breakdown of work. Separate the programming tasks from the non-programming tasks. For programming tasks, show us the task allocation as well as the hours spent by each team member. Explain why your work allocation was fair. Show us absolute numbers as well as percentages.</a:t>
            </a:r>
            <a:endParaRPr sz="1200">
              <a:solidFill>
                <a:srgbClr val="222222"/>
              </a:solidFill>
              <a:latin typeface="Trebuchet MS"/>
              <a:ea typeface="Trebuchet MS"/>
              <a:cs typeface="Trebuchet MS"/>
              <a:sym typeface="Trebuchet MS"/>
            </a:endParaRPr>
          </a:p>
          <a:p>
            <a:pPr indent="0" lvl="0" marL="0" rtl="0" algn="l">
              <a:lnSpc>
                <a:spcPct val="115000"/>
              </a:lnSpc>
              <a:spcBef>
                <a:spcPts val="1200"/>
              </a:spcBef>
              <a:spcAft>
                <a:spcPts val="0"/>
              </a:spcAft>
              <a:buNone/>
            </a:pPr>
            <a:r>
              <a:t/>
            </a:r>
            <a:endParaRPr sz="1200">
              <a:solidFill>
                <a:srgbClr val="222222"/>
              </a:solidFill>
              <a:latin typeface="Trebuchet MS"/>
              <a:ea typeface="Trebuchet MS"/>
              <a:cs typeface="Trebuchet MS"/>
              <a:sym typeface="Trebuchet MS"/>
            </a:endParaRPr>
          </a:p>
          <a:p>
            <a:pPr indent="0" lvl="0" marL="0" rtl="0" algn="l">
              <a:lnSpc>
                <a:spcPct val="115000"/>
              </a:lnSpc>
              <a:spcBef>
                <a:spcPts val="200"/>
              </a:spcBef>
              <a:spcAft>
                <a:spcPts val="0"/>
              </a:spcAft>
              <a:buNone/>
            </a:pPr>
            <a:r>
              <a:t/>
            </a:r>
            <a:endParaRPr sz="1200">
              <a:solidFill>
                <a:schemeClr val="dk2"/>
              </a:solidFill>
              <a:latin typeface="Trebuchet MS"/>
              <a:ea typeface="Trebuchet MS"/>
              <a:cs typeface="Trebuchet MS"/>
              <a:sym typeface="Trebuchet MS"/>
            </a:endParaRPr>
          </a:p>
          <a:p>
            <a:pPr indent="0" lvl="0" marL="0" rtl="0" algn="l">
              <a:spcBef>
                <a:spcPts val="16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7443746f6f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7443746f6f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901700" rtl="0" algn="l">
              <a:lnSpc>
                <a:spcPct val="115000"/>
              </a:lnSpc>
              <a:spcBef>
                <a:spcPts val="600"/>
              </a:spcBef>
              <a:spcAft>
                <a:spcPts val="0"/>
              </a:spcAft>
              <a:buClr>
                <a:srgbClr val="222222"/>
              </a:buClr>
              <a:buSzPts val="1200"/>
              <a:buFont typeface="Trebuchet MS"/>
              <a:buAutoNum type="arabicPeriod"/>
            </a:pPr>
            <a:r>
              <a:rPr lang="en-GB" sz="1200">
                <a:solidFill>
                  <a:srgbClr val="222222"/>
                </a:solidFill>
                <a:latin typeface="Trebuchet MS"/>
                <a:ea typeface="Trebuchet MS"/>
                <a:cs typeface="Trebuchet MS"/>
                <a:sym typeface="Trebuchet MS"/>
              </a:rPr>
              <a:t>Schedule (Do not show us your MS Project file)</a:t>
            </a:r>
            <a:endParaRPr sz="1200">
              <a:solidFill>
                <a:srgbClr val="222222"/>
              </a:solidFill>
              <a:latin typeface="Trebuchet MS"/>
              <a:ea typeface="Trebuchet MS"/>
              <a:cs typeface="Trebuchet MS"/>
              <a:sym typeface="Trebuchet MS"/>
            </a:endParaRPr>
          </a:p>
          <a:p>
            <a:pPr indent="-304800" lvl="1" marL="1574800" rtl="0" algn="l">
              <a:lnSpc>
                <a:spcPct val="115000"/>
              </a:lnSpc>
              <a:spcBef>
                <a:spcPts val="0"/>
              </a:spcBef>
              <a:spcAft>
                <a:spcPts val="0"/>
              </a:spcAft>
              <a:buClr>
                <a:srgbClr val="222222"/>
              </a:buClr>
              <a:buSzPts val="1200"/>
              <a:buFont typeface="Trebuchet MS"/>
              <a:buChar char="●"/>
            </a:pPr>
            <a:r>
              <a:rPr lang="en-GB" sz="1200">
                <a:solidFill>
                  <a:srgbClr val="222222"/>
                </a:solidFill>
                <a:latin typeface="Trebuchet MS"/>
                <a:ea typeface="Trebuchet MS"/>
                <a:cs typeface="Trebuchet MS"/>
                <a:sym typeface="Trebuchet MS"/>
              </a:rPr>
              <a:t>Tell us about the problems you faced tracking your schedule and how you overcame them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7443746f6f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443746f6f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7443746f6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7443746f6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901700" rtl="0" algn="l">
              <a:lnSpc>
                <a:spcPct val="115000"/>
              </a:lnSpc>
              <a:spcBef>
                <a:spcPts val="600"/>
              </a:spcBef>
              <a:spcAft>
                <a:spcPts val="0"/>
              </a:spcAft>
              <a:buClr>
                <a:srgbClr val="222222"/>
              </a:buClr>
              <a:buSzPts val="1400"/>
              <a:buFont typeface="Trebuchet MS"/>
              <a:buAutoNum type="arabicPeriod"/>
            </a:pPr>
            <a:r>
              <a:rPr lang="en-GB" sz="1400">
                <a:solidFill>
                  <a:srgbClr val="222222"/>
                </a:solidFill>
                <a:latin typeface="Trebuchet MS"/>
                <a:ea typeface="Trebuchet MS"/>
                <a:cs typeface="Trebuchet MS"/>
                <a:sym typeface="Trebuchet MS"/>
              </a:rPr>
              <a:t>Bug Metric</a:t>
            </a:r>
            <a:endParaRPr sz="1400">
              <a:solidFill>
                <a:srgbClr val="222222"/>
              </a:solidFill>
              <a:latin typeface="Trebuchet MS"/>
              <a:ea typeface="Trebuchet MS"/>
              <a:cs typeface="Trebuchet MS"/>
              <a:sym typeface="Trebuchet MS"/>
            </a:endParaRPr>
          </a:p>
          <a:p>
            <a:pPr indent="-317500" lvl="1" marL="1574800" rtl="0" algn="l">
              <a:lnSpc>
                <a:spcPct val="115000"/>
              </a:lnSpc>
              <a:spcBef>
                <a:spcPts val="0"/>
              </a:spcBef>
              <a:spcAft>
                <a:spcPts val="0"/>
              </a:spcAft>
              <a:buClr>
                <a:srgbClr val="222222"/>
              </a:buClr>
              <a:buSzPts val="1400"/>
              <a:buFont typeface="Trebuchet MS"/>
              <a:buChar char="●"/>
            </a:pPr>
            <a:r>
              <a:rPr lang="en-GB" sz="1400">
                <a:solidFill>
                  <a:srgbClr val="222222"/>
                </a:solidFill>
                <a:latin typeface="Trebuchet MS"/>
                <a:ea typeface="Trebuchet MS"/>
                <a:cs typeface="Trebuchet MS"/>
                <a:sym typeface="Trebuchet MS"/>
              </a:rPr>
              <a:t>Show us a visual representation for the metric that shows the values of the metric over time.</a:t>
            </a:r>
            <a:endParaRPr sz="1400">
              <a:solidFill>
                <a:srgbClr val="222222"/>
              </a:solidFill>
              <a:latin typeface="Trebuchet MS"/>
              <a:ea typeface="Trebuchet MS"/>
              <a:cs typeface="Trebuchet MS"/>
              <a:sym typeface="Trebuchet MS"/>
            </a:endParaRPr>
          </a:p>
          <a:p>
            <a:pPr indent="-317500" lvl="1" marL="1574800" rtl="0" algn="l">
              <a:lnSpc>
                <a:spcPct val="115000"/>
              </a:lnSpc>
              <a:spcBef>
                <a:spcPts val="0"/>
              </a:spcBef>
              <a:spcAft>
                <a:spcPts val="0"/>
              </a:spcAft>
              <a:buClr>
                <a:srgbClr val="222222"/>
              </a:buClr>
              <a:buSzPts val="1400"/>
              <a:buFont typeface="Trebuchet MS"/>
              <a:buChar char="●"/>
            </a:pPr>
            <a:r>
              <a:rPr lang="en-GB" sz="1400">
                <a:solidFill>
                  <a:srgbClr val="222222"/>
                </a:solidFill>
                <a:latin typeface="Trebuchet MS"/>
                <a:ea typeface="Trebuchet MS"/>
                <a:cs typeface="Trebuchet MS"/>
                <a:sym typeface="Trebuchet MS"/>
              </a:rPr>
              <a:t>Tell us how you used the metric to fix problems identified.</a:t>
            </a:r>
            <a:endParaRPr sz="1400">
              <a:solidFill>
                <a:srgbClr val="222222"/>
              </a:solidFill>
              <a:latin typeface="Trebuchet MS"/>
              <a:ea typeface="Trebuchet MS"/>
              <a:cs typeface="Trebuchet MS"/>
              <a:sym typeface="Trebuchet MS"/>
            </a:endParaRPr>
          </a:p>
          <a:p>
            <a:pPr indent="0" lvl="0" marL="0" rtl="0" algn="l">
              <a:lnSpc>
                <a:spcPct val="115000"/>
              </a:lnSpc>
              <a:spcBef>
                <a:spcPts val="1200"/>
              </a:spcBef>
              <a:spcAft>
                <a:spcPts val="0"/>
              </a:spcAft>
              <a:buNone/>
            </a:pPr>
            <a:r>
              <a:t/>
            </a:r>
            <a:endParaRPr sz="1400">
              <a:solidFill>
                <a:srgbClr val="222222"/>
              </a:solidFill>
              <a:latin typeface="Trebuchet MS"/>
              <a:ea typeface="Trebuchet MS"/>
              <a:cs typeface="Trebuchet MS"/>
              <a:sym typeface="Trebuchet MS"/>
            </a:endParaRPr>
          </a:p>
          <a:p>
            <a:pPr indent="0" lvl="0" marL="0" rtl="0" algn="l">
              <a:lnSpc>
                <a:spcPct val="115000"/>
              </a:lnSpc>
              <a:spcBef>
                <a:spcPts val="200"/>
              </a:spcBef>
              <a:spcAft>
                <a:spcPts val="0"/>
              </a:spcAft>
              <a:buNone/>
            </a:pPr>
            <a:r>
              <a:t/>
            </a:r>
            <a:endParaRPr sz="1400">
              <a:solidFill>
                <a:schemeClr val="dk2"/>
              </a:solidFill>
              <a:latin typeface="Trebuchet MS"/>
              <a:ea typeface="Trebuchet MS"/>
              <a:cs typeface="Trebuchet MS"/>
              <a:sym typeface="Trebuchet MS"/>
            </a:endParaRPr>
          </a:p>
          <a:p>
            <a:pPr indent="0" lvl="0" marL="0" rtl="0" algn="l">
              <a:spcBef>
                <a:spcPts val="16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7443746f6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7443746f6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901700" rtl="0" algn="l">
              <a:lnSpc>
                <a:spcPct val="115000"/>
              </a:lnSpc>
              <a:spcBef>
                <a:spcPts val="600"/>
              </a:spcBef>
              <a:spcAft>
                <a:spcPts val="0"/>
              </a:spcAft>
              <a:buClr>
                <a:srgbClr val="222222"/>
              </a:buClr>
              <a:buSzPts val="1400"/>
              <a:buFont typeface="Trebuchet MS"/>
              <a:buAutoNum type="arabicPeriod"/>
            </a:pPr>
            <a:r>
              <a:rPr lang="en-GB" sz="1400">
                <a:solidFill>
                  <a:srgbClr val="222222"/>
                </a:solidFill>
                <a:latin typeface="Trebuchet MS"/>
                <a:ea typeface="Trebuchet MS"/>
                <a:cs typeface="Trebuchet MS"/>
                <a:sym typeface="Trebuchet MS"/>
              </a:rPr>
              <a:t>Bug Metric</a:t>
            </a:r>
            <a:endParaRPr sz="1400">
              <a:solidFill>
                <a:srgbClr val="222222"/>
              </a:solidFill>
              <a:latin typeface="Trebuchet MS"/>
              <a:ea typeface="Trebuchet MS"/>
              <a:cs typeface="Trebuchet MS"/>
              <a:sym typeface="Trebuchet MS"/>
            </a:endParaRPr>
          </a:p>
          <a:p>
            <a:pPr indent="-317500" lvl="1" marL="1574800" rtl="0" algn="l">
              <a:lnSpc>
                <a:spcPct val="115000"/>
              </a:lnSpc>
              <a:spcBef>
                <a:spcPts val="0"/>
              </a:spcBef>
              <a:spcAft>
                <a:spcPts val="0"/>
              </a:spcAft>
              <a:buClr>
                <a:srgbClr val="222222"/>
              </a:buClr>
              <a:buSzPts val="1400"/>
              <a:buFont typeface="Trebuchet MS"/>
              <a:buChar char="●"/>
            </a:pPr>
            <a:r>
              <a:rPr lang="en-GB" sz="1400">
                <a:solidFill>
                  <a:srgbClr val="222222"/>
                </a:solidFill>
                <a:latin typeface="Trebuchet MS"/>
                <a:ea typeface="Trebuchet MS"/>
                <a:cs typeface="Trebuchet MS"/>
                <a:sym typeface="Trebuchet MS"/>
              </a:rPr>
              <a:t>Give us examples of concrete follow-on actions you took to fix the most severe problems identified by the metric.</a:t>
            </a:r>
            <a:endParaRPr sz="1400">
              <a:solidFill>
                <a:srgbClr val="222222"/>
              </a:solidFill>
              <a:latin typeface="Trebuchet MS"/>
              <a:ea typeface="Trebuchet MS"/>
              <a:cs typeface="Trebuchet MS"/>
              <a:sym typeface="Trebuchet MS"/>
            </a:endParaRPr>
          </a:p>
          <a:p>
            <a:pPr indent="0" lvl="0" marL="0" rtl="0" algn="l">
              <a:lnSpc>
                <a:spcPct val="115000"/>
              </a:lnSpc>
              <a:spcBef>
                <a:spcPts val="1200"/>
              </a:spcBef>
              <a:spcAft>
                <a:spcPts val="0"/>
              </a:spcAft>
              <a:buNone/>
            </a:pPr>
            <a:r>
              <a:t/>
            </a:r>
            <a:endParaRPr sz="1400">
              <a:solidFill>
                <a:srgbClr val="222222"/>
              </a:solidFill>
              <a:latin typeface="Trebuchet MS"/>
              <a:ea typeface="Trebuchet MS"/>
              <a:cs typeface="Trebuchet MS"/>
              <a:sym typeface="Trebuchet MS"/>
            </a:endParaRPr>
          </a:p>
          <a:p>
            <a:pPr indent="0" lvl="0" marL="0" rtl="0" algn="l">
              <a:spcBef>
                <a:spcPts val="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7443746f6f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7443746f6f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GB" sz="1400">
                <a:solidFill>
                  <a:srgbClr val="222222"/>
                </a:solidFill>
                <a:latin typeface="Trebuchet MS"/>
                <a:ea typeface="Trebuchet MS"/>
                <a:cs typeface="Trebuchet MS"/>
                <a:sym typeface="Trebuchet MS"/>
              </a:rPr>
              <a:t>What were some of the challenges faced (and how you overcame them) when collecting and using the metric?</a:t>
            </a:r>
            <a:endParaRPr sz="1400">
              <a:solidFill>
                <a:srgbClr val="222222"/>
              </a:solidFill>
              <a:latin typeface="Trebuchet MS"/>
              <a:ea typeface="Trebuchet MS"/>
              <a:cs typeface="Trebuchet MS"/>
              <a:sym typeface="Trebuchet MS"/>
            </a:endParaRPr>
          </a:p>
          <a:p>
            <a:pPr indent="0" lvl="0" marL="0" rtl="0" algn="l">
              <a:lnSpc>
                <a:spcPct val="115000"/>
              </a:lnSpc>
              <a:spcBef>
                <a:spcPts val="100"/>
              </a:spcBef>
              <a:spcAft>
                <a:spcPts val="0"/>
              </a:spcAft>
              <a:buNone/>
            </a:pPr>
            <a:r>
              <a:t/>
            </a:r>
            <a:endParaRPr sz="1400">
              <a:solidFill>
                <a:schemeClr val="dk2"/>
              </a:solidFill>
              <a:latin typeface="Trebuchet MS"/>
              <a:ea typeface="Trebuchet MS"/>
              <a:cs typeface="Trebuchet MS"/>
              <a:sym typeface="Trebuchet MS"/>
            </a:endParaRPr>
          </a:p>
          <a:p>
            <a:pPr indent="0" lvl="0" marL="0" rtl="0" algn="l">
              <a:spcBef>
                <a:spcPts val="16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78e4040581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78e4040581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78e4040581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8e4040581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78e404058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78e404058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78e404058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78e404058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442c30b24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442c30b24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78e4040581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78e404058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78e4040581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78e4040581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7443746f6f_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7443746f6f_4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7443746f6f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7443746f6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7443746f6f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7443746f6f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78e4040581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78e4040581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755e83b9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755e83b9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443746f6f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443746f6f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443746f6f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443746f6f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901700" rtl="0" algn="l">
              <a:lnSpc>
                <a:spcPct val="115000"/>
              </a:lnSpc>
              <a:spcBef>
                <a:spcPts val="600"/>
              </a:spcBef>
              <a:spcAft>
                <a:spcPts val="0"/>
              </a:spcAft>
              <a:buClr>
                <a:srgbClr val="222222"/>
              </a:buClr>
              <a:buSzPts val="1200"/>
              <a:buFont typeface="Trebuchet MS"/>
              <a:buAutoNum type="arabicPeriod"/>
            </a:pPr>
            <a:r>
              <a:rPr lang="en-GB" sz="1200">
                <a:solidFill>
                  <a:srgbClr val="222222"/>
                </a:solidFill>
                <a:latin typeface="Trebuchet MS"/>
                <a:ea typeface="Trebuchet MS"/>
                <a:cs typeface="Trebuchet MS"/>
                <a:sym typeface="Trebuchet MS"/>
              </a:rPr>
              <a:t>Schedule (Do not show us your MS Project file)</a:t>
            </a:r>
            <a:endParaRPr sz="1200">
              <a:solidFill>
                <a:srgbClr val="222222"/>
              </a:solidFill>
              <a:latin typeface="Trebuchet MS"/>
              <a:ea typeface="Trebuchet MS"/>
              <a:cs typeface="Trebuchet MS"/>
              <a:sym typeface="Trebuchet MS"/>
            </a:endParaRPr>
          </a:p>
          <a:p>
            <a:pPr indent="-304800" lvl="1" marL="1574800" rtl="0" algn="l">
              <a:lnSpc>
                <a:spcPct val="115000"/>
              </a:lnSpc>
              <a:spcBef>
                <a:spcPts val="0"/>
              </a:spcBef>
              <a:spcAft>
                <a:spcPts val="0"/>
              </a:spcAft>
              <a:buClr>
                <a:srgbClr val="222222"/>
              </a:buClr>
              <a:buSzPts val="1200"/>
              <a:buFont typeface="Trebuchet MS"/>
              <a:buChar char="●"/>
            </a:pPr>
            <a:r>
              <a:rPr lang="en-GB" sz="1200">
                <a:solidFill>
                  <a:srgbClr val="222222"/>
                </a:solidFill>
                <a:latin typeface="Trebuchet MS"/>
                <a:ea typeface="Trebuchet MS"/>
                <a:cs typeface="Trebuchet MS"/>
                <a:sym typeface="Trebuchet MS"/>
              </a:rPr>
              <a:t>Visual representation of Actual Versus Planned Schedule in 2 or less readable slides. A timeline representation is sufficient here.</a:t>
            </a:r>
            <a:endParaRPr sz="1200">
              <a:solidFill>
                <a:srgbClr val="222222"/>
              </a:solidFill>
              <a:latin typeface="Trebuchet MS"/>
              <a:ea typeface="Trebuchet MS"/>
              <a:cs typeface="Trebuchet MS"/>
              <a:sym typeface="Trebuchet MS"/>
            </a:endParaRPr>
          </a:p>
          <a:p>
            <a:pPr indent="-304800" lvl="1" marL="1574800" rtl="0" algn="l">
              <a:lnSpc>
                <a:spcPct val="115000"/>
              </a:lnSpc>
              <a:spcBef>
                <a:spcPts val="0"/>
              </a:spcBef>
              <a:spcAft>
                <a:spcPts val="0"/>
              </a:spcAft>
              <a:buClr>
                <a:srgbClr val="222222"/>
              </a:buClr>
              <a:buSzPts val="1200"/>
              <a:buFont typeface="Trebuchet MS"/>
              <a:buChar char="●"/>
            </a:pPr>
            <a:r>
              <a:rPr lang="en-GB" sz="1200">
                <a:solidFill>
                  <a:srgbClr val="222222"/>
                </a:solidFill>
                <a:latin typeface="Trebuchet MS"/>
                <a:ea typeface="Trebuchet MS"/>
                <a:cs typeface="Trebuchet MS"/>
                <a:sym typeface="Trebuchet MS"/>
              </a:rPr>
              <a:t>Did you drop any functionalities, implement any additional functionalities, and/or use any frameworks or external libraries? If so what.</a:t>
            </a:r>
            <a:endParaRPr sz="1200">
              <a:solidFill>
                <a:srgbClr val="222222"/>
              </a:solidFill>
              <a:latin typeface="Trebuchet MS"/>
              <a:ea typeface="Trebuchet MS"/>
              <a:cs typeface="Trebuchet MS"/>
              <a:sym typeface="Trebuchet MS"/>
            </a:endParaRPr>
          </a:p>
          <a:p>
            <a:pPr indent="-304800" lvl="1" marL="1574800" rtl="0" algn="l">
              <a:lnSpc>
                <a:spcPct val="115000"/>
              </a:lnSpc>
              <a:spcBef>
                <a:spcPts val="0"/>
              </a:spcBef>
              <a:spcAft>
                <a:spcPts val="0"/>
              </a:spcAft>
              <a:buClr>
                <a:srgbClr val="222222"/>
              </a:buClr>
              <a:buSzPts val="1200"/>
              <a:buFont typeface="Trebuchet MS"/>
              <a:buChar char="●"/>
            </a:pPr>
            <a:r>
              <a:rPr lang="en-GB" sz="1200">
                <a:solidFill>
                  <a:srgbClr val="222222"/>
                </a:solidFill>
                <a:latin typeface="Trebuchet MS"/>
                <a:ea typeface="Trebuchet MS"/>
                <a:cs typeface="Trebuchet MS"/>
                <a:sym typeface="Trebuchet MS"/>
              </a:rPr>
              <a:t>Show us your breakdown of work. Separate the programming tasks from the non-programming tasks. For programming tasks, show us the task allocation as well as the hours spent by each team member. Explain why your work allocation was fair. Show us absolute numbers as well as percentages.</a:t>
            </a:r>
            <a:endParaRPr sz="1200">
              <a:solidFill>
                <a:srgbClr val="222222"/>
              </a:solidFill>
              <a:latin typeface="Trebuchet MS"/>
              <a:ea typeface="Trebuchet MS"/>
              <a:cs typeface="Trebuchet MS"/>
              <a:sym typeface="Trebuchet MS"/>
            </a:endParaRPr>
          </a:p>
          <a:p>
            <a:pPr indent="-304800" lvl="1" marL="1574800" rtl="0" algn="l">
              <a:lnSpc>
                <a:spcPct val="115000"/>
              </a:lnSpc>
              <a:spcBef>
                <a:spcPts val="0"/>
              </a:spcBef>
              <a:spcAft>
                <a:spcPts val="0"/>
              </a:spcAft>
              <a:buClr>
                <a:srgbClr val="222222"/>
              </a:buClr>
              <a:buSzPts val="1200"/>
              <a:buFont typeface="Trebuchet MS"/>
              <a:buChar char="●"/>
            </a:pPr>
            <a:r>
              <a:rPr lang="en-GB" sz="1200">
                <a:solidFill>
                  <a:srgbClr val="222222"/>
                </a:solidFill>
                <a:latin typeface="Trebuchet MS"/>
                <a:ea typeface="Trebuchet MS"/>
                <a:cs typeface="Trebuchet MS"/>
                <a:sym typeface="Trebuchet MS"/>
              </a:rPr>
              <a:t>Tell us about the problems you faced tracking your schedule and how you overcame them.</a:t>
            </a:r>
            <a:endParaRPr sz="1200">
              <a:solidFill>
                <a:srgbClr val="222222"/>
              </a:solidFill>
              <a:latin typeface="Trebuchet MS"/>
              <a:ea typeface="Trebuchet MS"/>
              <a:cs typeface="Trebuchet MS"/>
              <a:sym typeface="Trebuchet MS"/>
            </a:endParaRPr>
          </a:p>
          <a:p>
            <a:pPr indent="0" lvl="0" marL="0" rtl="0" algn="l">
              <a:lnSpc>
                <a:spcPct val="115000"/>
              </a:lnSpc>
              <a:spcBef>
                <a:spcPts val="200"/>
              </a:spcBef>
              <a:spcAft>
                <a:spcPts val="0"/>
              </a:spcAft>
              <a:buNone/>
            </a:pPr>
            <a:r>
              <a:t/>
            </a:r>
            <a:endParaRPr sz="1200">
              <a:solidFill>
                <a:schemeClr val="dk2"/>
              </a:solidFill>
              <a:latin typeface="Trebuchet MS"/>
              <a:ea typeface="Trebuchet MS"/>
              <a:cs typeface="Trebuchet MS"/>
              <a:sym typeface="Trebuchet MS"/>
            </a:endParaRPr>
          </a:p>
          <a:p>
            <a:pPr indent="0" lvl="0" marL="0" rtl="0" algn="l">
              <a:spcBef>
                <a:spcPts val="16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8e4040581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8e4040581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901700" rtl="0" algn="l">
              <a:lnSpc>
                <a:spcPct val="115000"/>
              </a:lnSpc>
              <a:spcBef>
                <a:spcPts val="600"/>
              </a:spcBef>
              <a:spcAft>
                <a:spcPts val="0"/>
              </a:spcAft>
              <a:buClr>
                <a:srgbClr val="222222"/>
              </a:buClr>
              <a:buSzPts val="1200"/>
              <a:buFont typeface="Trebuchet MS"/>
              <a:buAutoNum type="arabicPeriod"/>
            </a:pPr>
            <a:r>
              <a:rPr lang="en-GB" sz="1200">
                <a:solidFill>
                  <a:srgbClr val="222222"/>
                </a:solidFill>
                <a:latin typeface="Trebuchet MS"/>
                <a:ea typeface="Trebuchet MS"/>
                <a:cs typeface="Trebuchet MS"/>
                <a:sym typeface="Trebuchet MS"/>
              </a:rPr>
              <a:t>Schedule (Do not show us your MS Project file)</a:t>
            </a:r>
            <a:endParaRPr sz="1200">
              <a:solidFill>
                <a:srgbClr val="222222"/>
              </a:solidFill>
              <a:latin typeface="Trebuchet MS"/>
              <a:ea typeface="Trebuchet MS"/>
              <a:cs typeface="Trebuchet MS"/>
              <a:sym typeface="Trebuchet MS"/>
            </a:endParaRPr>
          </a:p>
          <a:p>
            <a:pPr indent="-304800" lvl="1" marL="1574800" rtl="0" algn="l">
              <a:lnSpc>
                <a:spcPct val="115000"/>
              </a:lnSpc>
              <a:spcBef>
                <a:spcPts val="0"/>
              </a:spcBef>
              <a:spcAft>
                <a:spcPts val="0"/>
              </a:spcAft>
              <a:buClr>
                <a:srgbClr val="222222"/>
              </a:buClr>
              <a:buSzPts val="1200"/>
              <a:buFont typeface="Trebuchet MS"/>
              <a:buChar char="●"/>
            </a:pPr>
            <a:r>
              <a:rPr lang="en-GB" sz="1200">
                <a:solidFill>
                  <a:srgbClr val="222222"/>
                </a:solidFill>
                <a:latin typeface="Trebuchet MS"/>
                <a:ea typeface="Trebuchet MS"/>
                <a:cs typeface="Trebuchet MS"/>
                <a:sym typeface="Trebuchet MS"/>
              </a:rPr>
              <a:t>Visual representation of Actual Versus Planned Schedule in 2 or less readable slides. A timeline representation is sufficient here.</a:t>
            </a:r>
            <a:endParaRPr sz="1200">
              <a:solidFill>
                <a:srgbClr val="222222"/>
              </a:solidFill>
              <a:latin typeface="Trebuchet MS"/>
              <a:ea typeface="Trebuchet MS"/>
              <a:cs typeface="Trebuchet MS"/>
              <a:sym typeface="Trebuchet MS"/>
            </a:endParaRPr>
          </a:p>
          <a:p>
            <a:pPr indent="-304800" lvl="1" marL="1574800" rtl="0" algn="l">
              <a:lnSpc>
                <a:spcPct val="115000"/>
              </a:lnSpc>
              <a:spcBef>
                <a:spcPts val="0"/>
              </a:spcBef>
              <a:spcAft>
                <a:spcPts val="0"/>
              </a:spcAft>
              <a:buClr>
                <a:srgbClr val="222222"/>
              </a:buClr>
              <a:buSzPts val="1200"/>
              <a:buFont typeface="Trebuchet MS"/>
              <a:buChar char="●"/>
            </a:pPr>
            <a:r>
              <a:rPr lang="en-GB" sz="1200">
                <a:solidFill>
                  <a:srgbClr val="222222"/>
                </a:solidFill>
                <a:latin typeface="Trebuchet MS"/>
                <a:ea typeface="Trebuchet MS"/>
                <a:cs typeface="Trebuchet MS"/>
                <a:sym typeface="Trebuchet MS"/>
              </a:rPr>
              <a:t>Did you drop any functionalities, implement any additional functionalities, and/or use any frameworks or external libraries? If so what.</a:t>
            </a:r>
            <a:endParaRPr sz="1200">
              <a:solidFill>
                <a:srgbClr val="222222"/>
              </a:solidFill>
              <a:latin typeface="Trebuchet MS"/>
              <a:ea typeface="Trebuchet MS"/>
              <a:cs typeface="Trebuchet MS"/>
              <a:sym typeface="Trebuchet MS"/>
            </a:endParaRPr>
          </a:p>
          <a:p>
            <a:pPr indent="-304800" lvl="1" marL="1574800" rtl="0" algn="l">
              <a:lnSpc>
                <a:spcPct val="115000"/>
              </a:lnSpc>
              <a:spcBef>
                <a:spcPts val="0"/>
              </a:spcBef>
              <a:spcAft>
                <a:spcPts val="0"/>
              </a:spcAft>
              <a:buClr>
                <a:srgbClr val="222222"/>
              </a:buClr>
              <a:buSzPts val="1200"/>
              <a:buFont typeface="Trebuchet MS"/>
              <a:buChar char="●"/>
            </a:pPr>
            <a:r>
              <a:rPr lang="en-GB" sz="1200">
                <a:solidFill>
                  <a:srgbClr val="222222"/>
                </a:solidFill>
                <a:latin typeface="Trebuchet MS"/>
                <a:ea typeface="Trebuchet MS"/>
                <a:cs typeface="Trebuchet MS"/>
                <a:sym typeface="Trebuchet MS"/>
              </a:rPr>
              <a:t>Show us your breakdown of work. Separate the programming tasks from the non-programming tasks. For programming tasks, show us the task allocation as well as the hours spent by each team member. Explain why your work allocation was fair. Show us absolute numbers as well as percentages.</a:t>
            </a:r>
            <a:endParaRPr sz="1200">
              <a:solidFill>
                <a:srgbClr val="222222"/>
              </a:solidFill>
              <a:latin typeface="Trebuchet MS"/>
              <a:ea typeface="Trebuchet MS"/>
              <a:cs typeface="Trebuchet MS"/>
              <a:sym typeface="Trebuchet MS"/>
            </a:endParaRPr>
          </a:p>
          <a:p>
            <a:pPr indent="-304800" lvl="1" marL="1574800" rtl="0" algn="l">
              <a:lnSpc>
                <a:spcPct val="115000"/>
              </a:lnSpc>
              <a:spcBef>
                <a:spcPts val="0"/>
              </a:spcBef>
              <a:spcAft>
                <a:spcPts val="0"/>
              </a:spcAft>
              <a:buClr>
                <a:srgbClr val="222222"/>
              </a:buClr>
              <a:buSzPts val="1200"/>
              <a:buFont typeface="Trebuchet MS"/>
              <a:buChar char="●"/>
            </a:pPr>
            <a:r>
              <a:rPr lang="en-GB" sz="1200">
                <a:solidFill>
                  <a:srgbClr val="222222"/>
                </a:solidFill>
                <a:latin typeface="Trebuchet MS"/>
                <a:ea typeface="Trebuchet MS"/>
                <a:cs typeface="Trebuchet MS"/>
                <a:sym typeface="Trebuchet MS"/>
              </a:rPr>
              <a:t>Tell us about the problems you faced tracking your schedule and how you overcame them.</a:t>
            </a:r>
            <a:endParaRPr sz="1200">
              <a:solidFill>
                <a:srgbClr val="222222"/>
              </a:solidFill>
              <a:latin typeface="Trebuchet MS"/>
              <a:ea typeface="Trebuchet MS"/>
              <a:cs typeface="Trebuchet MS"/>
              <a:sym typeface="Trebuchet MS"/>
            </a:endParaRPr>
          </a:p>
          <a:p>
            <a:pPr indent="0" lvl="0" marL="0" rtl="0" algn="l">
              <a:lnSpc>
                <a:spcPct val="115000"/>
              </a:lnSpc>
              <a:spcBef>
                <a:spcPts val="200"/>
              </a:spcBef>
              <a:spcAft>
                <a:spcPts val="0"/>
              </a:spcAft>
              <a:buNone/>
            </a:pPr>
            <a:r>
              <a:t/>
            </a:r>
            <a:endParaRPr sz="1200">
              <a:solidFill>
                <a:schemeClr val="dk2"/>
              </a:solidFill>
              <a:latin typeface="Trebuchet MS"/>
              <a:ea typeface="Trebuchet MS"/>
              <a:cs typeface="Trebuchet MS"/>
              <a:sym typeface="Trebuchet MS"/>
            </a:endParaRPr>
          </a:p>
          <a:p>
            <a:pPr indent="0" lvl="0" marL="0" rtl="0" algn="l">
              <a:spcBef>
                <a:spcPts val="16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7442c30b2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7442c30b2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7443746f6f_4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443746f6f_4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901700" rtl="0" algn="l">
              <a:lnSpc>
                <a:spcPct val="115000"/>
              </a:lnSpc>
              <a:spcBef>
                <a:spcPts val="600"/>
              </a:spcBef>
              <a:spcAft>
                <a:spcPts val="0"/>
              </a:spcAft>
              <a:buClr>
                <a:srgbClr val="222222"/>
              </a:buClr>
              <a:buSzPts val="1200"/>
              <a:buFont typeface="Trebuchet MS"/>
              <a:buAutoNum type="arabicPeriod"/>
            </a:pPr>
            <a:r>
              <a:rPr lang="en-GB" sz="1200">
                <a:solidFill>
                  <a:srgbClr val="222222"/>
                </a:solidFill>
                <a:latin typeface="Trebuchet MS"/>
                <a:ea typeface="Trebuchet MS"/>
                <a:cs typeface="Trebuchet MS"/>
                <a:sym typeface="Trebuchet MS"/>
              </a:rPr>
              <a:t>Schedule (Do not show us your MS Project file)</a:t>
            </a:r>
            <a:endParaRPr sz="1200">
              <a:solidFill>
                <a:srgbClr val="222222"/>
              </a:solidFill>
              <a:latin typeface="Trebuchet MS"/>
              <a:ea typeface="Trebuchet MS"/>
              <a:cs typeface="Trebuchet MS"/>
              <a:sym typeface="Trebuchet MS"/>
            </a:endParaRPr>
          </a:p>
          <a:p>
            <a:pPr indent="-304800" lvl="1" marL="914400" rtl="0" algn="l">
              <a:lnSpc>
                <a:spcPct val="115000"/>
              </a:lnSpc>
              <a:spcBef>
                <a:spcPts val="0"/>
              </a:spcBef>
              <a:spcAft>
                <a:spcPts val="0"/>
              </a:spcAft>
              <a:buClr>
                <a:srgbClr val="222222"/>
              </a:buClr>
              <a:buSzPts val="1200"/>
              <a:buFont typeface="Trebuchet MS"/>
              <a:buChar char="●"/>
            </a:pPr>
            <a:r>
              <a:rPr lang="en-GB" sz="1200">
                <a:solidFill>
                  <a:srgbClr val="222222"/>
                </a:solidFill>
                <a:latin typeface="Trebuchet MS"/>
                <a:ea typeface="Trebuchet MS"/>
                <a:cs typeface="Trebuchet MS"/>
                <a:sym typeface="Trebuchet MS"/>
              </a:rPr>
              <a:t>Show us your breakdown of work. Separate the programming tasks from the non-programming tasks. For programming tasks, show us the task allocation as well as the hours spent by each team member. Explain why your work allocation was fair. Show us absolute numbers as well as percentages.</a:t>
            </a:r>
            <a:endParaRPr sz="1200">
              <a:solidFill>
                <a:srgbClr val="222222"/>
              </a:solidFill>
              <a:latin typeface="Trebuchet MS"/>
              <a:ea typeface="Trebuchet MS"/>
              <a:cs typeface="Trebuchet MS"/>
              <a:sym typeface="Trebuchet MS"/>
            </a:endParaRPr>
          </a:p>
          <a:p>
            <a:pPr indent="0" lvl="0" marL="0" rtl="0" algn="l">
              <a:lnSpc>
                <a:spcPct val="115000"/>
              </a:lnSpc>
              <a:spcBef>
                <a:spcPts val="1200"/>
              </a:spcBef>
              <a:spcAft>
                <a:spcPts val="0"/>
              </a:spcAft>
              <a:buNone/>
            </a:pPr>
            <a:r>
              <a:t/>
            </a:r>
            <a:endParaRPr sz="1200">
              <a:solidFill>
                <a:srgbClr val="222222"/>
              </a:solidFill>
              <a:latin typeface="Trebuchet MS"/>
              <a:ea typeface="Trebuchet MS"/>
              <a:cs typeface="Trebuchet MS"/>
              <a:sym typeface="Trebuchet MS"/>
            </a:endParaRPr>
          </a:p>
          <a:p>
            <a:pPr indent="0" lvl="0" marL="0" rtl="0" algn="l">
              <a:lnSpc>
                <a:spcPct val="115000"/>
              </a:lnSpc>
              <a:spcBef>
                <a:spcPts val="200"/>
              </a:spcBef>
              <a:spcAft>
                <a:spcPts val="0"/>
              </a:spcAft>
              <a:buNone/>
            </a:pPr>
            <a:r>
              <a:t/>
            </a:r>
            <a:endParaRPr sz="1200">
              <a:solidFill>
                <a:schemeClr val="dk2"/>
              </a:solidFill>
              <a:latin typeface="Trebuchet MS"/>
              <a:ea typeface="Trebuchet MS"/>
              <a:cs typeface="Trebuchet MS"/>
              <a:sym typeface="Trebuchet MS"/>
            </a:endParaRPr>
          </a:p>
          <a:p>
            <a:pPr indent="0" lvl="0" marL="0" rtl="0" algn="l">
              <a:spcBef>
                <a:spcPts val="1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755e83b9a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55e83b9a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901700" rtl="0" algn="l">
              <a:lnSpc>
                <a:spcPct val="115000"/>
              </a:lnSpc>
              <a:spcBef>
                <a:spcPts val="600"/>
              </a:spcBef>
              <a:spcAft>
                <a:spcPts val="0"/>
              </a:spcAft>
              <a:buClr>
                <a:srgbClr val="222222"/>
              </a:buClr>
              <a:buSzPts val="1200"/>
              <a:buFont typeface="Trebuchet MS"/>
              <a:buAutoNum type="arabicPeriod"/>
            </a:pPr>
            <a:r>
              <a:rPr lang="en-GB" sz="1200">
                <a:solidFill>
                  <a:srgbClr val="222222"/>
                </a:solidFill>
                <a:latin typeface="Trebuchet MS"/>
                <a:ea typeface="Trebuchet MS"/>
                <a:cs typeface="Trebuchet MS"/>
                <a:sym typeface="Trebuchet MS"/>
              </a:rPr>
              <a:t>Schedule (Do not show us your MS Project file)</a:t>
            </a:r>
            <a:endParaRPr sz="1200">
              <a:solidFill>
                <a:srgbClr val="222222"/>
              </a:solidFill>
              <a:latin typeface="Trebuchet MS"/>
              <a:ea typeface="Trebuchet MS"/>
              <a:cs typeface="Trebuchet MS"/>
              <a:sym typeface="Trebuchet MS"/>
            </a:endParaRPr>
          </a:p>
          <a:p>
            <a:pPr indent="-304800" lvl="1" marL="914400" rtl="0" algn="l">
              <a:lnSpc>
                <a:spcPct val="115000"/>
              </a:lnSpc>
              <a:spcBef>
                <a:spcPts val="0"/>
              </a:spcBef>
              <a:spcAft>
                <a:spcPts val="0"/>
              </a:spcAft>
              <a:buClr>
                <a:srgbClr val="222222"/>
              </a:buClr>
              <a:buSzPts val="1200"/>
              <a:buFont typeface="Trebuchet MS"/>
              <a:buChar char="●"/>
            </a:pPr>
            <a:r>
              <a:rPr lang="en-GB" sz="1200">
                <a:solidFill>
                  <a:srgbClr val="222222"/>
                </a:solidFill>
                <a:latin typeface="Trebuchet MS"/>
                <a:ea typeface="Trebuchet MS"/>
                <a:cs typeface="Trebuchet MS"/>
                <a:sym typeface="Trebuchet MS"/>
              </a:rPr>
              <a:t>Show us your breakdown of work. Separate the programming tasks from the non-programming tasks. For programming tasks, show us the task allocation as well as the hours spent by each team member. Explain why your work allocation was fair. Show us absolute numbers as well as percentages.</a:t>
            </a:r>
            <a:endParaRPr sz="1200">
              <a:solidFill>
                <a:srgbClr val="222222"/>
              </a:solidFill>
              <a:latin typeface="Trebuchet MS"/>
              <a:ea typeface="Trebuchet MS"/>
              <a:cs typeface="Trebuchet MS"/>
              <a:sym typeface="Trebuchet MS"/>
            </a:endParaRPr>
          </a:p>
          <a:p>
            <a:pPr indent="0" lvl="0" marL="0" rtl="0" algn="l">
              <a:lnSpc>
                <a:spcPct val="115000"/>
              </a:lnSpc>
              <a:spcBef>
                <a:spcPts val="1200"/>
              </a:spcBef>
              <a:spcAft>
                <a:spcPts val="0"/>
              </a:spcAft>
              <a:buNone/>
            </a:pPr>
            <a:r>
              <a:t/>
            </a:r>
            <a:endParaRPr sz="1200">
              <a:solidFill>
                <a:srgbClr val="222222"/>
              </a:solidFill>
              <a:latin typeface="Trebuchet MS"/>
              <a:ea typeface="Trebuchet MS"/>
              <a:cs typeface="Trebuchet MS"/>
              <a:sym typeface="Trebuchet MS"/>
            </a:endParaRPr>
          </a:p>
          <a:p>
            <a:pPr indent="0" lvl="0" marL="0" rtl="0" algn="l">
              <a:lnSpc>
                <a:spcPct val="115000"/>
              </a:lnSpc>
              <a:spcBef>
                <a:spcPts val="200"/>
              </a:spcBef>
              <a:spcAft>
                <a:spcPts val="0"/>
              </a:spcAft>
              <a:buNone/>
            </a:pPr>
            <a:r>
              <a:t/>
            </a:r>
            <a:endParaRPr sz="1200">
              <a:solidFill>
                <a:schemeClr val="dk2"/>
              </a:solidFill>
              <a:latin typeface="Trebuchet MS"/>
              <a:ea typeface="Trebuchet MS"/>
              <a:cs typeface="Trebuchet MS"/>
              <a:sym typeface="Trebuchet MS"/>
            </a:endParaRPr>
          </a:p>
          <a:p>
            <a:pPr indent="0" lvl="0" marL="0" rtl="0" algn="l">
              <a:spcBef>
                <a:spcPts val="16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78e404058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78e404058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 Id="rId4" Type="http://schemas.openxmlformats.org/officeDocument/2006/relationships/image" Target="../media/image14.png"/><Relationship Id="rId5"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0.jp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3.jp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jpg"/><Relationship Id="rId4" Type="http://schemas.openxmlformats.org/officeDocument/2006/relationships/image" Target="../media/image17.png"/><Relationship Id="rId5" Type="http://schemas.openxmlformats.org/officeDocument/2006/relationships/image" Target="../media/image32.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21.jp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jpg"/><Relationship Id="rId4" Type="http://schemas.openxmlformats.org/officeDocument/2006/relationships/image" Target="../media/image33.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4.png"/><Relationship Id="rId8"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9.jpg"/><Relationship Id="rId4" Type="http://schemas.openxmlformats.org/officeDocument/2006/relationships/image" Target="../media/image23.gif"/><Relationship Id="rId5"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5.png"/><Relationship Id="rId5"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27.png"/><Relationship Id="rId5"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2.jpg"/><Relationship Id="rId4" Type="http://schemas.openxmlformats.org/officeDocument/2006/relationships/image" Target="../media/image12.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2450900" y="1401625"/>
            <a:ext cx="46833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4500">
                <a:latin typeface="Merienda"/>
                <a:ea typeface="Merienda"/>
                <a:cs typeface="Merienda"/>
                <a:sym typeface="Merienda"/>
              </a:rPr>
              <a:t>SPM FINAL PRESENTATION</a:t>
            </a:r>
            <a:endParaRPr sz="4500">
              <a:latin typeface="Merienda"/>
              <a:ea typeface="Merienda"/>
              <a:cs typeface="Merienda"/>
              <a:sym typeface="Merienda"/>
            </a:endParaRPr>
          </a:p>
        </p:txBody>
      </p:sp>
      <p:sp>
        <p:nvSpPr>
          <p:cNvPr id="278" name="Google Shape;278;p13"/>
          <p:cNvSpPr txBox="1"/>
          <p:nvPr>
            <p:ph idx="1" type="subTitle"/>
          </p:nvPr>
        </p:nvSpPr>
        <p:spPr>
          <a:xfrm>
            <a:off x="0" y="2931075"/>
            <a:ext cx="5143500" cy="2136300"/>
          </a:xfrm>
          <a:prstGeom prst="rect">
            <a:avLst/>
          </a:prstGeom>
        </p:spPr>
        <p:txBody>
          <a:bodyPr anchorCtr="0" anchor="t" bIns="91425" lIns="91425" spcFirstLastPara="1" rIns="91425" wrap="square" tIns="91425">
            <a:noAutofit/>
          </a:bodyPr>
          <a:lstStyle/>
          <a:p>
            <a:pPr indent="0" lvl="0" marL="0" marR="177800" rtl="0" algn="l">
              <a:lnSpc>
                <a:spcPct val="125000"/>
              </a:lnSpc>
              <a:spcBef>
                <a:spcPts val="0"/>
              </a:spcBef>
              <a:spcAft>
                <a:spcPts val="0"/>
              </a:spcAft>
              <a:buNone/>
            </a:pPr>
            <a:r>
              <a:rPr b="1" lang="en-GB" sz="1400">
                <a:solidFill>
                  <a:srgbClr val="FEFFF7"/>
                </a:solidFill>
                <a:latin typeface="Merienda"/>
                <a:ea typeface="Merienda"/>
                <a:cs typeface="Merienda"/>
                <a:sym typeface="Merienda"/>
              </a:rPr>
              <a:t>G</a:t>
            </a:r>
            <a:r>
              <a:rPr b="1" lang="en-GB" sz="1800">
                <a:solidFill>
                  <a:srgbClr val="FEFFF7"/>
                </a:solidFill>
                <a:latin typeface="Merienda"/>
                <a:ea typeface="Merienda"/>
                <a:cs typeface="Merienda"/>
                <a:sym typeface="Merienda"/>
              </a:rPr>
              <a:t>1T8 - LET'S GIT IT  </a:t>
            </a:r>
            <a:endParaRPr b="1" sz="1800">
              <a:solidFill>
                <a:srgbClr val="FEFFF7"/>
              </a:solidFill>
              <a:latin typeface="Merienda"/>
              <a:ea typeface="Merienda"/>
              <a:cs typeface="Merienda"/>
              <a:sym typeface="Merienda"/>
            </a:endParaRPr>
          </a:p>
          <a:p>
            <a:pPr indent="0" lvl="0" marL="0" marR="177800" rtl="0" algn="l">
              <a:lnSpc>
                <a:spcPct val="125000"/>
              </a:lnSpc>
              <a:spcBef>
                <a:spcPts val="400"/>
              </a:spcBef>
              <a:spcAft>
                <a:spcPts val="0"/>
              </a:spcAft>
              <a:buNone/>
            </a:pPr>
            <a:r>
              <a:rPr b="1" lang="en-GB" sz="1800">
                <a:solidFill>
                  <a:srgbClr val="FEFFF7"/>
                </a:solidFill>
                <a:latin typeface="Merienda"/>
                <a:ea typeface="Merienda"/>
                <a:cs typeface="Merienda"/>
                <a:sym typeface="Merienda"/>
              </a:rPr>
              <a:t>HILYA SYAZWANI </a:t>
            </a:r>
            <a:endParaRPr b="1" sz="1800">
              <a:solidFill>
                <a:srgbClr val="FEFFF7"/>
              </a:solidFill>
              <a:latin typeface="Merienda"/>
              <a:ea typeface="Merienda"/>
              <a:cs typeface="Merienda"/>
              <a:sym typeface="Merienda"/>
            </a:endParaRPr>
          </a:p>
          <a:p>
            <a:pPr indent="0" lvl="0" marL="0" marR="469900" rtl="0" algn="l">
              <a:lnSpc>
                <a:spcPct val="125000"/>
              </a:lnSpc>
              <a:spcBef>
                <a:spcPts val="0"/>
              </a:spcBef>
              <a:spcAft>
                <a:spcPts val="0"/>
              </a:spcAft>
              <a:buNone/>
            </a:pPr>
            <a:r>
              <a:rPr b="1" lang="en-GB" sz="1800">
                <a:solidFill>
                  <a:srgbClr val="FEFFF7"/>
                </a:solidFill>
                <a:latin typeface="Merienda"/>
                <a:ea typeface="Merienda"/>
                <a:cs typeface="Merienda"/>
                <a:sym typeface="Merienda"/>
              </a:rPr>
              <a:t>LIM HUI SIN  </a:t>
            </a:r>
            <a:endParaRPr b="1" sz="1800">
              <a:solidFill>
                <a:srgbClr val="FEFFF7"/>
              </a:solidFill>
              <a:latin typeface="Merienda"/>
              <a:ea typeface="Merienda"/>
              <a:cs typeface="Merienda"/>
              <a:sym typeface="Merienda"/>
            </a:endParaRPr>
          </a:p>
          <a:p>
            <a:pPr indent="0" lvl="0" marL="0" marR="469900" rtl="0" algn="l">
              <a:lnSpc>
                <a:spcPct val="125000"/>
              </a:lnSpc>
              <a:spcBef>
                <a:spcPts val="0"/>
              </a:spcBef>
              <a:spcAft>
                <a:spcPts val="0"/>
              </a:spcAft>
              <a:buNone/>
            </a:pPr>
            <a:r>
              <a:rPr b="1" lang="en-GB" sz="1800">
                <a:solidFill>
                  <a:srgbClr val="FEFFF7"/>
                </a:solidFill>
                <a:latin typeface="Merienda"/>
                <a:ea typeface="Merienda"/>
                <a:cs typeface="Merienda"/>
                <a:sym typeface="Merienda"/>
              </a:rPr>
              <a:t>LIM JIE MIN</a:t>
            </a:r>
            <a:endParaRPr b="1" sz="1800">
              <a:solidFill>
                <a:srgbClr val="FEFFF7"/>
              </a:solidFill>
              <a:latin typeface="Merienda"/>
              <a:ea typeface="Merienda"/>
              <a:cs typeface="Merienda"/>
              <a:sym typeface="Merienda"/>
            </a:endParaRPr>
          </a:p>
          <a:p>
            <a:pPr indent="0" lvl="0" marL="12700" rtl="0" algn="l">
              <a:lnSpc>
                <a:spcPct val="125000"/>
              </a:lnSpc>
              <a:spcBef>
                <a:spcPts val="0"/>
              </a:spcBef>
              <a:spcAft>
                <a:spcPts val="0"/>
              </a:spcAft>
              <a:buNone/>
            </a:pPr>
            <a:r>
              <a:rPr b="1" lang="en-GB" sz="1800">
                <a:solidFill>
                  <a:srgbClr val="FEFFF7"/>
                </a:solidFill>
                <a:latin typeface="Merienda"/>
                <a:ea typeface="Merienda"/>
                <a:cs typeface="Merienda"/>
                <a:sym typeface="Merienda"/>
              </a:rPr>
              <a:t>TAN XIN RONG STEFFI  </a:t>
            </a:r>
            <a:endParaRPr b="1" sz="1800">
              <a:solidFill>
                <a:srgbClr val="FEFFF7"/>
              </a:solidFill>
              <a:latin typeface="Merienda"/>
              <a:ea typeface="Merienda"/>
              <a:cs typeface="Merienda"/>
              <a:sym typeface="Merienda"/>
            </a:endParaRPr>
          </a:p>
          <a:p>
            <a:pPr indent="0" lvl="0" marL="12700" rtl="0" algn="l">
              <a:lnSpc>
                <a:spcPct val="125000"/>
              </a:lnSpc>
              <a:spcBef>
                <a:spcPts val="0"/>
              </a:spcBef>
              <a:spcAft>
                <a:spcPts val="0"/>
              </a:spcAft>
              <a:buNone/>
            </a:pPr>
            <a:r>
              <a:rPr b="1" lang="en-GB" sz="1800">
                <a:solidFill>
                  <a:srgbClr val="FEFFF7"/>
                </a:solidFill>
                <a:latin typeface="Merienda"/>
                <a:ea typeface="Merienda"/>
                <a:cs typeface="Merienda"/>
                <a:sym typeface="Merienda"/>
              </a:rPr>
              <a:t>KU SEOUNGLIM (SKY)</a:t>
            </a:r>
            <a:endParaRPr sz="1800">
              <a:solidFill>
                <a:srgbClr val="000000"/>
              </a:solidFill>
              <a:latin typeface="Merienda"/>
              <a:ea typeface="Merienda"/>
              <a:cs typeface="Merienda"/>
              <a:sym typeface="Merienda"/>
            </a:endParaRPr>
          </a:p>
          <a:p>
            <a:pPr indent="0" lvl="0" marL="0" rtl="0" algn="l">
              <a:spcBef>
                <a:spcPts val="0"/>
              </a:spcBef>
              <a:spcAft>
                <a:spcPts val="0"/>
              </a:spcAft>
              <a:buNone/>
            </a:pPr>
            <a:r>
              <a:t/>
            </a:r>
            <a:endParaRPr sz="1800">
              <a:latin typeface="Merienda"/>
              <a:ea typeface="Merienda"/>
              <a:cs typeface="Merienda"/>
              <a:sym typeface="Meriend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05" name="Shape 405"/>
        <p:cNvGrpSpPr/>
        <p:nvPr/>
      </p:nvGrpSpPr>
      <p:grpSpPr>
        <a:xfrm>
          <a:off x="0" y="0"/>
          <a:ext cx="0" cy="0"/>
          <a:chOff x="0" y="0"/>
          <a:chExt cx="0" cy="0"/>
        </a:xfrm>
      </p:grpSpPr>
      <p:sp>
        <p:nvSpPr>
          <p:cNvPr id="406" name="Google Shape;406;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ienda"/>
                <a:ea typeface="Merienda"/>
                <a:cs typeface="Merienda"/>
                <a:sym typeface="Merienda"/>
              </a:rPr>
              <a:t>Breakdown Of Work</a:t>
            </a:r>
            <a:endParaRPr>
              <a:latin typeface="Merienda"/>
              <a:ea typeface="Merienda"/>
              <a:cs typeface="Merienda"/>
              <a:sym typeface="Merienda"/>
            </a:endParaRPr>
          </a:p>
        </p:txBody>
      </p:sp>
      <p:sp>
        <p:nvSpPr>
          <p:cNvPr id="407" name="Google Shape;407;p22"/>
          <p:cNvSpPr txBox="1"/>
          <p:nvPr>
            <p:ph idx="1" type="body"/>
          </p:nvPr>
        </p:nvSpPr>
        <p:spPr>
          <a:xfrm>
            <a:off x="1303800" y="1490075"/>
            <a:ext cx="3612600" cy="3136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GB" sz="2000">
                <a:solidFill>
                  <a:srgbClr val="222222"/>
                </a:solidFill>
                <a:latin typeface="Trebuchet MS"/>
                <a:ea typeface="Trebuchet MS"/>
                <a:cs typeface="Trebuchet MS"/>
                <a:sym typeface="Trebuchet MS"/>
              </a:rPr>
              <a:t>Non-Programming Tasks</a:t>
            </a:r>
            <a:endParaRPr b="1" sz="2000">
              <a:solidFill>
                <a:srgbClr val="222222"/>
              </a:solidFill>
              <a:latin typeface="Trebuchet MS"/>
              <a:ea typeface="Trebuchet MS"/>
              <a:cs typeface="Trebuchet MS"/>
              <a:sym typeface="Trebuchet MS"/>
            </a:endParaRPr>
          </a:p>
          <a:p>
            <a:pPr indent="-342900" lvl="0" marL="457200" rtl="0" algn="l">
              <a:spcBef>
                <a:spcPts val="600"/>
              </a:spcBef>
              <a:spcAft>
                <a:spcPts val="0"/>
              </a:spcAft>
              <a:buClr>
                <a:srgbClr val="222222"/>
              </a:buClr>
              <a:buSzPts val="1800"/>
              <a:buFont typeface="Trebuchet MS"/>
              <a:buChar char="➢"/>
            </a:pPr>
            <a:r>
              <a:rPr lang="en-GB" sz="1800">
                <a:solidFill>
                  <a:srgbClr val="222222"/>
                </a:solidFill>
                <a:latin typeface="Trebuchet MS"/>
                <a:ea typeface="Trebuchet MS"/>
                <a:cs typeface="Trebuchet MS"/>
                <a:sym typeface="Trebuchet MS"/>
              </a:rPr>
              <a:t>Daily Update</a:t>
            </a:r>
            <a:endParaRPr sz="1800">
              <a:solidFill>
                <a:srgbClr val="222222"/>
              </a:solidFill>
              <a:latin typeface="Trebuchet MS"/>
              <a:ea typeface="Trebuchet MS"/>
              <a:cs typeface="Trebuchet MS"/>
              <a:sym typeface="Trebuchet MS"/>
            </a:endParaRPr>
          </a:p>
          <a:p>
            <a:pPr indent="-342900" lvl="0" marL="457200" rtl="0" algn="l">
              <a:spcBef>
                <a:spcPts val="0"/>
              </a:spcBef>
              <a:spcAft>
                <a:spcPts val="0"/>
              </a:spcAft>
              <a:buClr>
                <a:srgbClr val="222222"/>
              </a:buClr>
              <a:buSzPts val="1800"/>
              <a:buFont typeface="Trebuchet MS"/>
              <a:buChar char="➢"/>
            </a:pPr>
            <a:r>
              <a:rPr lang="en-GB" sz="1800">
                <a:solidFill>
                  <a:srgbClr val="222222"/>
                </a:solidFill>
                <a:latin typeface="Trebuchet MS"/>
                <a:ea typeface="Trebuchet MS"/>
                <a:cs typeface="Trebuchet MS"/>
                <a:sym typeface="Trebuchet MS"/>
              </a:rPr>
              <a:t>Writing of Manual Test Cases</a:t>
            </a:r>
            <a:endParaRPr sz="1800">
              <a:solidFill>
                <a:srgbClr val="222222"/>
              </a:solidFill>
              <a:latin typeface="Trebuchet MS"/>
              <a:ea typeface="Trebuchet MS"/>
              <a:cs typeface="Trebuchet MS"/>
              <a:sym typeface="Trebuchet MS"/>
            </a:endParaRPr>
          </a:p>
          <a:p>
            <a:pPr indent="-342900" lvl="0" marL="457200" rtl="0" algn="l">
              <a:spcBef>
                <a:spcPts val="0"/>
              </a:spcBef>
              <a:spcAft>
                <a:spcPts val="0"/>
              </a:spcAft>
              <a:buClr>
                <a:srgbClr val="222222"/>
              </a:buClr>
              <a:buSzPts val="1800"/>
              <a:buFont typeface="Trebuchet MS"/>
              <a:buChar char="➢"/>
            </a:pPr>
            <a:r>
              <a:rPr lang="en-GB" sz="1800">
                <a:solidFill>
                  <a:srgbClr val="222222"/>
                </a:solidFill>
                <a:latin typeface="Trebuchet MS"/>
                <a:ea typeface="Trebuchet MS"/>
                <a:cs typeface="Trebuchet MS"/>
                <a:sym typeface="Trebuchet MS"/>
              </a:rPr>
              <a:t>Writing of JSON Test Cases</a:t>
            </a:r>
            <a:endParaRPr sz="1800">
              <a:solidFill>
                <a:srgbClr val="222222"/>
              </a:solidFill>
              <a:latin typeface="Trebuchet MS"/>
              <a:ea typeface="Trebuchet MS"/>
              <a:cs typeface="Trebuchet MS"/>
              <a:sym typeface="Trebuchet MS"/>
            </a:endParaRPr>
          </a:p>
          <a:p>
            <a:pPr indent="-342900" lvl="0" marL="457200" rtl="0" algn="l">
              <a:spcBef>
                <a:spcPts val="0"/>
              </a:spcBef>
              <a:spcAft>
                <a:spcPts val="0"/>
              </a:spcAft>
              <a:buClr>
                <a:srgbClr val="222222"/>
              </a:buClr>
              <a:buSzPts val="1800"/>
              <a:buFont typeface="Trebuchet MS"/>
              <a:buChar char="➢"/>
            </a:pPr>
            <a:r>
              <a:rPr lang="en-GB" sz="1800">
                <a:solidFill>
                  <a:srgbClr val="222222"/>
                </a:solidFill>
                <a:latin typeface="Trebuchet MS"/>
                <a:ea typeface="Trebuchet MS"/>
                <a:cs typeface="Trebuchet MS"/>
                <a:sym typeface="Trebuchet MS"/>
              </a:rPr>
              <a:t>Presentation Slides</a:t>
            </a:r>
            <a:endParaRPr sz="1800">
              <a:solidFill>
                <a:srgbClr val="222222"/>
              </a:solidFill>
              <a:latin typeface="Trebuchet MS"/>
              <a:ea typeface="Trebuchet MS"/>
              <a:cs typeface="Trebuchet MS"/>
              <a:sym typeface="Trebuchet MS"/>
            </a:endParaRPr>
          </a:p>
          <a:p>
            <a:pPr indent="-342900" lvl="0" marL="457200" rtl="0" algn="l">
              <a:spcBef>
                <a:spcPts val="0"/>
              </a:spcBef>
              <a:spcAft>
                <a:spcPts val="0"/>
              </a:spcAft>
              <a:buClr>
                <a:srgbClr val="222222"/>
              </a:buClr>
              <a:buSzPts val="1800"/>
              <a:buFont typeface="Trebuchet MS"/>
              <a:buChar char="➢"/>
            </a:pPr>
            <a:r>
              <a:rPr lang="en-GB" sz="1800">
                <a:solidFill>
                  <a:srgbClr val="222222"/>
                </a:solidFill>
                <a:latin typeface="Trebuchet MS"/>
                <a:ea typeface="Trebuchet MS"/>
                <a:cs typeface="Trebuchet MS"/>
                <a:sym typeface="Trebuchet MS"/>
              </a:rPr>
              <a:t>Upload minutes</a:t>
            </a:r>
            <a:endParaRPr sz="1800">
              <a:solidFill>
                <a:srgbClr val="222222"/>
              </a:solidFill>
              <a:latin typeface="Trebuchet MS"/>
              <a:ea typeface="Trebuchet MS"/>
              <a:cs typeface="Trebuchet MS"/>
              <a:sym typeface="Trebuchet MS"/>
            </a:endParaRPr>
          </a:p>
          <a:p>
            <a:pPr indent="0" lvl="0" marL="0" rtl="0" algn="l">
              <a:spcBef>
                <a:spcPts val="1200"/>
              </a:spcBef>
              <a:spcAft>
                <a:spcPts val="0"/>
              </a:spcAft>
              <a:buNone/>
            </a:pPr>
            <a:r>
              <a:t/>
            </a:r>
            <a:endParaRPr sz="1200">
              <a:solidFill>
                <a:srgbClr val="222222"/>
              </a:solidFill>
              <a:latin typeface="Trebuchet MS"/>
              <a:ea typeface="Trebuchet MS"/>
              <a:cs typeface="Trebuchet MS"/>
              <a:sym typeface="Trebuchet MS"/>
            </a:endParaRPr>
          </a:p>
          <a:p>
            <a:pPr indent="0" lvl="0" marL="0" rtl="0" algn="l">
              <a:spcBef>
                <a:spcPts val="200"/>
              </a:spcBef>
              <a:spcAft>
                <a:spcPts val="1600"/>
              </a:spcAft>
              <a:buNone/>
            </a:pPr>
            <a:r>
              <a:t/>
            </a:r>
            <a:endParaRPr sz="1200">
              <a:latin typeface="Trebuchet MS"/>
              <a:ea typeface="Trebuchet MS"/>
              <a:cs typeface="Trebuchet MS"/>
              <a:sym typeface="Trebuchet MS"/>
            </a:endParaRPr>
          </a:p>
        </p:txBody>
      </p:sp>
      <p:pic>
        <p:nvPicPr>
          <p:cNvPr id="408" name="Google Shape;408;p22"/>
          <p:cNvPicPr preferRelativeResize="0"/>
          <p:nvPr/>
        </p:nvPicPr>
        <p:blipFill>
          <a:blip r:embed="rId4">
            <a:alphaModFix/>
          </a:blip>
          <a:stretch>
            <a:fillRect/>
          </a:stretch>
        </p:blipFill>
        <p:spPr>
          <a:xfrm>
            <a:off x="5572050" y="1490075"/>
            <a:ext cx="2762250" cy="2762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12" name="Shape 412"/>
        <p:cNvGrpSpPr/>
        <p:nvPr/>
      </p:nvGrpSpPr>
      <p:grpSpPr>
        <a:xfrm>
          <a:off x="0" y="0"/>
          <a:ext cx="0" cy="0"/>
          <a:chOff x="0" y="0"/>
          <a:chExt cx="0" cy="0"/>
        </a:xfrm>
      </p:grpSpPr>
      <p:sp>
        <p:nvSpPr>
          <p:cNvPr id="413" name="Google Shape;413;p23"/>
          <p:cNvSpPr txBox="1"/>
          <p:nvPr>
            <p:ph type="title"/>
          </p:nvPr>
        </p:nvSpPr>
        <p:spPr>
          <a:xfrm>
            <a:off x="1354925"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ienda"/>
                <a:ea typeface="Merienda"/>
                <a:cs typeface="Merienda"/>
                <a:sym typeface="Merienda"/>
              </a:rPr>
              <a:t>Problems Faced</a:t>
            </a:r>
            <a:endParaRPr/>
          </a:p>
        </p:txBody>
      </p:sp>
      <p:graphicFrame>
        <p:nvGraphicFramePr>
          <p:cNvPr id="414" name="Google Shape;414;p23"/>
          <p:cNvGraphicFramePr/>
          <p:nvPr/>
        </p:nvGraphicFramePr>
        <p:xfrm>
          <a:off x="339500" y="1450825"/>
          <a:ext cx="3000000" cy="3000000"/>
        </p:xfrm>
        <a:graphic>
          <a:graphicData uri="http://schemas.openxmlformats.org/drawingml/2006/table">
            <a:tbl>
              <a:tblPr>
                <a:noFill/>
                <a:tableStyleId>{8C6F071B-634F-4B29-90D4-78906BB655C1}</a:tableStyleId>
              </a:tblPr>
              <a:tblGrid>
                <a:gridCol w="4258625"/>
                <a:gridCol w="4258625"/>
              </a:tblGrid>
              <a:tr h="389775">
                <a:tc>
                  <a:txBody>
                    <a:bodyPr/>
                    <a:lstStyle/>
                    <a:p>
                      <a:pPr indent="0" lvl="0" marL="0" rtl="0" algn="ctr">
                        <a:spcBef>
                          <a:spcPts val="0"/>
                        </a:spcBef>
                        <a:spcAft>
                          <a:spcPts val="0"/>
                        </a:spcAft>
                        <a:buNone/>
                      </a:pPr>
                      <a:r>
                        <a:rPr b="1" lang="en-GB"/>
                        <a:t>Challenges</a:t>
                      </a:r>
                      <a:endParaRPr b="1"/>
                    </a:p>
                  </a:txBody>
                  <a:tcPr marT="91425" marB="91425" marR="91425" marL="91425">
                    <a:solidFill>
                      <a:srgbClr val="FCE5CD"/>
                    </a:solidFill>
                  </a:tcPr>
                </a:tc>
                <a:tc>
                  <a:txBody>
                    <a:bodyPr/>
                    <a:lstStyle/>
                    <a:p>
                      <a:pPr indent="0" lvl="0" marL="0" rtl="0" algn="ctr">
                        <a:spcBef>
                          <a:spcPts val="0"/>
                        </a:spcBef>
                        <a:spcAft>
                          <a:spcPts val="0"/>
                        </a:spcAft>
                        <a:buNone/>
                      </a:pPr>
                      <a:r>
                        <a:rPr b="1" lang="en-GB"/>
                        <a:t>Actions Taken</a:t>
                      </a:r>
                      <a:endParaRPr b="1"/>
                    </a:p>
                  </a:txBody>
                  <a:tcPr marT="91425" marB="91425" marR="91425" marL="91425">
                    <a:solidFill>
                      <a:srgbClr val="FFFFFF"/>
                    </a:solidFill>
                  </a:tcPr>
                </a:tc>
              </a:tr>
              <a:tr h="1014225">
                <a:tc>
                  <a:txBody>
                    <a:bodyPr/>
                    <a:lstStyle/>
                    <a:p>
                      <a:pPr indent="0" lvl="0" marL="0" rtl="0" algn="l">
                        <a:spcBef>
                          <a:spcPts val="0"/>
                        </a:spcBef>
                        <a:spcAft>
                          <a:spcPts val="0"/>
                        </a:spcAft>
                        <a:buNone/>
                      </a:pPr>
                      <a:r>
                        <a:rPr b="1" i="1" lang="en-GB"/>
                        <a:t>Estimating task duration</a:t>
                      </a:r>
                      <a:r>
                        <a:rPr lang="en-GB"/>
                        <a:t> - We underestimated how long a task will take for us to complete resulting in a schedule that reflects only a best-case scenario.</a:t>
                      </a:r>
                      <a:endParaRPr/>
                    </a:p>
                  </a:txBody>
                  <a:tcPr marT="91425" marB="91425" marR="91425" marL="91425">
                    <a:solidFill>
                      <a:srgbClr val="FCE5CD"/>
                    </a:solidFill>
                  </a:tcPr>
                </a:tc>
                <a:tc>
                  <a:txBody>
                    <a:bodyPr/>
                    <a:lstStyle/>
                    <a:p>
                      <a:pPr indent="0" lvl="0" marL="0" rtl="0" algn="l">
                        <a:spcBef>
                          <a:spcPts val="0"/>
                        </a:spcBef>
                        <a:spcAft>
                          <a:spcPts val="0"/>
                        </a:spcAft>
                        <a:buNone/>
                      </a:pPr>
                      <a:r>
                        <a:rPr lang="en-GB"/>
                        <a:t>We ensured that our planned duration included sufficient buffer time to complete the PP task. We also planned our PP sessions such that we could work overtime if necessary.</a:t>
                      </a:r>
                      <a:endParaRPr/>
                    </a:p>
                  </a:txBody>
                  <a:tcPr marT="91425" marB="91425" marR="91425" marL="91425">
                    <a:solidFill>
                      <a:srgbClr val="FFFFFF"/>
                    </a:solidFill>
                  </a:tcPr>
                </a:tc>
              </a:tr>
              <a:tr h="806050">
                <a:tc>
                  <a:txBody>
                    <a:bodyPr/>
                    <a:lstStyle/>
                    <a:p>
                      <a:pPr indent="0" lvl="0" marL="0" rtl="0" algn="l">
                        <a:spcBef>
                          <a:spcPts val="0"/>
                        </a:spcBef>
                        <a:spcAft>
                          <a:spcPts val="0"/>
                        </a:spcAft>
                        <a:buNone/>
                      </a:pPr>
                      <a:r>
                        <a:rPr b="1" i="1" lang="en-GB"/>
                        <a:t>Setting implementation date </a:t>
                      </a:r>
                      <a:r>
                        <a:rPr lang="en-GB"/>
                        <a:t>- Despite laying out a plan, it was difficult to follow it closely due to unforeseen events / conflicts in personal schedules.</a:t>
                      </a:r>
                      <a:endParaRPr/>
                    </a:p>
                  </a:txBody>
                  <a:tcPr marT="91425" marB="91425" marR="91425" marL="91425">
                    <a:solidFill>
                      <a:srgbClr val="FCE5CD"/>
                    </a:solidFill>
                  </a:tcPr>
                </a:tc>
                <a:tc>
                  <a:txBody>
                    <a:bodyPr/>
                    <a:lstStyle/>
                    <a:p>
                      <a:pPr indent="0" lvl="0" marL="0" rtl="0" algn="l">
                        <a:spcBef>
                          <a:spcPts val="0"/>
                        </a:spcBef>
                        <a:spcAft>
                          <a:spcPts val="0"/>
                        </a:spcAft>
                        <a:buNone/>
                      </a:pPr>
                      <a:r>
                        <a:rPr lang="en-GB"/>
                        <a:t>We had to proactively </a:t>
                      </a:r>
                      <a:r>
                        <a:rPr lang="en-GB"/>
                        <a:t>communicate with each other and the PM to reschedule our PP sessions.</a:t>
                      </a:r>
                      <a:endParaRPr/>
                    </a:p>
                  </a:txBody>
                  <a:tcPr marT="91425" marB="91425" marR="91425" marL="91425">
                    <a:solidFill>
                      <a:srgbClr val="FFFFFF"/>
                    </a:solidFill>
                  </a:tcPr>
                </a:tc>
              </a:tr>
              <a:tr h="1130325">
                <a:tc>
                  <a:txBody>
                    <a:bodyPr/>
                    <a:lstStyle/>
                    <a:p>
                      <a:pPr indent="0" lvl="0" marL="0" rtl="0" algn="l">
                        <a:spcBef>
                          <a:spcPts val="0"/>
                        </a:spcBef>
                        <a:spcAft>
                          <a:spcPts val="0"/>
                        </a:spcAft>
                        <a:buNone/>
                      </a:pPr>
                      <a:r>
                        <a:rPr b="1" i="1" lang="en-GB"/>
                        <a:t>Managing change </a:t>
                      </a:r>
                      <a:r>
                        <a:rPr lang="en-GB"/>
                        <a:t>- Because of the changes and updates on project requirements, there were changes to project schedule</a:t>
                      </a:r>
                      <a:endParaRPr/>
                    </a:p>
                  </a:txBody>
                  <a:tcPr marT="91425" marB="91425" marR="91425" marL="91425">
                    <a:solidFill>
                      <a:srgbClr val="FCE5CD"/>
                    </a:solidFill>
                  </a:tcPr>
                </a:tc>
                <a:tc>
                  <a:txBody>
                    <a:bodyPr/>
                    <a:lstStyle/>
                    <a:p>
                      <a:pPr indent="0" lvl="0" marL="0" rtl="0" algn="l">
                        <a:spcBef>
                          <a:spcPts val="0"/>
                        </a:spcBef>
                        <a:spcAft>
                          <a:spcPts val="0"/>
                        </a:spcAft>
                        <a:buNone/>
                      </a:pPr>
                      <a:r>
                        <a:rPr lang="en-GB"/>
                        <a:t>Communication on Telegram was important to ensure that everyone had the same understanding of the requirements, in order to agree to schedule changes to </a:t>
                      </a:r>
                      <a:r>
                        <a:rPr lang="en-GB"/>
                        <a:t>accommodate</a:t>
                      </a:r>
                      <a:r>
                        <a:rPr lang="en-GB"/>
                        <a:t> every member</a:t>
                      </a:r>
                      <a:endParaRPr/>
                    </a:p>
                  </a:txBody>
                  <a:tcPr marT="91425" marB="91425" marR="91425" marL="91425">
                    <a:solidFill>
                      <a:srgbClr val="FFFFFF"/>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18" name="Shape 418"/>
        <p:cNvGrpSpPr/>
        <p:nvPr/>
      </p:nvGrpSpPr>
      <p:grpSpPr>
        <a:xfrm>
          <a:off x="0" y="0"/>
          <a:ext cx="0" cy="0"/>
          <a:chOff x="0" y="0"/>
          <a:chExt cx="0" cy="0"/>
        </a:xfrm>
      </p:grpSpPr>
      <p:sp>
        <p:nvSpPr>
          <p:cNvPr id="419" name="Google Shape;419;p24"/>
          <p:cNvSpPr txBox="1"/>
          <p:nvPr>
            <p:ph type="title"/>
          </p:nvPr>
        </p:nvSpPr>
        <p:spPr>
          <a:xfrm>
            <a:off x="1661575" y="1761800"/>
            <a:ext cx="5727000" cy="14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8000">
                <a:latin typeface="Merienda"/>
                <a:ea typeface="Merienda"/>
                <a:cs typeface="Merienda"/>
                <a:sym typeface="Merienda"/>
              </a:rPr>
              <a:t>Bug Metric</a:t>
            </a:r>
            <a:endParaRPr sz="8000">
              <a:latin typeface="Merienda"/>
              <a:ea typeface="Merienda"/>
              <a:cs typeface="Merienda"/>
              <a:sym typeface="Merienda"/>
            </a:endParaRPr>
          </a:p>
          <a:p>
            <a:pPr indent="0" lvl="0" marL="0" rtl="0" algn="l">
              <a:spcBef>
                <a:spcPts val="0"/>
              </a:spcBef>
              <a:spcAft>
                <a:spcPts val="0"/>
              </a:spcAft>
              <a:buNone/>
            </a:pPr>
            <a:r>
              <a:t/>
            </a:r>
            <a:endParaRPr sz="8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23" name="Shape 423"/>
        <p:cNvGrpSpPr/>
        <p:nvPr/>
      </p:nvGrpSpPr>
      <p:grpSpPr>
        <a:xfrm>
          <a:off x="0" y="0"/>
          <a:ext cx="0" cy="0"/>
          <a:chOff x="0" y="0"/>
          <a:chExt cx="0" cy="0"/>
        </a:xfrm>
      </p:grpSpPr>
      <p:sp>
        <p:nvSpPr>
          <p:cNvPr id="424" name="Google Shape;424;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ienda"/>
                <a:ea typeface="Merienda"/>
                <a:cs typeface="Merienda"/>
                <a:sym typeface="Merienda"/>
              </a:rPr>
              <a:t>Bug Metric </a:t>
            </a:r>
            <a:endParaRPr/>
          </a:p>
        </p:txBody>
      </p:sp>
      <p:graphicFrame>
        <p:nvGraphicFramePr>
          <p:cNvPr id="425" name="Google Shape;425;p25"/>
          <p:cNvGraphicFramePr/>
          <p:nvPr/>
        </p:nvGraphicFramePr>
        <p:xfrm>
          <a:off x="952500" y="1768400"/>
          <a:ext cx="3000000" cy="3000000"/>
        </p:xfrm>
        <a:graphic>
          <a:graphicData uri="http://schemas.openxmlformats.org/drawingml/2006/table">
            <a:tbl>
              <a:tblPr>
                <a:noFill/>
                <a:tableStyleId>{8C6F071B-634F-4B29-90D4-78906BB655C1}</a:tableStyleId>
              </a:tblPr>
              <a:tblGrid>
                <a:gridCol w="3619500"/>
                <a:gridCol w="3619500"/>
              </a:tblGrid>
              <a:tr h="381000">
                <a:tc>
                  <a:txBody>
                    <a:bodyPr/>
                    <a:lstStyle/>
                    <a:p>
                      <a:pPr indent="0" lvl="0" marL="0" rtl="0" algn="ctr">
                        <a:spcBef>
                          <a:spcPts val="0"/>
                        </a:spcBef>
                        <a:spcAft>
                          <a:spcPts val="0"/>
                        </a:spcAft>
                        <a:buNone/>
                      </a:pPr>
                      <a:r>
                        <a:rPr b="1" lang="en-GB"/>
                        <a:t>Iteration No.</a:t>
                      </a:r>
                      <a:endParaRPr b="1"/>
                    </a:p>
                  </a:txBody>
                  <a:tcPr marT="91425" marB="91425" marR="91425" marL="91425" anchor="ctr">
                    <a:solidFill>
                      <a:srgbClr val="FCE5CD"/>
                    </a:solidFill>
                  </a:tcPr>
                </a:tc>
                <a:tc>
                  <a:txBody>
                    <a:bodyPr/>
                    <a:lstStyle/>
                    <a:p>
                      <a:pPr indent="0" lvl="0" marL="0" rtl="0" algn="ctr">
                        <a:spcBef>
                          <a:spcPts val="0"/>
                        </a:spcBef>
                        <a:spcAft>
                          <a:spcPts val="0"/>
                        </a:spcAft>
                        <a:buNone/>
                      </a:pPr>
                      <a:r>
                        <a:rPr b="1" lang="en-GB"/>
                        <a:t>Final Bug Metric</a:t>
                      </a:r>
                      <a:endParaRPr b="1"/>
                    </a:p>
                  </a:txBody>
                  <a:tcPr marT="91425" marB="91425" marR="91425" marL="91425" anchor="ctr">
                    <a:solidFill>
                      <a:srgbClr val="FFFFFF"/>
                    </a:solidFill>
                  </a:tcPr>
                </a:tc>
              </a:tr>
              <a:tr h="381000">
                <a:tc>
                  <a:txBody>
                    <a:bodyPr/>
                    <a:lstStyle/>
                    <a:p>
                      <a:pPr indent="0" lvl="0" marL="0" rtl="0" algn="ctr">
                        <a:spcBef>
                          <a:spcPts val="0"/>
                        </a:spcBef>
                        <a:spcAft>
                          <a:spcPts val="0"/>
                        </a:spcAft>
                        <a:buNone/>
                      </a:pPr>
                      <a:r>
                        <a:rPr lang="en-GB"/>
                        <a:t>Iter. 1</a:t>
                      </a:r>
                      <a:endParaRPr/>
                    </a:p>
                  </a:txBody>
                  <a:tcPr marT="91425" marB="91425" marR="91425" marL="91425" anchor="ctr">
                    <a:solidFill>
                      <a:srgbClr val="FCE5CD"/>
                    </a:solidFill>
                  </a:tcPr>
                </a:tc>
                <a:tc>
                  <a:txBody>
                    <a:bodyPr/>
                    <a:lstStyle/>
                    <a:p>
                      <a:pPr indent="0" lvl="0" marL="0" rtl="0" algn="ctr">
                        <a:spcBef>
                          <a:spcPts val="0"/>
                        </a:spcBef>
                        <a:spcAft>
                          <a:spcPts val="0"/>
                        </a:spcAft>
                        <a:buNone/>
                      </a:pPr>
                      <a:r>
                        <a:rPr lang="en-GB"/>
                        <a:t>26</a:t>
                      </a:r>
                      <a:endParaRPr/>
                    </a:p>
                  </a:txBody>
                  <a:tcPr marT="91425" marB="91425" marR="91425" marL="91425" anchor="ctr">
                    <a:solidFill>
                      <a:srgbClr val="FFFFFF"/>
                    </a:solidFill>
                  </a:tcPr>
                </a:tc>
              </a:tr>
              <a:tr h="381000">
                <a:tc>
                  <a:txBody>
                    <a:bodyPr/>
                    <a:lstStyle/>
                    <a:p>
                      <a:pPr indent="0" lvl="0" marL="0" rtl="0" algn="ctr">
                        <a:spcBef>
                          <a:spcPts val="0"/>
                        </a:spcBef>
                        <a:spcAft>
                          <a:spcPts val="0"/>
                        </a:spcAft>
                        <a:buNone/>
                      </a:pPr>
                      <a:r>
                        <a:rPr lang="en-GB"/>
                        <a:t>Iter. 2</a:t>
                      </a:r>
                      <a:endParaRPr/>
                    </a:p>
                  </a:txBody>
                  <a:tcPr marT="91425" marB="91425" marR="91425" marL="91425" anchor="ctr">
                    <a:solidFill>
                      <a:srgbClr val="FCE5CD"/>
                    </a:solidFill>
                  </a:tcPr>
                </a:tc>
                <a:tc>
                  <a:txBody>
                    <a:bodyPr/>
                    <a:lstStyle/>
                    <a:p>
                      <a:pPr indent="0" lvl="0" marL="0" rtl="0" algn="ctr">
                        <a:spcBef>
                          <a:spcPts val="0"/>
                        </a:spcBef>
                        <a:spcAft>
                          <a:spcPts val="0"/>
                        </a:spcAft>
                        <a:buNone/>
                      </a:pPr>
                      <a:r>
                        <a:rPr lang="en-GB"/>
                        <a:t>156</a:t>
                      </a:r>
                      <a:endParaRPr/>
                    </a:p>
                  </a:txBody>
                  <a:tcPr marT="91425" marB="91425" marR="91425" marL="91425" anchor="ctr">
                    <a:solidFill>
                      <a:srgbClr val="FFFFFF"/>
                    </a:solidFill>
                  </a:tcPr>
                </a:tc>
              </a:tr>
              <a:tr h="381000">
                <a:tc>
                  <a:txBody>
                    <a:bodyPr/>
                    <a:lstStyle/>
                    <a:p>
                      <a:pPr indent="0" lvl="0" marL="0" rtl="0" algn="ctr">
                        <a:spcBef>
                          <a:spcPts val="0"/>
                        </a:spcBef>
                        <a:spcAft>
                          <a:spcPts val="0"/>
                        </a:spcAft>
                        <a:buNone/>
                      </a:pPr>
                      <a:r>
                        <a:rPr lang="en-GB"/>
                        <a:t>Iter. 3</a:t>
                      </a:r>
                      <a:endParaRPr/>
                    </a:p>
                  </a:txBody>
                  <a:tcPr marT="91425" marB="91425" marR="91425" marL="91425" anchor="ctr">
                    <a:solidFill>
                      <a:srgbClr val="FCE5CD"/>
                    </a:solidFill>
                  </a:tcPr>
                </a:tc>
                <a:tc>
                  <a:txBody>
                    <a:bodyPr/>
                    <a:lstStyle/>
                    <a:p>
                      <a:pPr indent="0" lvl="0" marL="0" rtl="0" algn="ctr">
                        <a:spcBef>
                          <a:spcPts val="0"/>
                        </a:spcBef>
                        <a:spcAft>
                          <a:spcPts val="0"/>
                        </a:spcAft>
                        <a:buNone/>
                      </a:pPr>
                      <a:r>
                        <a:rPr lang="en-GB"/>
                        <a:t>142</a:t>
                      </a:r>
                      <a:endParaRPr/>
                    </a:p>
                  </a:txBody>
                  <a:tcPr marT="91425" marB="91425" marR="91425" marL="91425" anchor="ctr">
                    <a:solidFill>
                      <a:srgbClr val="FFFFFF"/>
                    </a:solidFill>
                  </a:tcPr>
                </a:tc>
              </a:tr>
              <a:tr h="381000">
                <a:tc>
                  <a:txBody>
                    <a:bodyPr/>
                    <a:lstStyle/>
                    <a:p>
                      <a:pPr indent="0" lvl="0" marL="0" rtl="0" algn="ctr">
                        <a:spcBef>
                          <a:spcPts val="0"/>
                        </a:spcBef>
                        <a:spcAft>
                          <a:spcPts val="0"/>
                        </a:spcAft>
                        <a:buNone/>
                      </a:pPr>
                      <a:r>
                        <a:rPr lang="en-GB"/>
                        <a:t>Iter. 4</a:t>
                      </a:r>
                      <a:endParaRPr/>
                    </a:p>
                  </a:txBody>
                  <a:tcPr marT="91425" marB="91425" marR="91425" marL="91425" anchor="ctr">
                    <a:solidFill>
                      <a:srgbClr val="FCE5CD"/>
                    </a:solidFill>
                  </a:tcPr>
                </a:tc>
                <a:tc>
                  <a:txBody>
                    <a:bodyPr/>
                    <a:lstStyle/>
                    <a:p>
                      <a:pPr indent="0" lvl="0" marL="0" rtl="0" algn="ctr">
                        <a:spcBef>
                          <a:spcPts val="0"/>
                        </a:spcBef>
                        <a:spcAft>
                          <a:spcPts val="0"/>
                        </a:spcAft>
                        <a:buNone/>
                      </a:pPr>
                      <a:r>
                        <a:rPr lang="en-GB"/>
                        <a:t>321</a:t>
                      </a:r>
                      <a:endParaRPr/>
                    </a:p>
                  </a:txBody>
                  <a:tcPr marT="91425" marB="91425" marR="91425" marL="91425" anchor="ctr">
                    <a:solidFill>
                      <a:srgbClr val="FFFFFF"/>
                    </a:solidFill>
                  </a:tcPr>
                </a:tc>
              </a:tr>
              <a:tr h="381000">
                <a:tc>
                  <a:txBody>
                    <a:bodyPr/>
                    <a:lstStyle/>
                    <a:p>
                      <a:pPr indent="0" lvl="0" marL="0" rtl="0" algn="ctr">
                        <a:spcBef>
                          <a:spcPts val="0"/>
                        </a:spcBef>
                        <a:spcAft>
                          <a:spcPts val="0"/>
                        </a:spcAft>
                        <a:buNone/>
                      </a:pPr>
                      <a:r>
                        <a:rPr lang="en-GB"/>
                        <a:t>Iter. 5</a:t>
                      </a:r>
                      <a:endParaRPr/>
                    </a:p>
                  </a:txBody>
                  <a:tcPr marT="91425" marB="91425" marR="91425" marL="91425" anchor="ctr">
                    <a:solidFill>
                      <a:srgbClr val="FCE5CD"/>
                    </a:solidFill>
                  </a:tcPr>
                </a:tc>
                <a:tc>
                  <a:txBody>
                    <a:bodyPr/>
                    <a:lstStyle/>
                    <a:p>
                      <a:pPr indent="0" lvl="0" marL="0" rtl="0" algn="ctr">
                        <a:spcBef>
                          <a:spcPts val="0"/>
                        </a:spcBef>
                        <a:spcAft>
                          <a:spcPts val="0"/>
                        </a:spcAft>
                        <a:buNone/>
                      </a:pPr>
                      <a:r>
                        <a:rPr lang="en-GB"/>
                        <a:t>270</a:t>
                      </a:r>
                      <a:endParaRPr/>
                    </a:p>
                  </a:txBody>
                  <a:tcPr marT="91425" marB="91425" marR="91425" marL="91425" anchor="ctr">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29" name="Shape 429"/>
        <p:cNvGrpSpPr/>
        <p:nvPr/>
      </p:nvGrpSpPr>
      <p:grpSpPr>
        <a:xfrm>
          <a:off x="0" y="0"/>
          <a:ext cx="0" cy="0"/>
          <a:chOff x="0" y="0"/>
          <a:chExt cx="0" cy="0"/>
        </a:xfrm>
      </p:grpSpPr>
      <p:sp>
        <p:nvSpPr>
          <p:cNvPr id="430" name="Google Shape;430;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ienda"/>
                <a:ea typeface="Merienda"/>
                <a:cs typeface="Merienda"/>
                <a:sym typeface="Merienda"/>
              </a:rPr>
              <a:t>Actions Taken</a:t>
            </a:r>
            <a:endParaRPr/>
          </a:p>
          <a:p>
            <a:pPr indent="0" lvl="0" marL="0" rtl="0" algn="l">
              <a:spcBef>
                <a:spcPts val="0"/>
              </a:spcBef>
              <a:spcAft>
                <a:spcPts val="0"/>
              </a:spcAft>
              <a:buNone/>
            </a:pPr>
            <a:r>
              <a:t/>
            </a:r>
            <a:endParaRPr/>
          </a:p>
        </p:txBody>
      </p:sp>
      <p:pic>
        <p:nvPicPr>
          <p:cNvPr id="431" name="Google Shape;431;p26"/>
          <p:cNvPicPr preferRelativeResize="0"/>
          <p:nvPr/>
        </p:nvPicPr>
        <p:blipFill rotWithShape="1">
          <a:blip r:embed="rId4">
            <a:alphaModFix/>
          </a:blip>
          <a:srcRect b="0" l="-532" r="0" t="0"/>
          <a:stretch/>
        </p:blipFill>
        <p:spPr>
          <a:xfrm>
            <a:off x="294263" y="1597875"/>
            <a:ext cx="8555476" cy="180125"/>
          </a:xfrm>
          <a:prstGeom prst="rect">
            <a:avLst/>
          </a:prstGeom>
          <a:noFill/>
          <a:ln>
            <a:noFill/>
          </a:ln>
        </p:spPr>
      </p:pic>
      <p:pic>
        <p:nvPicPr>
          <p:cNvPr id="432" name="Google Shape;432;p26"/>
          <p:cNvPicPr preferRelativeResize="0"/>
          <p:nvPr/>
        </p:nvPicPr>
        <p:blipFill>
          <a:blip r:embed="rId5">
            <a:alphaModFix/>
          </a:blip>
          <a:stretch>
            <a:fillRect/>
          </a:stretch>
        </p:blipFill>
        <p:spPr>
          <a:xfrm>
            <a:off x="294263" y="1971963"/>
            <a:ext cx="8555474" cy="599789"/>
          </a:xfrm>
          <a:prstGeom prst="rect">
            <a:avLst/>
          </a:prstGeom>
          <a:noFill/>
          <a:ln>
            <a:noFill/>
          </a:ln>
        </p:spPr>
      </p:pic>
      <p:sp>
        <p:nvSpPr>
          <p:cNvPr id="433" name="Google Shape;433;p26"/>
          <p:cNvSpPr txBox="1"/>
          <p:nvPr/>
        </p:nvSpPr>
        <p:spPr>
          <a:xfrm>
            <a:off x="947100" y="2666549"/>
            <a:ext cx="7249800" cy="19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Nunito"/>
                <a:ea typeface="Nunito"/>
                <a:cs typeface="Nunito"/>
                <a:sym typeface="Nunito"/>
              </a:rPr>
              <a:t>Whenever we encounter critical bugs, we always follow the instructions on bug metric. We stop immediately and get the PM to arrange a PP session to debug, or arrange a PP session and let the PM know later.</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rPr lang="en-GB" sz="1600">
                <a:latin typeface="Nunito"/>
                <a:ea typeface="Nunito"/>
                <a:cs typeface="Nunito"/>
                <a:sym typeface="Nunito"/>
              </a:rPr>
              <a:t>Usually, we combine testing and debugging together into one task. Testing is mostly done in pairs, and this allows us to stop testing to debug the code if we encounter any critical bugs.</a:t>
            </a:r>
            <a:endParaRPr sz="16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37" name="Shape 437"/>
        <p:cNvGrpSpPr/>
        <p:nvPr/>
      </p:nvGrpSpPr>
      <p:grpSpPr>
        <a:xfrm>
          <a:off x="0" y="0"/>
          <a:ext cx="0" cy="0"/>
          <a:chOff x="0" y="0"/>
          <a:chExt cx="0" cy="0"/>
        </a:xfrm>
      </p:grpSpPr>
      <p:sp>
        <p:nvSpPr>
          <p:cNvPr id="438" name="Google Shape;438;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ienda"/>
                <a:ea typeface="Merienda"/>
                <a:cs typeface="Merienda"/>
                <a:sym typeface="Merienda"/>
              </a:rPr>
              <a:t>Challenges Faced</a:t>
            </a:r>
            <a:endParaRPr/>
          </a:p>
          <a:p>
            <a:pPr indent="0" lvl="0" marL="0" rtl="0" algn="l">
              <a:spcBef>
                <a:spcPts val="0"/>
              </a:spcBef>
              <a:spcAft>
                <a:spcPts val="0"/>
              </a:spcAft>
              <a:buNone/>
            </a:pPr>
            <a:r>
              <a:t/>
            </a:r>
            <a:endParaRPr/>
          </a:p>
        </p:txBody>
      </p:sp>
      <p:graphicFrame>
        <p:nvGraphicFramePr>
          <p:cNvPr id="439" name="Google Shape;439;p27"/>
          <p:cNvGraphicFramePr/>
          <p:nvPr/>
        </p:nvGraphicFramePr>
        <p:xfrm>
          <a:off x="376250" y="1428750"/>
          <a:ext cx="3000000" cy="3000000"/>
        </p:xfrm>
        <a:graphic>
          <a:graphicData uri="http://schemas.openxmlformats.org/drawingml/2006/table">
            <a:tbl>
              <a:tblPr>
                <a:noFill/>
                <a:tableStyleId>{8C6F071B-634F-4B29-90D4-78906BB655C1}</a:tableStyleId>
              </a:tblPr>
              <a:tblGrid>
                <a:gridCol w="4159350"/>
                <a:gridCol w="4159350"/>
              </a:tblGrid>
              <a:tr h="416300">
                <a:tc>
                  <a:txBody>
                    <a:bodyPr/>
                    <a:lstStyle/>
                    <a:p>
                      <a:pPr indent="0" lvl="0" marL="0" rtl="0" algn="ctr">
                        <a:spcBef>
                          <a:spcPts val="0"/>
                        </a:spcBef>
                        <a:spcAft>
                          <a:spcPts val="0"/>
                        </a:spcAft>
                        <a:buNone/>
                      </a:pPr>
                      <a:r>
                        <a:rPr b="1" lang="en-GB"/>
                        <a:t>Challenges</a:t>
                      </a:r>
                      <a:endParaRPr b="1"/>
                    </a:p>
                  </a:txBody>
                  <a:tcPr marT="91425" marB="91425" marR="91425" marL="91425">
                    <a:solidFill>
                      <a:srgbClr val="FCE5CD"/>
                    </a:solidFill>
                  </a:tcPr>
                </a:tc>
                <a:tc>
                  <a:txBody>
                    <a:bodyPr/>
                    <a:lstStyle/>
                    <a:p>
                      <a:pPr indent="0" lvl="0" marL="0" rtl="0" algn="ctr">
                        <a:spcBef>
                          <a:spcPts val="0"/>
                        </a:spcBef>
                        <a:spcAft>
                          <a:spcPts val="0"/>
                        </a:spcAft>
                        <a:buNone/>
                      </a:pPr>
                      <a:r>
                        <a:rPr b="1" lang="en-GB"/>
                        <a:t>Actions Taken</a:t>
                      </a:r>
                      <a:endParaRPr b="1"/>
                    </a:p>
                  </a:txBody>
                  <a:tcPr marT="91425" marB="91425" marR="91425" marL="91425">
                    <a:solidFill>
                      <a:srgbClr val="FFFFFF"/>
                    </a:solidFill>
                  </a:tcPr>
                </a:tc>
              </a:tr>
              <a:tr h="1305550">
                <a:tc>
                  <a:txBody>
                    <a:bodyPr/>
                    <a:lstStyle/>
                    <a:p>
                      <a:pPr indent="0" lvl="0" marL="0" rtl="0" algn="l">
                        <a:spcBef>
                          <a:spcPts val="0"/>
                        </a:spcBef>
                        <a:spcAft>
                          <a:spcPts val="0"/>
                        </a:spcAft>
                        <a:buNone/>
                      </a:pPr>
                      <a:r>
                        <a:rPr b="1" i="1" lang="en-GB"/>
                        <a:t>Improper bug logging process</a:t>
                      </a:r>
                      <a:r>
                        <a:rPr lang="en-GB"/>
                        <a:t> - </a:t>
                      </a:r>
                      <a:r>
                        <a:rPr lang="en-GB"/>
                        <a:t>bug is not properly reported hence, missing of few required fields, incorrect description etc.</a:t>
                      </a:r>
                      <a:endParaRPr/>
                    </a:p>
                  </a:txBody>
                  <a:tcPr marT="91425" marB="91425" marR="91425" marL="91425">
                    <a:solidFill>
                      <a:srgbClr val="FCE5CD"/>
                    </a:solidFill>
                  </a:tcPr>
                </a:tc>
                <a:tc>
                  <a:txBody>
                    <a:bodyPr/>
                    <a:lstStyle/>
                    <a:p>
                      <a:pPr indent="0" lvl="0" marL="0" rtl="0" algn="l">
                        <a:spcBef>
                          <a:spcPts val="0"/>
                        </a:spcBef>
                        <a:spcAft>
                          <a:spcPts val="0"/>
                        </a:spcAft>
                        <a:buNone/>
                      </a:pPr>
                      <a:r>
                        <a:rPr lang="en-GB"/>
                        <a:t>We had a short meeting with all groupmates to establish ground rules on the bug metrics. It was to ensure everyone was on the same page on how to record, what to record, when to record, the bugs. </a:t>
                      </a:r>
                      <a:endParaRPr/>
                    </a:p>
                  </a:txBody>
                  <a:tcPr marT="91425" marB="91425" marR="91425" marL="91425">
                    <a:solidFill>
                      <a:srgbClr val="FFFFFF"/>
                    </a:solidFill>
                  </a:tcPr>
                </a:tc>
              </a:tr>
              <a:tr h="404225">
                <a:tc>
                  <a:txBody>
                    <a:bodyPr/>
                    <a:lstStyle/>
                    <a:p>
                      <a:pPr indent="0" lvl="0" marL="0" rtl="0" algn="l">
                        <a:spcBef>
                          <a:spcPts val="0"/>
                        </a:spcBef>
                        <a:spcAft>
                          <a:spcPts val="0"/>
                        </a:spcAft>
                        <a:buNone/>
                      </a:pPr>
                      <a:r>
                        <a:rPr b="1" i="1" lang="en-GB"/>
                        <a:t>Not logging in defect, even after communication </a:t>
                      </a:r>
                      <a:r>
                        <a:rPr lang="en-GB"/>
                        <a:t>- Team will follow their own communication channel to communicate defects using Telegram. Sometimes members don’t or forgot to log defect after communicating the issues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solidFill>
                      <a:srgbClr val="FCE5CD"/>
                    </a:solidFill>
                  </a:tcPr>
                </a:tc>
                <a:tc>
                  <a:txBody>
                    <a:bodyPr/>
                    <a:lstStyle/>
                    <a:p>
                      <a:pPr indent="0" lvl="0" marL="0" rtl="0" algn="l">
                        <a:spcBef>
                          <a:spcPts val="0"/>
                        </a:spcBef>
                        <a:spcAft>
                          <a:spcPts val="0"/>
                        </a:spcAft>
                        <a:buNone/>
                      </a:pPr>
                      <a:r>
                        <a:rPr lang="en-GB"/>
                        <a:t>We ensured that during each iteration, just like how we have a PM, we have our own designated member who will collate all bugs before committing and pushing them. This is to ensure that logging of bugs is kept tidy and consistent. </a:t>
                      </a:r>
                      <a:endParaRPr/>
                    </a:p>
                  </a:txBody>
                  <a:tcPr marT="91425" marB="91425" marR="91425" marL="91425">
                    <a:solidFill>
                      <a:srgbClr val="FFFFF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43" name="Shape 443"/>
        <p:cNvGrpSpPr/>
        <p:nvPr/>
      </p:nvGrpSpPr>
      <p:grpSpPr>
        <a:xfrm>
          <a:off x="0" y="0"/>
          <a:ext cx="0" cy="0"/>
          <a:chOff x="0" y="0"/>
          <a:chExt cx="0" cy="0"/>
        </a:xfrm>
      </p:grpSpPr>
      <p:sp>
        <p:nvSpPr>
          <p:cNvPr id="444" name="Google Shape;444;p28"/>
          <p:cNvSpPr txBox="1"/>
          <p:nvPr>
            <p:ph type="title"/>
          </p:nvPr>
        </p:nvSpPr>
        <p:spPr>
          <a:xfrm>
            <a:off x="1661575" y="1761800"/>
            <a:ext cx="5727000" cy="14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8000">
                <a:latin typeface="Merienda"/>
                <a:ea typeface="Merienda"/>
                <a:cs typeface="Merienda"/>
                <a:sym typeface="Merienda"/>
              </a:rPr>
              <a:t>Use of Git</a:t>
            </a:r>
            <a:endParaRPr sz="8000">
              <a:latin typeface="Merienda"/>
              <a:ea typeface="Merienda"/>
              <a:cs typeface="Merienda"/>
              <a:sym typeface="Merienda"/>
            </a:endParaRPr>
          </a:p>
          <a:p>
            <a:pPr indent="0" lvl="0" marL="0" rtl="0" algn="l">
              <a:spcBef>
                <a:spcPts val="0"/>
              </a:spcBef>
              <a:spcAft>
                <a:spcPts val="0"/>
              </a:spcAft>
              <a:buNone/>
            </a:pPr>
            <a:r>
              <a:t/>
            </a:r>
            <a:endParaRPr sz="8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48" name="Shape 448"/>
        <p:cNvGrpSpPr/>
        <p:nvPr/>
      </p:nvGrpSpPr>
      <p:grpSpPr>
        <a:xfrm>
          <a:off x="0" y="0"/>
          <a:ext cx="0" cy="0"/>
          <a:chOff x="0" y="0"/>
          <a:chExt cx="0" cy="0"/>
        </a:xfrm>
      </p:grpSpPr>
      <p:sp>
        <p:nvSpPr>
          <p:cNvPr id="449" name="Google Shape;449;p29"/>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Commit Logs</a:t>
            </a:r>
            <a:endParaRPr/>
          </a:p>
        </p:txBody>
      </p:sp>
      <p:sp>
        <p:nvSpPr>
          <p:cNvPr id="450" name="Google Shape;450;p29"/>
          <p:cNvSpPr txBox="1"/>
          <p:nvPr>
            <p:ph idx="1" type="body"/>
          </p:nvPr>
        </p:nvSpPr>
        <p:spPr>
          <a:xfrm>
            <a:off x="988025" y="2295950"/>
            <a:ext cx="3312000" cy="222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500"/>
              <a:t>Throughout the project, we made a point to have specific comments for our commits. This allowed us to glean was was previously done at a glance.</a:t>
            </a:r>
            <a:endParaRPr sz="1500"/>
          </a:p>
        </p:txBody>
      </p:sp>
      <p:pic>
        <p:nvPicPr>
          <p:cNvPr id="451" name="Google Shape;451;p29"/>
          <p:cNvPicPr preferRelativeResize="0"/>
          <p:nvPr/>
        </p:nvPicPr>
        <p:blipFill>
          <a:blip r:embed="rId4">
            <a:alphaModFix/>
          </a:blip>
          <a:stretch>
            <a:fillRect/>
          </a:stretch>
        </p:blipFill>
        <p:spPr>
          <a:xfrm>
            <a:off x="4842705" y="0"/>
            <a:ext cx="430129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55" name="Shape 455"/>
        <p:cNvGrpSpPr/>
        <p:nvPr/>
      </p:nvGrpSpPr>
      <p:grpSpPr>
        <a:xfrm>
          <a:off x="0" y="0"/>
          <a:ext cx="0" cy="0"/>
          <a:chOff x="0" y="0"/>
          <a:chExt cx="0" cy="0"/>
        </a:xfrm>
      </p:grpSpPr>
      <p:sp>
        <p:nvSpPr>
          <p:cNvPr id="456" name="Google Shape;456;p30"/>
          <p:cNvSpPr txBox="1"/>
          <p:nvPr>
            <p:ph idx="1" type="body"/>
          </p:nvPr>
        </p:nvSpPr>
        <p:spPr>
          <a:xfrm>
            <a:off x="1227600" y="4215175"/>
            <a:ext cx="62739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900"/>
              <a:t>Overall frequency of commits from GitHub Insights</a:t>
            </a:r>
            <a:endParaRPr b="1" sz="1900"/>
          </a:p>
        </p:txBody>
      </p:sp>
      <p:pic>
        <p:nvPicPr>
          <p:cNvPr id="457" name="Google Shape;457;p30"/>
          <p:cNvPicPr preferRelativeResize="0"/>
          <p:nvPr/>
        </p:nvPicPr>
        <p:blipFill>
          <a:blip r:embed="rId4">
            <a:alphaModFix/>
          </a:blip>
          <a:stretch>
            <a:fillRect/>
          </a:stretch>
        </p:blipFill>
        <p:spPr>
          <a:xfrm>
            <a:off x="0" y="500557"/>
            <a:ext cx="9143999" cy="336923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61" name="Shape 461"/>
        <p:cNvGrpSpPr/>
        <p:nvPr/>
      </p:nvGrpSpPr>
      <p:grpSpPr>
        <a:xfrm>
          <a:off x="0" y="0"/>
          <a:ext cx="0" cy="0"/>
          <a:chOff x="0" y="0"/>
          <a:chExt cx="0" cy="0"/>
        </a:xfrm>
      </p:grpSpPr>
      <p:sp>
        <p:nvSpPr>
          <p:cNvPr id="462" name="Google Shape;462;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Commits</a:t>
            </a:r>
            <a:endParaRPr/>
          </a:p>
        </p:txBody>
      </p:sp>
      <p:pic>
        <p:nvPicPr>
          <p:cNvPr id="463" name="Google Shape;463;p31"/>
          <p:cNvPicPr preferRelativeResize="0"/>
          <p:nvPr/>
        </p:nvPicPr>
        <p:blipFill>
          <a:blip r:embed="rId4">
            <a:alphaModFix/>
          </a:blip>
          <a:stretch>
            <a:fillRect/>
          </a:stretch>
        </p:blipFill>
        <p:spPr>
          <a:xfrm>
            <a:off x="1577225" y="1600375"/>
            <a:ext cx="2813915" cy="1473725"/>
          </a:xfrm>
          <a:prstGeom prst="rect">
            <a:avLst/>
          </a:prstGeom>
          <a:noFill/>
          <a:ln>
            <a:noFill/>
          </a:ln>
        </p:spPr>
      </p:pic>
      <p:pic>
        <p:nvPicPr>
          <p:cNvPr id="464" name="Google Shape;464;p31"/>
          <p:cNvPicPr preferRelativeResize="0"/>
          <p:nvPr/>
        </p:nvPicPr>
        <p:blipFill>
          <a:blip r:embed="rId5">
            <a:alphaModFix/>
          </a:blip>
          <a:stretch>
            <a:fillRect/>
          </a:stretch>
        </p:blipFill>
        <p:spPr>
          <a:xfrm>
            <a:off x="4752388" y="1597863"/>
            <a:ext cx="2813908" cy="1478750"/>
          </a:xfrm>
          <a:prstGeom prst="rect">
            <a:avLst/>
          </a:prstGeom>
          <a:noFill/>
          <a:ln>
            <a:noFill/>
          </a:ln>
        </p:spPr>
      </p:pic>
      <p:pic>
        <p:nvPicPr>
          <p:cNvPr id="465" name="Google Shape;465;p31"/>
          <p:cNvPicPr preferRelativeResize="0"/>
          <p:nvPr/>
        </p:nvPicPr>
        <p:blipFill>
          <a:blip r:embed="rId6">
            <a:alphaModFix/>
          </a:blip>
          <a:stretch>
            <a:fillRect/>
          </a:stretch>
        </p:blipFill>
        <p:spPr>
          <a:xfrm>
            <a:off x="223413" y="3240000"/>
            <a:ext cx="2814347" cy="1473725"/>
          </a:xfrm>
          <a:prstGeom prst="rect">
            <a:avLst/>
          </a:prstGeom>
          <a:noFill/>
          <a:ln>
            <a:noFill/>
          </a:ln>
        </p:spPr>
      </p:pic>
      <p:pic>
        <p:nvPicPr>
          <p:cNvPr id="466" name="Google Shape;466;p31"/>
          <p:cNvPicPr preferRelativeResize="0"/>
          <p:nvPr/>
        </p:nvPicPr>
        <p:blipFill>
          <a:blip r:embed="rId7">
            <a:alphaModFix/>
          </a:blip>
          <a:stretch>
            <a:fillRect/>
          </a:stretch>
        </p:blipFill>
        <p:spPr>
          <a:xfrm>
            <a:off x="3164813" y="3240000"/>
            <a:ext cx="2813900" cy="1473717"/>
          </a:xfrm>
          <a:prstGeom prst="rect">
            <a:avLst/>
          </a:prstGeom>
          <a:noFill/>
          <a:ln>
            <a:noFill/>
          </a:ln>
        </p:spPr>
      </p:pic>
      <p:pic>
        <p:nvPicPr>
          <p:cNvPr id="467" name="Google Shape;467;p31"/>
          <p:cNvPicPr preferRelativeResize="0"/>
          <p:nvPr/>
        </p:nvPicPr>
        <p:blipFill>
          <a:blip r:embed="rId8">
            <a:alphaModFix/>
          </a:blip>
          <a:stretch>
            <a:fillRect/>
          </a:stretch>
        </p:blipFill>
        <p:spPr>
          <a:xfrm>
            <a:off x="6105763" y="3237488"/>
            <a:ext cx="2814818" cy="1478750"/>
          </a:xfrm>
          <a:prstGeom prst="rect">
            <a:avLst/>
          </a:prstGeom>
          <a:noFill/>
          <a:ln>
            <a:noFill/>
          </a:ln>
        </p:spPr>
      </p:pic>
      <p:sp>
        <p:nvSpPr>
          <p:cNvPr id="468" name="Google Shape;468;p31"/>
          <p:cNvSpPr txBox="1"/>
          <p:nvPr/>
        </p:nvSpPr>
        <p:spPr>
          <a:xfrm>
            <a:off x="3038000" y="476925"/>
            <a:ext cx="5245500" cy="9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Nunito"/>
                <a:ea typeface="Nunito"/>
                <a:cs typeface="Nunito"/>
                <a:sym typeface="Nunito"/>
              </a:rPr>
              <a:t>From the graphs, each member’s number of commits seems to differ significantly. However, this is due to different commit practices that we failed to standardise as a team.</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2688600" cy="7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ienda"/>
                <a:ea typeface="Merienda"/>
                <a:cs typeface="Merienda"/>
                <a:sym typeface="Merienda"/>
              </a:rPr>
              <a:t>Overview</a:t>
            </a:r>
            <a:endParaRPr>
              <a:latin typeface="Merienda"/>
              <a:ea typeface="Merienda"/>
              <a:cs typeface="Merienda"/>
              <a:sym typeface="Merienda"/>
            </a:endParaRPr>
          </a:p>
          <a:p>
            <a:pPr indent="0" lvl="0" marL="0" rtl="0" algn="l">
              <a:spcBef>
                <a:spcPts val="0"/>
              </a:spcBef>
              <a:spcAft>
                <a:spcPts val="0"/>
              </a:spcAft>
              <a:buNone/>
            </a:pPr>
            <a:r>
              <a:t/>
            </a:r>
            <a:endParaRPr/>
          </a:p>
        </p:txBody>
      </p:sp>
      <p:sp>
        <p:nvSpPr>
          <p:cNvPr id="284" name="Google Shape;284;p14"/>
          <p:cNvSpPr txBox="1"/>
          <p:nvPr>
            <p:ph idx="1" type="body"/>
          </p:nvPr>
        </p:nvSpPr>
        <p:spPr>
          <a:xfrm>
            <a:off x="1303800" y="1024100"/>
            <a:ext cx="4029600" cy="3525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222222"/>
              </a:buClr>
              <a:buSzPts val="1800"/>
              <a:buFont typeface="Trebuchet MS"/>
              <a:buChar char="❖"/>
            </a:pPr>
            <a:r>
              <a:rPr b="1" lang="en-GB" sz="1800">
                <a:solidFill>
                  <a:srgbClr val="222222"/>
                </a:solidFill>
                <a:latin typeface="Trebuchet MS"/>
                <a:ea typeface="Trebuchet MS"/>
                <a:cs typeface="Trebuchet MS"/>
                <a:sym typeface="Trebuchet MS"/>
              </a:rPr>
              <a:t>Schedule </a:t>
            </a:r>
            <a:endParaRPr b="1" sz="1800">
              <a:solidFill>
                <a:srgbClr val="222222"/>
              </a:solidFill>
              <a:latin typeface="Trebuchet MS"/>
              <a:ea typeface="Trebuchet MS"/>
              <a:cs typeface="Trebuchet MS"/>
              <a:sym typeface="Trebuchet MS"/>
            </a:endParaRPr>
          </a:p>
          <a:p>
            <a:pPr indent="-317500" lvl="1" marL="914400" rtl="0" algn="l">
              <a:spcBef>
                <a:spcPts val="0"/>
              </a:spcBef>
              <a:spcAft>
                <a:spcPts val="0"/>
              </a:spcAft>
              <a:buClr>
                <a:srgbClr val="222222"/>
              </a:buClr>
              <a:buSzPts val="1400"/>
              <a:buFont typeface="Trebuchet MS"/>
              <a:buChar char="➢"/>
            </a:pPr>
            <a:r>
              <a:rPr lang="en-GB" sz="1400">
                <a:solidFill>
                  <a:srgbClr val="222222"/>
                </a:solidFill>
                <a:latin typeface="Trebuchet MS"/>
                <a:ea typeface="Trebuchet MS"/>
                <a:cs typeface="Trebuchet MS"/>
                <a:sym typeface="Trebuchet MS"/>
              </a:rPr>
              <a:t>Actual Versus Planned Schedule</a:t>
            </a:r>
            <a:endParaRPr sz="1400">
              <a:solidFill>
                <a:srgbClr val="222222"/>
              </a:solidFill>
              <a:latin typeface="Trebuchet MS"/>
              <a:ea typeface="Trebuchet MS"/>
              <a:cs typeface="Trebuchet MS"/>
              <a:sym typeface="Trebuchet MS"/>
            </a:endParaRPr>
          </a:p>
          <a:p>
            <a:pPr indent="-317500" lvl="1" marL="914400" rtl="0" algn="l">
              <a:spcBef>
                <a:spcPts val="0"/>
              </a:spcBef>
              <a:spcAft>
                <a:spcPts val="0"/>
              </a:spcAft>
              <a:buClr>
                <a:srgbClr val="222222"/>
              </a:buClr>
              <a:buSzPts val="1400"/>
              <a:buFont typeface="Trebuchet MS"/>
              <a:buChar char="➢"/>
            </a:pPr>
            <a:r>
              <a:rPr lang="en-GB" sz="1400">
                <a:solidFill>
                  <a:srgbClr val="222222"/>
                </a:solidFill>
                <a:latin typeface="Trebuchet MS"/>
                <a:ea typeface="Trebuchet MS"/>
                <a:cs typeface="Trebuchet MS"/>
                <a:sym typeface="Trebuchet MS"/>
              </a:rPr>
              <a:t>Functionality</a:t>
            </a:r>
            <a:endParaRPr sz="1400">
              <a:solidFill>
                <a:srgbClr val="222222"/>
              </a:solidFill>
              <a:latin typeface="Trebuchet MS"/>
              <a:ea typeface="Trebuchet MS"/>
              <a:cs typeface="Trebuchet MS"/>
              <a:sym typeface="Trebuchet MS"/>
            </a:endParaRPr>
          </a:p>
          <a:p>
            <a:pPr indent="-317500" lvl="1" marL="914400" rtl="0" algn="l">
              <a:spcBef>
                <a:spcPts val="0"/>
              </a:spcBef>
              <a:spcAft>
                <a:spcPts val="0"/>
              </a:spcAft>
              <a:buClr>
                <a:srgbClr val="222222"/>
              </a:buClr>
              <a:buSzPts val="1400"/>
              <a:buFont typeface="Trebuchet MS"/>
              <a:buChar char="➢"/>
            </a:pPr>
            <a:r>
              <a:rPr lang="en-GB" sz="1400">
                <a:solidFill>
                  <a:srgbClr val="222222"/>
                </a:solidFill>
                <a:latin typeface="Trebuchet MS"/>
                <a:ea typeface="Trebuchet MS"/>
                <a:cs typeface="Trebuchet MS"/>
                <a:sym typeface="Trebuchet MS"/>
              </a:rPr>
              <a:t>Breakdown Of Work</a:t>
            </a:r>
            <a:endParaRPr sz="1400">
              <a:solidFill>
                <a:srgbClr val="222222"/>
              </a:solidFill>
              <a:latin typeface="Trebuchet MS"/>
              <a:ea typeface="Trebuchet MS"/>
              <a:cs typeface="Trebuchet MS"/>
              <a:sym typeface="Trebuchet MS"/>
            </a:endParaRPr>
          </a:p>
          <a:p>
            <a:pPr indent="-317500" lvl="1" marL="914400" rtl="0" algn="l">
              <a:spcBef>
                <a:spcPts val="0"/>
              </a:spcBef>
              <a:spcAft>
                <a:spcPts val="0"/>
              </a:spcAft>
              <a:buClr>
                <a:srgbClr val="222222"/>
              </a:buClr>
              <a:buSzPts val="1400"/>
              <a:buFont typeface="Trebuchet MS"/>
              <a:buChar char="➢"/>
            </a:pPr>
            <a:r>
              <a:rPr lang="en-GB" sz="1400">
                <a:solidFill>
                  <a:srgbClr val="222222"/>
                </a:solidFill>
                <a:latin typeface="Trebuchet MS"/>
                <a:ea typeface="Trebuchet MS"/>
                <a:cs typeface="Trebuchet MS"/>
                <a:sym typeface="Trebuchet MS"/>
              </a:rPr>
              <a:t>Problems Faced</a:t>
            </a:r>
            <a:endParaRPr sz="1400">
              <a:solidFill>
                <a:srgbClr val="222222"/>
              </a:solidFill>
              <a:latin typeface="Trebuchet MS"/>
              <a:ea typeface="Trebuchet MS"/>
              <a:cs typeface="Trebuchet MS"/>
              <a:sym typeface="Trebuchet MS"/>
            </a:endParaRPr>
          </a:p>
          <a:p>
            <a:pPr indent="-342900" lvl="0" marL="457200" rtl="0" algn="l">
              <a:spcBef>
                <a:spcPts val="0"/>
              </a:spcBef>
              <a:spcAft>
                <a:spcPts val="0"/>
              </a:spcAft>
              <a:buClr>
                <a:srgbClr val="222222"/>
              </a:buClr>
              <a:buSzPts val="1800"/>
              <a:buFont typeface="Trebuchet MS"/>
              <a:buChar char="❖"/>
            </a:pPr>
            <a:r>
              <a:rPr b="1" lang="en-GB" sz="1800">
                <a:solidFill>
                  <a:srgbClr val="222222"/>
                </a:solidFill>
                <a:latin typeface="Trebuchet MS"/>
                <a:ea typeface="Trebuchet MS"/>
                <a:cs typeface="Trebuchet MS"/>
                <a:sym typeface="Trebuchet MS"/>
              </a:rPr>
              <a:t>Bug Metric</a:t>
            </a:r>
            <a:endParaRPr b="1" sz="1800">
              <a:solidFill>
                <a:srgbClr val="222222"/>
              </a:solidFill>
              <a:latin typeface="Trebuchet MS"/>
              <a:ea typeface="Trebuchet MS"/>
              <a:cs typeface="Trebuchet MS"/>
              <a:sym typeface="Trebuchet MS"/>
            </a:endParaRPr>
          </a:p>
          <a:p>
            <a:pPr indent="-317500" lvl="1" marL="914400" rtl="0" algn="l">
              <a:spcBef>
                <a:spcPts val="0"/>
              </a:spcBef>
              <a:spcAft>
                <a:spcPts val="0"/>
              </a:spcAft>
              <a:buClr>
                <a:srgbClr val="222222"/>
              </a:buClr>
              <a:buSzPts val="1400"/>
              <a:buFont typeface="Trebuchet MS"/>
              <a:buChar char="➢"/>
            </a:pPr>
            <a:r>
              <a:rPr lang="en-GB" sz="1400">
                <a:solidFill>
                  <a:srgbClr val="222222"/>
                </a:solidFill>
                <a:latin typeface="Trebuchet MS"/>
                <a:ea typeface="Trebuchet MS"/>
                <a:cs typeface="Trebuchet MS"/>
                <a:sym typeface="Trebuchet MS"/>
              </a:rPr>
              <a:t>Visual Representation</a:t>
            </a:r>
            <a:endParaRPr sz="1400">
              <a:solidFill>
                <a:srgbClr val="222222"/>
              </a:solidFill>
              <a:latin typeface="Trebuchet MS"/>
              <a:ea typeface="Trebuchet MS"/>
              <a:cs typeface="Trebuchet MS"/>
              <a:sym typeface="Trebuchet MS"/>
            </a:endParaRPr>
          </a:p>
          <a:p>
            <a:pPr indent="-317500" lvl="1" marL="914400" rtl="0" algn="l">
              <a:spcBef>
                <a:spcPts val="0"/>
              </a:spcBef>
              <a:spcAft>
                <a:spcPts val="0"/>
              </a:spcAft>
              <a:buClr>
                <a:srgbClr val="222222"/>
              </a:buClr>
              <a:buSzPts val="1400"/>
              <a:buFont typeface="Trebuchet MS"/>
              <a:buChar char="➢"/>
            </a:pPr>
            <a:r>
              <a:rPr lang="en-GB" sz="1400">
                <a:solidFill>
                  <a:srgbClr val="222222"/>
                </a:solidFill>
                <a:latin typeface="Trebuchet MS"/>
                <a:ea typeface="Trebuchet MS"/>
                <a:cs typeface="Trebuchet MS"/>
                <a:sym typeface="Trebuchet MS"/>
              </a:rPr>
              <a:t>Actions Taken</a:t>
            </a:r>
            <a:endParaRPr sz="1400">
              <a:solidFill>
                <a:srgbClr val="222222"/>
              </a:solidFill>
              <a:latin typeface="Trebuchet MS"/>
              <a:ea typeface="Trebuchet MS"/>
              <a:cs typeface="Trebuchet MS"/>
              <a:sym typeface="Trebuchet MS"/>
            </a:endParaRPr>
          </a:p>
          <a:p>
            <a:pPr indent="-317500" lvl="1" marL="914400" rtl="0" algn="l">
              <a:spcBef>
                <a:spcPts val="0"/>
              </a:spcBef>
              <a:spcAft>
                <a:spcPts val="0"/>
              </a:spcAft>
              <a:buClr>
                <a:srgbClr val="222222"/>
              </a:buClr>
              <a:buSzPts val="1400"/>
              <a:buFont typeface="Trebuchet MS"/>
              <a:buChar char="➢"/>
            </a:pPr>
            <a:r>
              <a:rPr lang="en-GB" sz="1400">
                <a:solidFill>
                  <a:srgbClr val="222222"/>
                </a:solidFill>
                <a:latin typeface="Trebuchet MS"/>
                <a:ea typeface="Trebuchet MS"/>
                <a:cs typeface="Trebuchet MS"/>
                <a:sym typeface="Trebuchet MS"/>
              </a:rPr>
              <a:t>Challenges Faced</a:t>
            </a:r>
            <a:endParaRPr sz="1400">
              <a:solidFill>
                <a:srgbClr val="222222"/>
              </a:solidFill>
              <a:latin typeface="Trebuchet MS"/>
              <a:ea typeface="Trebuchet MS"/>
              <a:cs typeface="Trebuchet MS"/>
              <a:sym typeface="Trebuchet MS"/>
            </a:endParaRPr>
          </a:p>
          <a:p>
            <a:pPr indent="-317500" lvl="1" marL="914400" rtl="0" algn="l">
              <a:spcBef>
                <a:spcPts val="0"/>
              </a:spcBef>
              <a:spcAft>
                <a:spcPts val="0"/>
              </a:spcAft>
              <a:buClr>
                <a:srgbClr val="222222"/>
              </a:buClr>
              <a:buSzPts val="1400"/>
              <a:buFont typeface="Trebuchet MS"/>
              <a:buChar char="➢"/>
            </a:pPr>
            <a:r>
              <a:rPr lang="en-GB" sz="1400">
                <a:solidFill>
                  <a:srgbClr val="222222"/>
                </a:solidFill>
                <a:latin typeface="Trebuchet MS"/>
                <a:ea typeface="Trebuchet MS"/>
                <a:cs typeface="Trebuchet MS"/>
                <a:sym typeface="Trebuchet MS"/>
              </a:rPr>
              <a:t>Use Of Git</a:t>
            </a:r>
            <a:endParaRPr sz="1400">
              <a:solidFill>
                <a:srgbClr val="222222"/>
              </a:solidFill>
              <a:latin typeface="Trebuchet MS"/>
              <a:ea typeface="Trebuchet MS"/>
              <a:cs typeface="Trebuchet MS"/>
              <a:sym typeface="Trebuchet MS"/>
            </a:endParaRPr>
          </a:p>
          <a:p>
            <a:pPr indent="-342900" lvl="0" marL="457200" rtl="0" algn="l">
              <a:spcBef>
                <a:spcPts val="0"/>
              </a:spcBef>
              <a:spcAft>
                <a:spcPts val="0"/>
              </a:spcAft>
              <a:buClr>
                <a:srgbClr val="222222"/>
              </a:buClr>
              <a:buSzPts val="1800"/>
              <a:buFont typeface="Trebuchet MS"/>
              <a:buChar char="❖"/>
            </a:pPr>
            <a:r>
              <a:rPr b="1" lang="en-GB" sz="1800">
                <a:solidFill>
                  <a:srgbClr val="222222"/>
                </a:solidFill>
                <a:latin typeface="Trebuchet MS"/>
                <a:ea typeface="Trebuchet MS"/>
                <a:cs typeface="Trebuchet MS"/>
                <a:sym typeface="Trebuchet MS"/>
              </a:rPr>
              <a:t>Main Takeaways</a:t>
            </a:r>
            <a:endParaRPr b="1" sz="1800">
              <a:solidFill>
                <a:srgbClr val="222222"/>
              </a:solidFill>
              <a:latin typeface="Trebuchet MS"/>
              <a:ea typeface="Trebuchet MS"/>
              <a:cs typeface="Trebuchet MS"/>
              <a:sym typeface="Trebuchet MS"/>
            </a:endParaRPr>
          </a:p>
          <a:p>
            <a:pPr indent="-342900" lvl="0" marL="457200" rtl="0" algn="l">
              <a:spcBef>
                <a:spcPts val="0"/>
              </a:spcBef>
              <a:spcAft>
                <a:spcPts val="0"/>
              </a:spcAft>
              <a:buClr>
                <a:srgbClr val="222222"/>
              </a:buClr>
              <a:buSzPts val="1800"/>
              <a:buFont typeface="Trebuchet MS"/>
              <a:buChar char="❖"/>
            </a:pPr>
            <a:r>
              <a:rPr b="1" lang="en-GB" sz="1800">
                <a:solidFill>
                  <a:srgbClr val="222222"/>
                </a:solidFill>
                <a:latin typeface="Trebuchet MS"/>
                <a:ea typeface="Trebuchet MS"/>
                <a:cs typeface="Trebuchet MS"/>
                <a:sym typeface="Trebuchet MS"/>
              </a:rPr>
              <a:t>G1T8 - Let’s git it!</a:t>
            </a:r>
            <a:endParaRPr sz="1800">
              <a:solidFill>
                <a:srgbClr val="222222"/>
              </a:solidFill>
              <a:latin typeface="Trebuchet MS"/>
              <a:ea typeface="Trebuchet MS"/>
              <a:cs typeface="Trebuchet MS"/>
              <a:sym typeface="Trebuchet MS"/>
            </a:endParaRPr>
          </a:p>
          <a:p>
            <a:pPr indent="-317500" lvl="1" marL="914400" rtl="0" algn="l">
              <a:spcBef>
                <a:spcPts val="0"/>
              </a:spcBef>
              <a:spcAft>
                <a:spcPts val="0"/>
              </a:spcAft>
              <a:buClr>
                <a:srgbClr val="222222"/>
              </a:buClr>
              <a:buSzPts val="1400"/>
              <a:buFont typeface="Trebuchet MS"/>
              <a:buChar char="➢"/>
            </a:pPr>
            <a:r>
              <a:rPr lang="en-GB" sz="1400">
                <a:solidFill>
                  <a:srgbClr val="222222"/>
                </a:solidFill>
                <a:latin typeface="Trebuchet MS"/>
                <a:ea typeface="Trebuchet MS"/>
                <a:cs typeface="Trebuchet MS"/>
                <a:sym typeface="Trebuchet MS"/>
              </a:rPr>
              <a:t>Team conflicts / issues / problems</a:t>
            </a:r>
            <a:endParaRPr sz="1400">
              <a:solidFill>
                <a:srgbClr val="222222"/>
              </a:solidFill>
              <a:latin typeface="Trebuchet MS"/>
              <a:ea typeface="Trebuchet MS"/>
              <a:cs typeface="Trebuchet MS"/>
              <a:sym typeface="Trebuchet MS"/>
            </a:endParaRPr>
          </a:p>
          <a:p>
            <a:pPr indent="-317500" lvl="1" marL="914400" rtl="0" algn="l">
              <a:spcBef>
                <a:spcPts val="0"/>
              </a:spcBef>
              <a:spcAft>
                <a:spcPts val="0"/>
              </a:spcAft>
              <a:buClr>
                <a:srgbClr val="222222"/>
              </a:buClr>
              <a:buSzPts val="1400"/>
              <a:buFont typeface="Trebuchet MS"/>
              <a:buChar char="➢"/>
            </a:pPr>
            <a:r>
              <a:rPr lang="en-GB" sz="1400">
                <a:solidFill>
                  <a:srgbClr val="222222"/>
                </a:solidFill>
                <a:latin typeface="Trebuchet MS"/>
                <a:ea typeface="Trebuchet MS"/>
                <a:cs typeface="Trebuchet MS"/>
                <a:sym typeface="Trebuchet MS"/>
              </a:rPr>
              <a:t>Interesting Facts</a:t>
            </a:r>
            <a:endParaRPr sz="1400">
              <a:solidFill>
                <a:srgbClr val="222222"/>
              </a:solidFill>
              <a:latin typeface="Trebuchet MS"/>
              <a:ea typeface="Trebuchet MS"/>
              <a:cs typeface="Trebuchet MS"/>
              <a:sym typeface="Trebuchet MS"/>
            </a:endParaRPr>
          </a:p>
          <a:p>
            <a:pPr indent="0" lvl="0" marL="0" rtl="0" algn="l">
              <a:spcBef>
                <a:spcPts val="1200"/>
              </a:spcBef>
              <a:spcAft>
                <a:spcPts val="0"/>
              </a:spcAft>
              <a:buNone/>
            </a:pPr>
            <a:r>
              <a:t/>
            </a:r>
            <a:endParaRPr sz="1200">
              <a:solidFill>
                <a:srgbClr val="222222"/>
              </a:solidFill>
              <a:latin typeface="Trebuchet MS"/>
              <a:ea typeface="Trebuchet MS"/>
              <a:cs typeface="Trebuchet MS"/>
              <a:sym typeface="Trebuchet MS"/>
            </a:endParaRPr>
          </a:p>
          <a:p>
            <a:pPr indent="0" lvl="0" marL="0" rtl="0" algn="l">
              <a:spcBef>
                <a:spcPts val="200"/>
              </a:spcBef>
              <a:spcAft>
                <a:spcPts val="1600"/>
              </a:spcAft>
              <a:buNone/>
            </a:pPr>
            <a:r>
              <a:t/>
            </a:r>
            <a:endParaRPr sz="1200"/>
          </a:p>
        </p:txBody>
      </p:sp>
      <p:pic>
        <p:nvPicPr>
          <p:cNvPr id="285" name="Google Shape;285;p14"/>
          <p:cNvPicPr preferRelativeResize="0"/>
          <p:nvPr/>
        </p:nvPicPr>
        <p:blipFill>
          <a:blip r:embed="rId4">
            <a:alphaModFix/>
          </a:blip>
          <a:stretch>
            <a:fillRect/>
          </a:stretch>
        </p:blipFill>
        <p:spPr>
          <a:xfrm>
            <a:off x="5473075" y="1188250"/>
            <a:ext cx="3670925" cy="2894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72" name="Shape 472"/>
        <p:cNvGrpSpPr/>
        <p:nvPr/>
      </p:nvGrpSpPr>
      <p:grpSpPr>
        <a:xfrm>
          <a:off x="0" y="0"/>
          <a:ext cx="0" cy="0"/>
          <a:chOff x="0" y="0"/>
          <a:chExt cx="0" cy="0"/>
        </a:xfrm>
      </p:grpSpPr>
      <p:sp>
        <p:nvSpPr>
          <p:cNvPr id="473" name="Google Shape;473;p32"/>
          <p:cNvSpPr txBox="1"/>
          <p:nvPr>
            <p:ph idx="1" type="body"/>
          </p:nvPr>
        </p:nvSpPr>
        <p:spPr>
          <a:xfrm>
            <a:off x="1270175" y="4206200"/>
            <a:ext cx="61899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900"/>
              <a:t>Overall contributions (additions) from GitHub Insights</a:t>
            </a:r>
            <a:endParaRPr/>
          </a:p>
        </p:txBody>
      </p:sp>
      <p:pic>
        <p:nvPicPr>
          <p:cNvPr id="474" name="Google Shape;474;p32"/>
          <p:cNvPicPr preferRelativeResize="0"/>
          <p:nvPr/>
        </p:nvPicPr>
        <p:blipFill>
          <a:blip r:embed="rId4">
            <a:alphaModFix/>
          </a:blip>
          <a:stretch>
            <a:fillRect/>
          </a:stretch>
        </p:blipFill>
        <p:spPr>
          <a:xfrm>
            <a:off x="0" y="485823"/>
            <a:ext cx="9143999" cy="339865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78" name="Shape 478"/>
        <p:cNvGrpSpPr/>
        <p:nvPr/>
      </p:nvGrpSpPr>
      <p:grpSpPr>
        <a:xfrm>
          <a:off x="0" y="0"/>
          <a:ext cx="0" cy="0"/>
          <a:chOff x="0" y="0"/>
          <a:chExt cx="0" cy="0"/>
        </a:xfrm>
      </p:grpSpPr>
      <p:sp>
        <p:nvSpPr>
          <p:cNvPr id="479" name="Google Shape;479;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Additions</a:t>
            </a:r>
            <a:endParaRPr/>
          </a:p>
        </p:txBody>
      </p:sp>
      <p:pic>
        <p:nvPicPr>
          <p:cNvPr id="480" name="Google Shape;480;p33"/>
          <p:cNvPicPr preferRelativeResize="0"/>
          <p:nvPr/>
        </p:nvPicPr>
        <p:blipFill>
          <a:blip r:embed="rId4">
            <a:alphaModFix/>
          </a:blip>
          <a:stretch>
            <a:fillRect/>
          </a:stretch>
        </p:blipFill>
        <p:spPr>
          <a:xfrm>
            <a:off x="1144725" y="1597875"/>
            <a:ext cx="2975936" cy="1555273"/>
          </a:xfrm>
          <a:prstGeom prst="rect">
            <a:avLst/>
          </a:prstGeom>
          <a:noFill/>
          <a:ln>
            <a:noFill/>
          </a:ln>
        </p:spPr>
      </p:pic>
      <p:pic>
        <p:nvPicPr>
          <p:cNvPr id="481" name="Google Shape;481;p33"/>
          <p:cNvPicPr preferRelativeResize="0"/>
          <p:nvPr/>
        </p:nvPicPr>
        <p:blipFill>
          <a:blip r:embed="rId5">
            <a:alphaModFix/>
          </a:blip>
          <a:stretch>
            <a:fillRect/>
          </a:stretch>
        </p:blipFill>
        <p:spPr>
          <a:xfrm>
            <a:off x="4827345" y="1597878"/>
            <a:ext cx="2957001" cy="1555272"/>
          </a:xfrm>
          <a:prstGeom prst="rect">
            <a:avLst/>
          </a:prstGeom>
          <a:noFill/>
          <a:ln>
            <a:noFill/>
          </a:ln>
        </p:spPr>
      </p:pic>
      <p:pic>
        <p:nvPicPr>
          <p:cNvPr id="482" name="Google Shape;482;p33"/>
          <p:cNvPicPr preferRelativeResize="0"/>
          <p:nvPr/>
        </p:nvPicPr>
        <p:blipFill>
          <a:blip r:embed="rId6">
            <a:alphaModFix/>
          </a:blip>
          <a:stretch>
            <a:fillRect/>
          </a:stretch>
        </p:blipFill>
        <p:spPr>
          <a:xfrm>
            <a:off x="159800" y="3223525"/>
            <a:ext cx="2947665" cy="1555275"/>
          </a:xfrm>
          <a:prstGeom prst="rect">
            <a:avLst/>
          </a:prstGeom>
          <a:noFill/>
          <a:ln>
            <a:noFill/>
          </a:ln>
        </p:spPr>
      </p:pic>
      <p:pic>
        <p:nvPicPr>
          <p:cNvPr id="483" name="Google Shape;483;p33"/>
          <p:cNvPicPr preferRelativeResize="0"/>
          <p:nvPr/>
        </p:nvPicPr>
        <p:blipFill>
          <a:blip r:embed="rId7">
            <a:alphaModFix/>
          </a:blip>
          <a:stretch>
            <a:fillRect/>
          </a:stretch>
        </p:blipFill>
        <p:spPr>
          <a:xfrm>
            <a:off x="3107475" y="3223525"/>
            <a:ext cx="2929025" cy="1555275"/>
          </a:xfrm>
          <a:prstGeom prst="rect">
            <a:avLst/>
          </a:prstGeom>
          <a:noFill/>
          <a:ln>
            <a:noFill/>
          </a:ln>
        </p:spPr>
      </p:pic>
      <p:pic>
        <p:nvPicPr>
          <p:cNvPr id="484" name="Google Shape;484;p33"/>
          <p:cNvPicPr preferRelativeResize="0"/>
          <p:nvPr/>
        </p:nvPicPr>
        <p:blipFill>
          <a:blip r:embed="rId8">
            <a:alphaModFix/>
          </a:blip>
          <a:stretch>
            <a:fillRect/>
          </a:stretch>
        </p:blipFill>
        <p:spPr>
          <a:xfrm>
            <a:off x="6036500" y="3236575"/>
            <a:ext cx="2883569" cy="1529175"/>
          </a:xfrm>
          <a:prstGeom prst="rect">
            <a:avLst/>
          </a:prstGeom>
          <a:noFill/>
          <a:ln>
            <a:noFill/>
          </a:ln>
        </p:spPr>
      </p:pic>
      <p:sp>
        <p:nvSpPr>
          <p:cNvPr id="485" name="Google Shape;485;p33"/>
          <p:cNvSpPr txBox="1"/>
          <p:nvPr/>
        </p:nvSpPr>
        <p:spPr>
          <a:xfrm>
            <a:off x="3107475" y="367450"/>
            <a:ext cx="5643900" cy="9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Nunito"/>
                <a:ea typeface="Nunito"/>
                <a:cs typeface="Nunito"/>
                <a:sym typeface="Nunito"/>
              </a:rPr>
              <a:t>The statistics for ‘additions’ balances out the disparities in frequency of commits. Some members have a habit of committing one file at a time, while others commit a few at once.</a:t>
            </a:r>
            <a:endParaRPr sz="1800">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89" name="Shape 489"/>
        <p:cNvGrpSpPr/>
        <p:nvPr/>
      </p:nvGrpSpPr>
      <p:grpSpPr>
        <a:xfrm>
          <a:off x="0" y="0"/>
          <a:ext cx="0" cy="0"/>
          <a:chOff x="0" y="0"/>
          <a:chExt cx="0" cy="0"/>
        </a:xfrm>
      </p:grpSpPr>
      <p:sp>
        <p:nvSpPr>
          <p:cNvPr id="490" name="Google Shape;490;p34"/>
          <p:cNvSpPr txBox="1"/>
          <p:nvPr>
            <p:ph type="title"/>
          </p:nvPr>
        </p:nvSpPr>
        <p:spPr>
          <a:xfrm>
            <a:off x="2037300" y="1323475"/>
            <a:ext cx="5691300" cy="28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8000">
                <a:latin typeface="Merienda"/>
                <a:ea typeface="Merienda"/>
                <a:cs typeface="Merienda"/>
                <a:sym typeface="Merienda"/>
              </a:rPr>
              <a:t>Main Takeaways</a:t>
            </a:r>
            <a:endParaRPr sz="8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94" name="Shape 494"/>
        <p:cNvGrpSpPr/>
        <p:nvPr/>
      </p:nvGrpSpPr>
      <p:grpSpPr>
        <a:xfrm>
          <a:off x="0" y="0"/>
          <a:ext cx="0" cy="0"/>
          <a:chOff x="0" y="0"/>
          <a:chExt cx="0" cy="0"/>
        </a:xfrm>
      </p:grpSpPr>
      <p:sp>
        <p:nvSpPr>
          <p:cNvPr id="495" name="Google Shape;495;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ienda"/>
                <a:ea typeface="Merienda"/>
                <a:cs typeface="Merienda"/>
                <a:sym typeface="Merienda"/>
              </a:rPr>
              <a:t>Main Takeaways</a:t>
            </a:r>
            <a:endParaRPr/>
          </a:p>
          <a:p>
            <a:pPr indent="0" lvl="0" marL="0" rtl="0" algn="l">
              <a:spcBef>
                <a:spcPts val="0"/>
              </a:spcBef>
              <a:spcAft>
                <a:spcPts val="0"/>
              </a:spcAft>
              <a:buNone/>
            </a:pPr>
            <a:r>
              <a:t/>
            </a:r>
            <a:endParaRPr/>
          </a:p>
        </p:txBody>
      </p:sp>
      <p:graphicFrame>
        <p:nvGraphicFramePr>
          <p:cNvPr id="496" name="Google Shape;496;p35"/>
          <p:cNvGraphicFramePr/>
          <p:nvPr/>
        </p:nvGraphicFramePr>
        <p:xfrm>
          <a:off x="790900" y="1488125"/>
          <a:ext cx="3000000" cy="3000000"/>
        </p:xfrm>
        <a:graphic>
          <a:graphicData uri="http://schemas.openxmlformats.org/drawingml/2006/table">
            <a:tbl>
              <a:tblPr>
                <a:noFill/>
                <a:tableStyleId>{8C6F071B-634F-4B29-90D4-78906BB655C1}</a:tableStyleId>
              </a:tblPr>
              <a:tblGrid>
                <a:gridCol w="3838750"/>
                <a:gridCol w="3838750"/>
              </a:tblGrid>
              <a:tr h="980825">
                <a:tc>
                  <a:txBody>
                    <a:bodyPr/>
                    <a:lstStyle/>
                    <a:p>
                      <a:pPr indent="0" lvl="0" marL="0" rtl="0" algn="l">
                        <a:spcBef>
                          <a:spcPts val="0"/>
                        </a:spcBef>
                        <a:spcAft>
                          <a:spcPts val="0"/>
                        </a:spcAft>
                        <a:buNone/>
                      </a:pPr>
                      <a:r>
                        <a:rPr b="1" i="1" lang="en-GB"/>
                        <a:t>Be agile and adaptable</a:t>
                      </a:r>
                      <a:endParaRPr b="1" i="1"/>
                    </a:p>
                  </a:txBody>
                  <a:tcPr marT="91425" marB="91425" marR="91425" marL="91425">
                    <a:solidFill>
                      <a:srgbClr val="FCE5CD"/>
                    </a:solidFill>
                  </a:tcPr>
                </a:tc>
                <a:tc>
                  <a:txBody>
                    <a:bodyPr/>
                    <a:lstStyle/>
                    <a:p>
                      <a:pPr indent="0" lvl="0" marL="0" rtl="0" algn="l">
                        <a:spcBef>
                          <a:spcPts val="0"/>
                        </a:spcBef>
                        <a:spcAft>
                          <a:spcPts val="0"/>
                        </a:spcAft>
                        <a:buNone/>
                      </a:pPr>
                      <a:r>
                        <a:rPr lang="en-GB"/>
                        <a:t>Switch programming pairs to optimize abilities even if original planned pairing was different</a:t>
                      </a:r>
                      <a:endParaRPr/>
                    </a:p>
                  </a:txBody>
                  <a:tcPr marT="91425" marB="91425" marR="91425" marL="91425">
                    <a:solidFill>
                      <a:srgbClr val="FFFFFF"/>
                    </a:solidFill>
                  </a:tcPr>
                </a:tc>
              </a:tr>
              <a:tr h="980825">
                <a:tc>
                  <a:txBody>
                    <a:bodyPr/>
                    <a:lstStyle/>
                    <a:p>
                      <a:pPr indent="0" lvl="0" marL="0" rtl="0" algn="l">
                        <a:spcBef>
                          <a:spcPts val="0"/>
                        </a:spcBef>
                        <a:spcAft>
                          <a:spcPts val="0"/>
                        </a:spcAft>
                        <a:buNone/>
                      </a:pPr>
                      <a:r>
                        <a:rPr b="1" i="1" lang="en-GB"/>
                        <a:t>Plan for contingencies</a:t>
                      </a:r>
                      <a:endParaRPr/>
                    </a:p>
                  </a:txBody>
                  <a:tcPr marT="91425" marB="91425" marR="91425" marL="91425">
                    <a:solidFill>
                      <a:srgbClr val="FCE5CD"/>
                    </a:solidFill>
                  </a:tcPr>
                </a:tc>
                <a:tc>
                  <a:txBody>
                    <a:bodyPr/>
                    <a:lstStyle/>
                    <a:p>
                      <a:pPr indent="0" lvl="0" marL="0" rtl="0" algn="l">
                        <a:spcBef>
                          <a:spcPts val="0"/>
                        </a:spcBef>
                        <a:spcAft>
                          <a:spcPts val="0"/>
                        </a:spcAft>
                        <a:buNone/>
                      </a:pPr>
                      <a:r>
                        <a:rPr lang="en-GB"/>
                        <a:t>Try not to get chickenpox, but if it happens, we’ll cover for you</a:t>
                      </a:r>
                      <a:endParaRPr/>
                    </a:p>
                  </a:txBody>
                  <a:tcPr marT="91425" marB="91425" marR="91425" marL="91425">
                    <a:solidFill>
                      <a:srgbClr val="FFFFFF"/>
                    </a:solidFill>
                  </a:tcPr>
                </a:tc>
              </a:tr>
              <a:tr h="871400">
                <a:tc>
                  <a:txBody>
                    <a:bodyPr/>
                    <a:lstStyle/>
                    <a:p>
                      <a:pPr indent="0" lvl="0" marL="0" rtl="0" algn="l">
                        <a:spcBef>
                          <a:spcPts val="0"/>
                        </a:spcBef>
                        <a:spcAft>
                          <a:spcPts val="0"/>
                        </a:spcAft>
                        <a:buNone/>
                      </a:pPr>
                      <a:r>
                        <a:rPr b="1" i="1" lang="en-GB"/>
                        <a:t>Understand and clarify what clients want</a:t>
                      </a:r>
                      <a:endParaRPr b="1" i="1"/>
                    </a:p>
                  </a:txBody>
                  <a:tcPr marT="91425" marB="91425" marR="91425" marL="91425">
                    <a:solidFill>
                      <a:srgbClr val="FCE5CD"/>
                    </a:solidFill>
                  </a:tcPr>
                </a:tc>
                <a:tc>
                  <a:txBody>
                    <a:bodyPr/>
                    <a:lstStyle/>
                    <a:p>
                      <a:pPr indent="0" lvl="0" marL="0" rtl="0" algn="l">
                        <a:spcBef>
                          <a:spcPts val="0"/>
                        </a:spcBef>
                        <a:spcAft>
                          <a:spcPts val="0"/>
                        </a:spcAft>
                        <a:buNone/>
                      </a:pPr>
                      <a:r>
                        <a:rPr lang="en-GB"/>
                        <a:t>Read, reread, and re-reread the project wiki and discussion forum plus spam Rajesh and Co. with a ton of questions</a:t>
                      </a:r>
                      <a:endParaRPr/>
                    </a:p>
                  </a:txBody>
                  <a:tcPr marT="91425" marB="91425" marR="91425" marL="91425">
                    <a:solidFill>
                      <a:srgbClr val="FFFFFF"/>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00" name="Shape 500"/>
        <p:cNvGrpSpPr/>
        <p:nvPr/>
      </p:nvGrpSpPr>
      <p:grpSpPr>
        <a:xfrm>
          <a:off x="0" y="0"/>
          <a:ext cx="0" cy="0"/>
          <a:chOff x="0" y="0"/>
          <a:chExt cx="0" cy="0"/>
        </a:xfrm>
      </p:grpSpPr>
      <p:sp>
        <p:nvSpPr>
          <p:cNvPr id="501" name="Google Shape;501;p36"/>
          <p:cNvSpPr txBox="1"/>
          <p:nvPr>
            <p:ph type="title"/>
          </p:nvPr>
        </p:nvSpPr>
        <p:spPr>
          <a:xfrm>
            <a:off x="2055175" y="1368225"/>
            <a:ext cx="6165600" cy="251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8000">
                <a:latin typeface="Merienda"/>
                <a:ea typeface="Merienda"/>
                <a:cs typeface="Merienda"/>
                <a:sym typeface="Merienda"/>
              </a:rPr>
              <a:t>G1T8 - </a:t>
            </a:r>
            <a:endParaRPr sz="8000">
              <a:latin typeface="Merienda"/>
              <a:ea typeface="Merienda"/>
              <a:cs typeface="Merienda"/>
              <a:sym typeface="Merienda"/>
            </a:endParaRPr>
          </a:p>
          <a:p>
            <a:pPr indent="0" lvl="0" marL="0" rtl="0" algn="l">
              <a:spcBef>
                <a:spcPts val="0"/>
              </a:spcBef>
              <a:spcAft>
                <a:spcPts val="0"/>
              </a:spcAft>
              <a:buNone/>
            </a:pPr>
            <a:r>
              <a:rPr lang="en-GB" sz="8000">
                <a:latin typeface="Merienda"/>
                <a:ea typeface="Merienda"/>
                <a:cs typeface="Merienda"/>
                <a:sym typeface="Merienda"/>
              </a:rPr>
              <a:t>Let’s Git it!</a:t>
            </a:r>
            <a:endParaRPr sz="8000">
              <a:latin typeface="Merienda"/>
              <a:ea typeface="Merienda"/>
              <a:cs typeface="Merienda"/>
              <a:sym typeface="Merienda"/>
            </a:endParaRPr>
          </a:p>
          <a:p>
            <a:pPr indent="0" lvl="0" marL="0" rtl="0" algn="l">
              <a:spcBef>
                <a:spcPts val="0"/>
              </a:spcBef>
              <a:spcAft>
                <a:spcPts val="0"/>
              </a:spcAft>
              <a:buNone/>
            </a:pPr>
            <a:r>
              <a:t/>
            </a:r>
            <a:endParaRPr sz="8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05" name="Shape 505"/>
        <p:cNvGrpSpPr/>
        <p:nvPr/>
      </p:nvGrpSpPr>
      <p:grpSpPr>
        <a:xfrm>
          <a:off x="0" y="0"/>
          <a:ext cx="0" cy="0"/>
          <a:chOff x="0" y="0"/>
          <a:chExt cx="0" cy="0"/>
        </a:xfrm>
      </p:grpSpPr>
      <p:sp>
        <p:nvSpPr>
          <p:cNvPr id="506" name="Google Shape;506;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ienda"/>
                <a:ea typeface="Merienda"/>
                <a:cs typeface="Merienda"/>
                <a:sym typeface="Merienda"/>
              </a:rPr>
              <a:t>Team conflicts / issues / problems</a:t>
            </a:r>
            <a:endParaRPr/>
          </a:p>
          <a:p>
            <a:pPr indent="0" lvl="0" marL="0" rtl="0" algn="l">
              <a:spcBef>
                <a:spcPts val="0"/>
              </a:spcBef>
              <a:spcAft>
                <a:spcPts val="0"/>
              </a:spcAft>
              <a:buNone/>
            </a:pPr>
            <a:r>
              <a:t/>
            </a:r>
            <a:endParaRPr/>
          </a:p>
        </p:txBody>
      </p:sp>
      <p:sp>
        <p:nvSpPr>
          <p:cNvPr id="507" name="Google Shape;507;p37"/>
          <p:cNvSpPr txBox="1"/>
          <p:nvPr>
            <p:ph idx="1" type="body"/>
          </p:nvPr>
        </p:nvSpPr>
        <p:spPr>
          <a:xfrm>
            <a:off x="409400" y="1381850"/>
            <a:ext cx="8124000" cy="2964000"/>
          </a:xfrm>
          <a:prstGeom prst="rect">
            <a:avLst/>
          </a:prstGeom>
        </p:spPr>
        <p:txBody>
          <a:bodyPr anchorCtr="0" anchor="t" bIns="91425" lIns="91425" spcFirstLastPara="1" rIns="91425" wrap="square" tIns="91425">
            <a:noAutofit/>
          </a:bodyPr>
          <a:lstStyle/>
          <a:p>
            <a:pPr indent="-323850" lvl="1" marL="914400" rtl="0" algn="l">
              <a:spcBef>
                <a:spcPts val="0"/>
              </a:spcBef>
              <a:spcAft>
                <a:spcPts val="0"/>
              </a:spcAft>
              <a:buSzPts val="1500"/>
              <a:buChar char="●"/>
            </a:pPr>
            <a:r>
              <a:rPr lang="en-GB" sz="1700"/>
              <a:t>Certain members of our team are not highly proficient in programming. At the start of the project, we initially scheduled them to be pair programmers for Iteration 3, but had to switch their teams and pair each of them up with a stronger programmer.</a:t>
            </a:r>
            <a:endParaRPr sz="1700"/>
          </a:p>
          <a:p>
            <a:pPr indent="-336550" lvl="1" marL="914400" rtl="0" algn="l">
              <a:spcBef>
                <a:spcPts val="1600"/>
              </a:spcBef>
              <a:spcAft>
                <a:spcPts val="1600"/>
              </a:spcAft>
              <a:buSzPts val="1700"/>
              <a:buChar char="●"/>
            </a:pPr>
            <a:r>
              <a:rPr lang="en-GB" sz="1700"/>
              <a:t>During the first couple of iterations, we had a habit of not communicating with each other before making commits, resulting in us having to deal with merge conflicts.</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11" name="Shape 511"/>
        <p:cNvGrpSpPr/>
        <p:nvPr/>
      </p:nvGrpSpPr>
      <p:grpSpPr>
        <a:xfrm>
          <a:off x="0" y="0"/>
          <a:ext cx="0" cy="0"/>
          <a:chOff x="0" y="0"/>
          <a:chExt cx="0" cy="0"/>
        </a:xfrm>
      </p:grpSpPr>
      <p:sp>
        <p:nvSpPr>
          <p:cNvPr id="512" name="Google Shape;512;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ienda"/>
                <a:ea typeface="Merienda"/>
                <a:cs typeface="Merienda"/>
                <a:sym typeface="Merienda"/>
              </a:rPr>
              <a:t>Interesting Facts</a:t>
            </a:r>
            <a:endParaRPr/>
          </a:p>
          <a:p>
            <a:pPr indent="0" lvl="0" marL="0" rtl="0" algn="l">
              <a:spcBef>
                <a:spcPts val="0"/>
              </a:spcBef>
              <a:spcAft>
                <a:spcPts val="0"/>
              </a:spcAft>
              <a:buNone/>
            </a:pPr>
            <a:r>
              <a:t/>
            </a:r>
            <a:endParaRPr/>
          </a:p>
        </p:txBody>
      </p:sp>
      <p:sp>
        <p:nvSpPr>
          <p:cNvPr id="513" name="Google Shape;513;p38"/>
          <p:cNvSpPr txBox="1"/>
          <p:nvPr>
            <p:ph idx="1" type="body"/>
          </p:nvPr>
        </p:nvSpPr>
        <p:spPr>
          <a:xfrm>
            <a:off x="409400" y="1381850"/>
            <a:ext cx="8124000" cy="35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Something particularly interesting about your team members that you did not know before SPM.</a:t>
            </a:r>
            <a:endParaRPr sz="1700"/>
          </a:p>
          <a:p>
            <a:pPr indent="-323850" lvl="1" marL="914400" rtl="0" algn="l">
              <a:spcBef>
                <a:spcPts val="1600"/>
              </a:spcBef>
              <a:spcAft>
                <a:spcPts val="0"/>
              </a:spcAft>
              <a:buSzPts val="1500"/>
              <a:buChar char="●"/>
            </a:pPr>
            <a:r>
              <a:rPr lang="en-GB" sz="1500"/>
              <a:t>Steffi is a genius, not surprising if she’s the next Einstein; a goddess coder</a:t>
            </a:r>
            <a:endParaRPr sz="1500"/>
          </a:p>
          <a:p>
            <a:pPr indent="-323850" lvl="1" marL="914400" rtl="0" algn="l">
              <a:spcBef>
                <a:spcPts val="1600"/>
              </a:spcBef>
              <a:spcAft>
                <a:spcPts val="0"/>
              </a:spcAft>
              <a:buSzPts val="1500"/>
              <a:buChar char="●"/>
            </a:pPr>
            <a:r>
              <a:rPr lang="en-GB" sz="1500"/>
              <a:t>Hilya and Hui Sin are very similar: 1. not only do their names both start with ‘H’, 2. they’re awesome programmers, and 3. they both had major dental episodes in the course of the project</a:t>
            </a:r>
            <a:endParaRPr sz="1500"/>
          </a:p>
          <a:p>
            <a:pPr indent="-323850" lvl="1" marL="914400" rtl="0" algn="l">
              <a:spcBef>
                <a:spcPts val="1600"/>
              </a:spcBef>
              <a:spcAft>
                <a:spcPts val="0"/>
              </a:spcAft>
              <a:buSzPts val="1500"/>
              <a:buChar char="●"/>
            </a:pPr>
            <a:r>
              <a:rPr lang="en-GB" sz="1500"/>
              <a:t>Sky is devoted to his gf, and they're both really cute</a:t>
            </a:r>
            <a:endParaRPr sz="1500"/>
          </a:p>
          <a:p>
            <a:pPr indent="-323850" lvl="1" marL="914400" rtl="0" algn="l">
              <a:spcBef>
                <a:spcPts val="1600"/>
              </a:spcBef>
              <a:spcAft>
                <a:spcPts val="1600"/>
              </a:spcAft>
              <a:buSzPts val="1500"/>
              <a:buChar char="●"/>
            </a:pPr>
            <a:r>
              <a:rPr lang="en-GB" sz="1500"/>
              <a:t>Jie Min is 3 years older than Sky?!</a:t>
            </a:r>
            <a:endParaRPr sz="1500"/>
          </a:p>
        </p:txBody>
      </p:sp>
      <p:pic>
        <p:nvPicPr>
          <p:cNvPr id="514" name="Google Shape;514;p38"/>
          <p:cNvPicPr preferRelativeResize="0"/>
          <p:nvPr/>
        </p:nvPicPr>
        <p:blipFill>
          <a:blip r:embed="rId4">
            <a:alphaModFix/>
          </a:blip>
          <a:stretch>
            <a:fillRect/>
          </a:stretch>
        </p:blipFill>
        <p:spPr>
          <a:xfrm>
            <a:off x="8278525" y="0"/>
            <a:ext cx="865475" cy="1904050"/>
          </a:xfrm>
          <a:prstGeom prst="rect">
            <a:avLst/>
          </a:prstGeom>
          <a:noFill/>
          <a:ln>
            <a:noFill/>
          </a:ln>
        </p:spPr>
      </p:pic>
      <p:pic>
        <p:nvPicPr>
          <p:cNvPr id="515" name="Google Shape;515;p38"/>
          <p:cNvPicPr preferRelativeResize="0"/>
          <p:nvPr/>
        </p:nvPicPr>
        <p:blipFill>
          <a:blip r:embed="rId5">
            <a:alphaModFix/>
          </a:blip>
          <a:stretch>
            <a:fillRect/>
          </a:stretch>
        </p:blipFill>
        <p:spPr>
          <a:xfrm>
            <a:off x="6741500" y="146350"/>
            <a:ext cx="1079676" cy="10796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p15"/>
          <p:cNvSpPr txBox="1"/>
          <p:nvPr>
            <p:ph type="title"/>
          </p:nvPr>
        </p:nvSpPr>
        <p:spPr>
          <a:xfrm>
            <a:off x="2019400" y="1761800"/>
            <a:ext cx="5217300" cy="14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8000">
                <a:latin typeface="Merienda"/>
                <a:ea typeface="Merienda"/>
                <a:cs typeface="Merienda"/>
                <a:sym typeface="Merienda"/>
              </a:rPr>
              <a:t>Schedule</a:t>
            </a:r>
            <a:endParaRPr sz="8000">
              <a:latin typeface="Merienda"/>
              <a:ea typeface="Merienda"/>
              <a:cs typeface="Merienda"/>
              <a:sym typeface="Merienda"/>
            </a:endParaRPr>
          </a:p>
          <a:p>
            <a:pPr indent="0" lvl="0" marL="0" rtl="0" algn="l">
              <a:spcBef>
                <a:spcPts val="0"/>
              </a:spcBef>
              <a:spcAft>
                <a:spcPts val="0"/>
              </a:spcAft>
              <a:buNone/>
            </a:pPr>
            <a:r>
              <a:t/>
            </a:r>
            <a:endParaRPr sz="8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Planned Schedule</a:t>
            </a:r>
            <a:endParaRPr/>
          </a:p>
        </p:txBody>
      </p:sp>
      <p:cxnSp>
        <p:nvCxnSpPr>
          <p:cNvPr id="296" name="Google Shape;296;p16"/>
          <p:cNvCxnSpPr/>
          <p:nvPr/>
        </p:nvCxnSpPr>
        <p:spPr>
          <a:xfrm>
            <a:off x="14750" y="2517975"/>
            <a:ext cx="9127800" cy="0"/>
          </a:xfrm>
          <a:prstGeom prst="straightConnector1">
            <a:avLst/>
          </a:prstGeom>
          <a:noFill/>
          <a:ln cap="flat" cmpd="sng" w="9525">
            <a:solidFill>
              <a:schemeClr val="dk2"/>
            </a:solidFill>
            <a:prstDash val="dash"/>
            <a:round/>
            <a:headEnd len="med" w="med" type="none"/>
            <a:tailEnd len="med" w="med" type="none"/>
          </a:ln>
        </p:spPr>
      </p:cxnSp>
      <p:sp>
        <p:nvSpPr>
          <p:cNvPr id="297" name="Google Shape;297;p16"/>
          <p:cNvSpPr/>
          <p:nvPr/>
        </p:nvSpPr>
        <p:spPr>
          <a:xfrm>
            <a:off x="537638" y="2196883"/>
            <a:ext cx="591300" cy="5913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1</a:t>
            </a:r>
            <a:endParaRPr b="1">
              <a:latin typeface="Nunito"/>
              <a:ea typeface="Nunito"/>
              <a:cs typeface="Nunito"/>
              <a:sym typeface="Nunito"/>
            </a:endParaRPr>
          </a:p>
        </p:txBody>
      </p:sp>
      <p:sp>
        <p:nvSpPr>
          <p:cNvPr id="298" name="Google Shape;298;p16"/>
          <p:cNvSpPr/>
          <p:nvPr/>
        </p:nvSpPr>
        <p:spPr>
          <a:xfrm>
            <a:off x="2199288" y="2203858"/>
            <a:ext cx="591300" cy="5913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2</a:t>
            </a:r>
            <a:endParaRPr b="1">
              <a:latin typeface="Nunito"/>
              <a:ea typeface="Nunito"/>
              <a:cs typeface="Nunito"/>
              <a:sym typeface="Nunito"/>
            </a:endParaRPr>
          </a:p>
        </p:txBody>
      </p:sp>
      <p:sp>
        <p:nvSpPr>
          <p:cNvPr id="299" name="Google Shape;299;p16"/>
          <p:cNvSpPr/>
          <p:nvPr/>
        </p:nvSpPr>
        <p:spPr>
          <a:xfrm>
            <a:off x="3860938" y="2196895"/>
            <a:ext cx="591300" cy="5913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3</a:t>
            </a:r>
            <a:endParaRPr b="1">
              <a:latin typeface="Nunito"/>
              <a:ea typeface="Nunito"/>
              <a:cs typeface="Nunito"/>
              <a:sym typeface="Nunito"/>
            </a:endParaRPr>
          </a:p>
        </p:txBody>
      </p:sp>
      <p:sp>
        <p:nvSpPr>
          <p:cNvPr id="300" name="Google Shape;300;p16"/>
          <p:cNvSpPr/>
          <p:nvPr/>
        </p:nvSpPr>
        <p:spPr>
          <a:xfrm>
            <a:off x="5522588" y="2196883"/>
            <a:ext cx="591300" cy="5913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4</a:t>
            </a:r>
            <a:endParaRPr b="1">
              <a:latin typeface="Nunito"/>
              <a:ea typeface="Nunito"/>
              <a:cs typeface="Nunito"/>
              <a:sym typeface="Nunito"/>
            </a:endParaRPr>
          </a:p>
        </p:txBody>
      </p:sp>
      <p:sp>
        <p:nvSpPr>
          <p:cNvPr id="301" name="Google Shape;301;p16"/>
          <p:cNvSpPr/>
          <p:nvPr/>
        </p:nvSpPr>
        <p:spPr>
          <a:xfrm>
            <a:off x="7184238" y="2218858"/>
            <a:ext cx="591300" cy="5913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5</a:t>
            </a:r>
            <a:endParaRPr b="1">
              <a:latin typeface="Nunito"/>
              <a:ea typeface="Nunito"/>
              <a:cs typeface="Nunito"/>
              <a:sym typeface="Nunito"/>
            </a:endParaRPr>
          </a:p>
        </p:txBody>
      </p:sp>
      <p:sp>
        <p:nvSpPr>
          <p:cNvPr id="302" name="Google Shape;302;p16"/>
          <p:cNvSpPr txBox="1"/>
          <p:nvPr/>
        </p:nvSpPr>
        <p:spPr>
          <a:xfrm>
            <a:off x="105188" y="3511983"/>
            <a:ext cx="1456200" cy="46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Iter 1: 19 Sept</a:t>
            </a:r>
            <a:endParaRPr b="1">
              <a:latin typeface="Nunito"/>
              <a:ea typeface="Nunito"/>
              <a:cs typeface="Nunito"/>
              <a:sym typeface="Nunito"/>
            </a:endParaRPr>
          </a:p>
          <a:p>
            <a:pPr indent="0" lvl="0" marL="0" rtl="0" algn="ctr">
              <a:spcBef>
                <a:spcPts val="0"/>
              </a:spcBef>
              <a:spcAft>
                <a:spcPts val="0"/>
              </a:spcAft>
              <a:buNone/>
            </a:pPr>
            <a:r>
              <a:rPr lang="en-GB">
                <a:latin typeface="Nunito"/>
                <a:ea typeface="Nunito"/>
                <a:cs typeface="Nunito"/>
                <a:sym typeface="Nunito"/>
              </a:rPr>
              <a:t>Complete login + bootstrap</a:t>
            </a:r>
            <a:endParaRPr>
              <a:latin typeface="Nunito"/>
              <a:ea typeface="Nunito"/>
              <a:cs typeface="Nunito"/>
              <a:sym typeface="Nunito"/>
            </a:endParaRPr>
          </a:p>
        </p:txBody>
      </p:sp>
      <p:sp>
        <p:nvSpPr>
          <p:cNvPr id="303" name="Google Shape;303;p16"/>
          <p:cNvSpPr txBox="1"/>
          <p:nvPr/>
        </p:nvSpPr>
        <p:spPr>
          <a:xfrm>
            <a:off x="1766825" y="3511983"/>
            <a:ext cx="1456200" cy="46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Iter 2: 3 Oct</a:t>
            </a:r>
            <a:endParaRPr b="1">
              <a:latin typeface="Nunito"/>
              <a:ea typeface="Nunito"/>
              <a:cs typeface="Nunito"/>
              <a:sym typeface="Nunito"/>
            </a:endParaRPr>
          </a:p>
          <a:p>
            <a:pPr indent="0" lvl="0" marL="0" rtl="0" algn="ctr">
              <a:spcBef>
                <a:spcPts val="0"/>
              </a:spcBef>
              <a:spcAft>
                <a:spcPts val="0"/>
              </a:spcAft>
              <a:buNone/>
            </a:pPr>
            <a:r>
              <a:rPr lang="en-GB">
                <a:latin typeface="Nunito"/>
                <a:ea typeface="Nunito"/>
                <a:cs typeface="Nunito"/>
                <a:sym typeface="Nunito"/>
              </a:rPr>
              <a:t>Complete all other UI functionalities and round clearing logic</a:t>
            </a:r>
            <a:endParaRPr>
              <a:latin typeface="Nunito"/>
              <a:ea typeface="Nunito"/>
              <a:cs typeface="Nunito"/>
              <a:sym typeface="Nunito"/>
            </a:endParaRPr>
          </a:p>
        </p:txBody>
      </p:sp>
      <p:sp>
        <p:nvSpPr>
          <p:cNvPr id="304" name="Google Shape;304;p16"/>
          <p:cNvSpPr txBox="1"/>
          <p:nvPr/>
        </p:nvSpPr>
        <p:spPr>
          <a:xfrm>
            <a:off x="3420563" y="3511983"/>
            <a:ext cx="1456200" cy="46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Iter 3: 17 Oct</a:t>
            </a:r>
            <a:endParaRPr b="1">
              <a:latin typeface="Nunito"/>
              <a:ea typeface="Nunito"/>
              <a:cs typeface="Nunito"/>
              <a:sym typeface="Nunito"/>
            </a:endParaRPr>
          </a:p>
          <a:p>
            <a:pPr indent="0" lvl="0" marL="0" rtl="0" algn="ctr">
              <a:spcBef>
                <a:spcPts val="0"/>
              </a:spcBef>
              <a:spcAft>
                <a:spcPts val="0"/>
              </a:spcAft>
              <a:buNone/>
            </a:pPr>
            <a:r>
              <a:rPr lang="en-GB">
                <a:latin typeface="Nunito"/>
                <a:ea typeface="Nunito"/>
                <a:cs typeface="Nunito"/>
                <a:sym typeface="Nunito"/>
              </a:rPr>
              <a:t>Complete web service</a:t>
            </a:r>
            <a:endParaRPr>
              <a:latin typeface="Nunito"/>
              <a:ea typeface="Nunito"/>
              <a:cs typeface="Nunito"/>
              <a:sym typeface="Nunito"/>
            </a:endParaRPr>
          </a:p>
        </p:txBody>
      </p:sp>
      <p:sp>
        <p:nvSpPr>
          <p:cNvPr id="305" name="Google Shape;305;p16"/>
          <p:cNvSpPr txBox="1"/>
          <p:nvPr/>
        </p:nvSpPr>
        <p:spPr>
          <a:xfrm>
            <a:off x="5090138" y="3511983"/>
            <a:ext cx="1456200" cy="46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Iter 4: 31 Oct</a:t>
            </a:r>
            <a:endParaRPr b="1">
              <a:latin typeface="Nunito"/>
              <a:ea typeface="Nunito"/>
              <a:cs typeface="Nunito"/>
              <a:sym typeface="Nunito"/>
            </a:endParaRPr>
          </a:p>
          <a:p>
            <a:pPr indent="0" lvl="0" marL="0" rtl="0" algn="ctr">
              <a:spcBef>
                <a:spcPts val="0"/>
              </a:spcBef>
              <a:spcAft>
                <a:spcPts val="0"/>
              </a:spcAft>
              <a:buNone/>
            </a:pPr>
            <a:r>
              <a:rPr lang="en-GB">
                <a:latin typeface="Nunito"/>
                <a:ea typeface="Nunito"/>
                <a:cs typeface="Nunito"/>
                <a:sym typeface="Nunito"/>
              </a:rPr>
              <a:t>Post-UAT testing and debugging</a:t>
            </a:r>
            <a:endParaRPr>
              <a:latin typeface="Nunito"/>
              <a:ea typeface="Nunito"/>
              <a:cs typeface="Nunito"/>
              <a:sym typeface="Nunito"/>
            </a:endParaRPr>
          </a:p>
        </p:txBody>
      </p:sp>
      <p:cxnSp>
        <p:nvCxnSpPr>
          <p:cNvPr id="306" name="Google Shape;306;p16"/>
          <p:cNvCxnSpPr>
            <a:stCxn id="297" idx="4"/>
          </p:cNvCxnSpPr>
          <p:nvPr/>
        </p:nvCxnSpPr>
        <p:spPr>
          <a:xfrm>
            <a:off x="833288" y="2788183"/>
            <a:ext cx="0" cy="595500"/>
          </a:xfrm>
          <a:prstGeom prst="straightConnector1">
            <a:avLst/>
          </a:prstGeom>
          <a:noFill/>
          <a:ln cap="flat" cmpd="sng" w="9525">
            <a:solidFill>
              <a:schemeClr val="dk2"/>
            </a:solidFill>
            <a:prstDash val="solid"/>
            <a:round/>
            <a:headEnd len="med" w="med" type="none"/>
            <a:tailEnd len="med" w="med" type="none"/>
          </a:ln>
        </p:spPr>
      </p:cxnSp>
      <p:sp>
        <p:nvSpPr>
          <p:cNvPr id="307" name="Google Shape;307;p16"/>
          <p:cNvSpPr/>
          <p:nvPr/>
        </p:nvSpPr>
        <p:spPr>
          <a:xfrm>
            <a:off x="782888" y="3383683"/>
            <a:ext cx="100800" cy="1008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16"/>
          <p:cNvCxnSpPr/>
          <p:nvPr/>
        </p:nvCxnSpPr>
        <p:spPr>
          <a:xfrm>
            <a:off x="2494938" y="2795158"/>
            <a:ext cx="0" cy="595500"/>
          </a:xfrm>
          <a:prstGeom prst="straightConnector1">
            <a:avLst/>
          </a:prstGeom>
          <a:noFill/>
          <a:ln cap="flat" cmpd="sng" w="9525">
            <a:solidFill>
              <a:schemeClr val="dk2"/>
            </a:solidFill>
            <a:prstDash val="solid"/>
            <a:round/>
            <a:headEnd len="med" w="med" type="none"/>
            <a:tailEnd len="med" w="med" type="none"/>
          </a:ln>
        </p:spPr>
      </p:cxnSp>
      <p:sp>
        <p:nvSpPr>
          <p:cNvPr id="309" name="Google Shape;309;p16"/>
          <p:cNvSpPr/>
          <p:nvPr/>
        </p:nvSpPr>
        <p:spPr>
          <a:xfrm>
            <a:off x="2444538" y="3390658"/>
            <a:ext cx="100800" cy="1008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0" name="Google Shape;310;p16"/>
          <p:cNvCxnSpPr/>
          <p:nvPr/>
        </p:nvCxnSpPr>
        <p:spPr>
          <a:xfrm>
            <a:off x="4156588" y="2788183"/>
            <a:ext cx="0" cy="595500"/>
          </a:xfrm>
          <a:prstGeom prst="straightConnector1">
            <a:avLst/>
          </a:prstGeom>
          <a:noFill/>
          <a:ln cap="flat" cmpd="sng" w="9525">
            <a:solidFill>
              <a:schemeClr val="dk2"/>
            </a:solidFill>
            <a:prstDash val="solid"/>
            <a:round/>
            <a:headEnd len="med" w="med" type="none"/>
            <a:tailEnd len="med" w="med" type="none"/>
          </a:ln>
        </p:spPr>
      </p:cxnSp>
      <p:sp>
        <p:nvSpPr>
          <p:cNvPr id="311" name="Google Shape;311;p16"/>
          <p:cNvSpPr/>
          <p:nvPr/>
        </p:nvSpPr>
        <p:spPr>
          <a:xfrm>
            <a:off x="4106188" y="3383683"/>
            <a:ext cx="100800" cy="100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16"/>
          <p:cNvCxnSpPr/>
          <p:nvPr/>
        </p:nvCxnSpPr>
        <p:spPr>
          <a:xfrm>
            <a:off x="5818238" y="2788177"/>
            <a:ext cx="0" cy="595500"/>
          </a:xfrm>
          <a:prstGeom prst="straightConnector1">
            <a:avLst/>
          </a:prstGeom>
          <a:noFill/>
          <a:ln cap="flat" cmpd="sng" w="9525">
            <a:solidFill>
              <a:schemeClr val="dk2"/>
            </a:solidFill>
            <a:prstDash val="solid"/>
            <a:round/>
            <a:headEnd len="med" w="med" type="none"/>
            <a:tailEnd len="med" w="med" type="none"/>
          </a:ln>
        </p:spPr>
      </p:cxnSp>
      <p:sp>
        <p:nvSpPr>
          <p:cNvPr id="313" name="Google Shape;313;p16"/>
          <p:cNvSpPr/>
          <p:nvPr/>
        </p:nvSpPr>
        <p:spPr>
          <a:xfrm>
            <a:off x="5767838" y="3383677"/>
            <a:ext cx="100800" cy="1008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4" name="Google Shape;314;p16"/>
          <p:cNvCxnSpPr/>
          <p:nvPr/>
        </p:nvCxnSpPr>
        <p:spPr>
          <a:xfrm>
            <a:off x="7479888" y="2810152"/>
            <a:ext cx="0" cy="595500"/>
          </a:xfrm>
          <a:prstGeom prst="straightConnector1">
            <a:avLst/>
          </a:prstGeom>
          <a:noFill/>
          <a:ln cap="flat" cmpd="sng" w="9525">
            <a:solidFill>
              <a:schemeClr val="dk2"/>
            </a:solidFill>
            <a:prstDash val="solid"/>
            <a:round/>
            <a:headEnd len="med" w="med" type="none"/>
            <a:tailEnd len="med" w="med" type="none"/>
          </a:ln>
        </p:spPr>
      </p:cxnSp>
      <p:sp>
        <p:nvSpPr>
          <p:cNvPr id="315" name="Google Shape;315;p16"/>
          <p:cNvSpPr/>
          <p:nvPr/>
        </p:nvSpPr>
        <p:spPr>
          <a:xfrm>
            <a:off x="7429488" y="3390652"/>
            <a:ext cx="100800" cy="1008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txBox="1"/>
          <p:nvPr/>
        </p:nvSpPr>
        <p:spPr>
          <a:xfrm>
            <a:off x="6759713" y="3511983"/>
            <a:ext cx="1456200" cy="46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Iter 5: 14 Nov</a:t>
            </a:r>
            <a:endParaRPr b="1">
              <a:latin typeface="Nunito"/>
              <a:ea typeface="Nunito"/>
              <a:cs typeface="Nunito"/>
              <a:sym typeface="Nunito"/>
            </a:endParaRPr>
          </a:p>
          <a:p>
            <a:pPr indent="0" lvl="0" marL="0" rtl="0" algn="ctr">
              <a:spcBef>
                <a:spcPts val="0"/>
              </a:spcBef>
              <a:spcAft>
                <a:spcPts val="0"/>
              </a:spcAft>
              <a:buNone/>
            </a:pPr>
            <a:r>
              <a:rPr lang="en-GB">
                <a:latin typeface="Nunito"/>
                <a:ea typeface="Nunito"/>
                <a:cs typeface="Nunito"/>
                <a:sym typeface="Nunito"/>
              </a:rPr>
              <a:t>Preparation for Final Presentation</a:t>
            </a:r>
            <a:endParaRPr>
              <a:latin typeface="Nunito"/>
              <a:ea typeface="Nunito"/>
              <a:cs typeface="Nunito"/>
              <a:sym typeface="Nunito"/>
            </a:endParaRPr>
          </a:p>
        </p:txBody>
      </p:sp>
      <p:sp>
        <p:nvSpPr>
          <p:cNvPr id="317" name="Google Shape;317;p16"/>
          <p:cNvSpPr/>
          <p:nvPr/>
        </p:nvSpPr>
        <p:spPr>
          <a:xfrm>
            <a:off x="1613713" y="2464108"/>
            <a:ext cx="100800" cy="1008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3275363" y="2464095"/>
            <a:ext cx="100800" cy="1008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4937013" y="2464108"/>
            <a:ext cx="100800" cy="100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6598663" y="2464102"/>
            <a:ext cx="100800" cy="1008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8260313" y="2464102"/>
            <a:ext cx="100800" cy="1008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2" name="Google Shape;322;p16"/>
          <p:cNvCxnSpPr>
            <a:stCxn id="317" idx="0"/>
          </p:cNvCxnSpPr>
          <p:nvPr/>
        </p:nvCxnSpPr>
        <p:spPr>
          <a:xfrm rot="10800000">
            <a:off x="1664113" y="1967908"/>
            <a:ext cx="0" cy="4962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16"/>
          <p:cNvCxnSpPr/>
          <p:nvPr/>
        </p:nvCxnSpPr>
        <p:spPr>
          <a:xfrm rot="10800000">
            <a:off x="3325763" y="1967908"/>
            <a:ext cx="0" cy="4962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16"/>
          <p:cNvCxnSpPr/>
          <p:nvPr/>
        </p:nvCxnSpPr>
        <p:spPr>
          <a:xfrm rot="10800000">
            <a:off x="4987413" y="1967908"/>
            <a:ext cx="0" cy="4962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16"/>
          <p:cNvCxnSpPr/>
          <p:nvPr/>
        </p:nvCxnSpPr>
        <p:spPr>
          <a:xfrm rot="10800000">
            <a:off x="6649063" y="1967908"/>
            <a:ext cx="0" cy="4962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16"/>
          <p:cNvCxnSpPr/>
          <p:nvPr/>
        </p:nvCxnSpPr>
        <p:spPr>
          <a:xfrm rot="10800000">
            <a:off x="8310713" y="1967908"/>
            <a:ext cx="0" cy="496200"/>
          </a:xfrm>
          <a:prstGeom prst="straightConnector1">
            <a:avLst/>
          </a:prstGeom>
          <a:noFill/>
          <a:ln cap="flat" cmpd="sng" w="9525">
            <a:solidFill>
              <a:schemeClr val="dk2"/>
            </a:solidFill>
            <a:prstDash val="solid"/>
            <a:round/>
            <a:headEnd len="med" w="med" type="none"/>
            <a:tailEnd len="med" w="med" type="none"/>
          </a:ln>
        </p:spPr>
      </p:cxnSp>
      <p:sp>
        <p:nvSpPr>
          <p:cNvPr id="327" name="Google Shape;327;p16"/>
          <p:cNvSpPr txBox="1"/>
          <p:nvPr/>
        </p:nvSpPr>
        <p:spPr>
          <a:xfrm>
            <a:off x="936013" y="1376608"/>
            <a:ext cx="1456200" cy="5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Milestone 1:</a:t>
            </a:r>
            <a:r>
              <a:rPr lang="en-GB">
                <a:latin typeface="Nunito"/>
                <a:ea typeface="Nunito"/>
                <a:cs typeface="Nunito"/>
                <a:sym typeface="Nunito"/>
              </a:rPr>
              <a:t> PM Review</a:t>
            </a:r>
            <a:endParaRPr>
              <a:latin typeface="Nunito"/>
              <a:ea typeface="Nunito"/>
              <a:cs typeface="Nunito"/>
              <a:sym typeface="Nunito"/>
            </a:endParaRPr>
          </a:p>
        </p:txBody>
      </p:sp>
      <p:sp>
        <p:nvSpPr>
          <p:cNvPr id="328" name="Google Shape;328;p16"/>
          <p:cNvSpPr txBox="1"/>
          <p:nvPr/>
        </p:nvSpPr>
        <p:spPr>
          <a:xfrm>
            <a:off x="2597663" y="1376608"/>
            <a:ext cx="1456200" cy="5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Milestone 2:</a:t>
            </a:r>
            <a:r>
              <a:rPr lang="en-GB">
                <a:latin typeface="Nunito"/>
                <a:ea typeface="Nunito"/>
                <a:cs typeface="Nunito"/>
                <a:sym typeface="Nunito"/>
              </a:rPr>
              <a:t> Online Review</a:t>
            </a:r>
            <a:endParaRPr>
              <a:latin typeface="Nunito"/>
              <a:ea typeface="Nunito"/>
              <a:cs typeface="Nunito"/>
              <a:sym typeface="Nunito"/>
            </a:endParaRPr>
          </a:p>
        </p:txBody>
      </p:sp>
      <p:sp>
        <p:nvSpPr>
          <p:cNvPr id="329" name="Google Shape;329;p16"/>
          <p:cNvSpPr txBox="1"/>
          <p:nvPr/>
        </p:nvSpPr>
        <p:spPr>
          <a:xfrm>
            <a:off x="4259313" y="1376608"/>
            <a:ext cx="1456200" cy="5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Milestone 3:</a:t>
            </a:r>
            <a:r>
              <a:rPr lang="en-GB">
                <a:latin typeface="Nunito"/>
                <a:ea typeface="Nunito"/>
                <a:cs typeface="Nunito"/>
                <a:sym typeface="Nunito"/>
              </a:rPr>
              <a:t> UAT</a:t>
            </a:r>
            <a:endParaRPr>
              <a:latin typeface="Nunito"/>
              <a:ea typeface="Nunito"/>
              <a:cs typeface="Nunito"/>
              <a:sym typeface="Nunito"/>
            </a:endParaRPr>
          </a:p>
        </p:txBody>
      </p:sp>
      <p:sp>
        <p:nvSpPr>
          <p:cNvPr id="330" name="Google Shape;330;p16"/>
          <p:cNvSpPr txBox="1"/>
          <p:nvPr/>
        </p:nvSpPr>
        <p:spPr>
          <a:xfrm>
            <a:off x="5920963" y="1195511"/>
            <a:ext cx="1456200" cy="5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Milestone 4:</a:t>
            </a:r>
            <a:r>
              <a:rPr lang="en-GB">
                <a:latin typeface="Nunito"/>
                <a:ea typeface="Nunito"/>
                <a:cs typeface="Nunito"/>
                <a:sym typeface="Nunito"/>
              </a:rPr>
              <a:t> Project Submission</a:t>
            </a:r>
            <a:endParaRPr>
              <a:latin typeface="Nunito"/>
              <a:ea typeface="Nunito"/>
              <a:cs typeface="Nunito"/>
              <a:sym typeface="Nunito"/>
            </a:endParaRPr>
          </a:p>
        </p:txBody>
      </p:sp>
      <p:sp>
        <p:nvSpPr>
          <p:cNvPr id="331" name="Google Shape;331;p16"/>
          <p:cNvSpPr txBox="1"/>
          <p:nvPr/>
        </p:nvSpPr>
        <p:spPr>
          <a:xfrm>
            <a:off x="7582613" y="1195511"/>
            <a:ext cx="1456200" cy="5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Milestone 5:</a:t>
            </a:r>
            <a:r>
              <a:rPr lang="en-GB">
                <a:latin typeface="Nunito"/>
                <a:ea typeface="Nunito"/>
                <a:cs typeface="Nunito"/>
                <a:sym typeface="Nunito"/>
              </a:rPr>
              <a:t> Final Presentation</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Google Shape;336;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Actual </a:t>
            </a:r>
            <a:r>
              <a:rPr lang="en-GB"/>
              <a:t>Schedule</a:t>
            </a:r>
            <a:endParaRPr/>
          </a:p>
        </p:txBody>
      </p:sp>
      <p:cxnSp>
        <p:nvCxnSpPr>
          <p:cNvPr id="337" name="Google Shape;337;p17"/>
          <p:cNvCxnSpPr/>
          <p:nvPr/>
        </p:nvCxnSpPr>
        <p:spPr>
          <a:xfrm>
            <a:off x="14750" y="2517975"/>
            <a:ext cx="9127800" cy="0"/>
          </a:xfrm>
          <a:prstGeom prst="straightConnector1">
            <a:avLst/>
          </a:prstGeom>
          <a:noFill/>
          <a:ln cap="flat" cmpd="sng" w="9525">
            <a:solidFill>
              <a:schemeClr val="dk2"/>
            </a:solidFill>
            <a:prstDash val="dash"/>
            <a:round/>
            <a:headEnd len="med" w="med" type="none"/>
            <a:tailEnd len="med" w="med" type="none"/>
          </a:ln>
        </p:spPr>
      </p:cxnSp>
      <p:sp>
        <p:nvSpPr>
          <p:cNvPr id="338" name="Google Shape;338;p17"/>
          <p:cNvSpPr/>
          <p:nvPr/>
        </p:nvSpPr>
        <p:spPr>
          <a:xfrm>
            <a:off x="538438" y="2195195"/>
            <a:ext cx="591300" cy="5913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1</a:t>
            </a:r>
            <a:endParaRPr b="1">
              <a:latin typeface="Nunito"/>
              <a:ea typeface="Nunito"/>
              <a:cs typeface="Nunito"/>
              <a:sym typeface="Nunito"/>
            </a:endParaRPr>
          </a:p>
        </p:txBody>
      </p:sp>
      <p:sp>
        <p:nvSpPr>
          <p:cNvPr id="339" name="Google Shape;339;p17"/>
          <p:cNvSpPr/>
          <p:nvPr/>
        </p:nvSpPr>
        <p:spPr>
          <a:xfrm>
            <a:off x="2200088" y="2202170"/>
            <a:ext cx="591300" cy="5913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2</a:t>
            </a:r>
            <a:endParaRPr b="1">
              <a:latin typeface="Nunito"/>
              <a:ea typeface="Nunito"/>
              <a:cs typeface="Nunito"/>
              <a:sym typeface="Nunito"/>
            </a:endParaRPr>
          </a:p>
        </p:txBody>
      </p:sp>
      <p:sp>
        <p:nvSpPr>
          <p:cNvPr id="340" name="Google Shape;340;p17"/>
          <p:cNvSpPr/>
          <p:nvPr/>
        </p:nvSpPr>
        <p:spPr>
          <a:xfrm>
            <a:off x="3861738" y="2195208"/>
            <a:ext cx="591300" cy="5913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3</a:t>
            </a:r>
            <a:endParaRPr b="1">
              <a:latin typeface="Nunito"/>
              <a:ea typeface="Nunito"/>
              <a:cs typeface="Nunito"/>
              <a:sym typeface="Nunito"/>
            </a:endParaRPr>
          </a:p>
        </p:txBody>
      </p:sp>
      <p:sp>
        <p:nvSpPr>
          <p:cNvPr id="341" name="Google Shape;341;p17"/>
          <p:cNvSpPr/>
          <p:nvPr/>
        </p:nvSpPr>
        <p:spPr>
          <a:xfrm>
            <a:off x="5523388" y="2195195"/>
            <a:ext cx="591300" cy="5913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4</a:t>
            </a:r>
            <a:endParaRPr b="1">
              <a:latin typeface="Nunito"/>
              <a:ea typeface="Nunito"/>
              <a:cs typeface="Nunito"/>
              <a:sym typeface="Nunito"/>
            </a:endParaRPr>
          </a:p>
        </p:txBody>
      </p:sp>
      <p:sp>
        <p:nvSpPr>
          <p:cNvPr id="342" name="Google Shape;342;p17"/>
          <p:cNvSpPr/>
          <p:nvPr/>
        </p:nvSpPr>
        <p:spPr>
          <a:xfrm>
            <a:off x="7185038" y="2217170"/>
            <a:ext cx="591300" cy="5913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5</a:t>
            </a:r>
            <a:endParaRPr b="1">
              <a:latin typeface="Nunito"/>
              <a:ea typeface="Nunito"/>
              <a:cs typeface="Nunito"/>
              <a:sym typeface="Nunito"/>
            </a:endParaRPr>
          </a:p>
        </p:txBody>
      </p:sp>
      <p:sp>
        <p:nvSpPr>
          <p:cNvPr id="343" name="Google Shape;343;p17"/>
          <p:cNvSpPr txBox="1"/>
          <p:nvPr/>
        </p:nvSpPr>
        <p:spPr>
          <a:xfrm>
            <a:off x="105988" y="3510295"/>
            <a:ext cx="1456200" cy="46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Iter 1: 19 Sept</a:t>
            </a:r>
            <a:endParaRPr b="1">
              <a:latin typeface="Nunito"/>
              <a:ea typeface="Nunito"/>
              <a:cs typeface="Nunito"/>
              <a:sym typeface="Nunito"/>
            </a:endParaRPr>
          </a:p>
          <a:p>
            <a:pPr indent="0" lvl="0" marL="0" rtl="0" algn="ctr">
              <a:spcBef>
                <a:spcPts val="0"/>
              </a:spcBef>
              <a:spcAft>
                <a:spcPts val="0"/>
              </a:spcAft>
              <a:buNone/>
            </a:pPr>
            <a:r>
              <a:rPr lang="en-GB">
                <a:latin typeface="Nunito"/>
                <a:ea typeface="Nunito"/>
                <a:cs typeface="Nunito"/>
                <a:sym typeface="Nunito"/>
              </a:rPr>
              <a:t>Completed login</a:t>
            </a:r>
            <a:endParaRPr>
              <a:latin typeface="Nunito"/>
              <a:ea typeface="Nunito"/>
              <a:cs typeface="Nunito"/>
              <a:sym typeface="Nunito"/>
            </a:endParaRPr>
          </a:p>
        </p:txBody>
      </p:sp>
      <p:sp>
        <p:nvSpPr>
          <p:cNvPr id="344" name="Google Shape;344;p17"/>
          <p:cNvSpPr txBox="1"/>
          <p:nvPr/>
        </p:nvSpPr>
        <p:spPr>
          <a:xfrm>
            <a:off x="1767625" y="3510295"/>
            <a:ext cx="1456200" cy="46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Iter 2: 3 Oct</a:t>
            </a:r>
            <a:endParaRPr b="1">
              <a:latin typeface="Nunito"/>
              <a:ea typeface="Nunito"/>
              <a:cs typeface="Nunito"/>
              <a:sym typeface="Nunito"/>
            </a:endParaRPr>
          </a:p>
          <a:p>
            <a:pPr indent="0" lvl="0" marL="0" rtl="0" algn="ctr">
              <a:spcBef>
                <a:spcPts val="0"/>
              </a:spcBef>
              <a:spcAft>
                <a:spcPts val="0"/>
              </a:spcAft>
              <a:buNone/>
            </a:pPr>
            <a:r>
              <a:rPr lang="en-GB">
                <a:latin typeface="Nunito"/>
                <a:ea typeface="Nunito"/>
                <a:cs typeface="Nunito"/>
                <a:sym typeface="Nunito"/>
              </a:rPr>
              <a:t>Completed all other UI functionalities</a:t>
            </a:r>
            <a:endParaRPr>
              <a:latin typeface="Nunito"/>
              <a:ea typeface="Nunito"/>
              <a:cs typeface="Nunito"/>
              <a:sym typeface="Nunito"/>
            </a:endParaRPr>
          </a:p>
        </p:txBody>
      </p:sp>
      <p:sp>
        <p:nvSpPr>
          <p:cNvPr id="345" name="Google Shape;345;p17"/>
          <p:cNvSpPr txBox="1"/>
          <p:nvPr/>
        </p:nvSpPr>
        <p:spPr>
          <a:xfrm>
            <a:off x="3421363" y="3510295"/>
            <a:ext cx="1456200" cy="46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Iter 3: 17 Oct</a:t>
            </a:r>
            <a:endParaRPr b="1">
              <a:latin typeface="Nunito"/>
              <a:ea typeface="Nunito"/>
              <a:cs typeface="Nunito"/>
              <a:sym typeface="Nunito"/>
            </a:endParaRPr>
          </a:p>
          <a:p>
            <a:pPr indent="0" lvl="0" marL="0" rtl="0" algn="ctr">
              <a:spcBef>
                <a:spcPts val="0"/>
              </a:spcBef>
              <a:spcAft>
                <a:spcPts val="0"/>
              </a:spcAft>
              <a:buNone/>
            </a:pPr>
            <a:r>
              <a:rPr lang="en-GB">
                <a:latin typeface="Nunito"/>
                <a:ea typeface="Nunito"/>
                <a:cs typeface="Nunito"/>
                <a:sym typeface="Nunito"/>
              </a:rPr>
              <a:t>Completed round clearing logic and all web service APIs except bid-status</a:t>
            </a:r>
            <a:endParaRPr>
              <a:latin typeface="Nunito"/>
              <a:ea typeface="Nunito"/>
              <a:cs typeface="Nunito"/>
              <a:sym typeface="Nunito"/>
            </a:endParaRPr>
          </a:p>
        </p:txBody>
      </p:sp>
      <p:sp>
        <p:nvSpPr>
          <p:cNvPr id="346" name="Google Shape;346;p17"/>
          <p:cNvSpPr txBox="1"/>
          <p:nvPr/>
        </p:nvSpPr>
        <p:spPr>
          <a:xfrm>
            <a:off x="5090938" y="3510295"/>
            <a:ext cx="1456200" cy="46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Iter 4: 31 Oct</a:t>
            </a:r>
            <a:endParaRPr b="1">
              <a:latin typeface="Nunito"/>
              <a:ea typeface="Nunito"/>
              <a:cs typeface="Nunito"/>
              <a:sym typeface="Nunito"/>
            </a:endParaRPr>
          </a:p>
          <a:p>
            <a:pPr indent="0" lvl="0" marL="0" rtl="0" algn="ctr">
              <a:spcBef>
                <a:spcPts val="0"/>
              </a:spcBef>
              <a:spcAft>
                <a:spcPts val="0"/>
              </a:spcAft>
              <a:buNone/>
            </a:pPr>
            <a:r>
              <a:rPr lang="en-GB">
                <a:latin typeface="Nunito"/>
                <a:ea typeface="Nunito"/>
                <a:cs typeface="Nunito"/>
                <a:sym typeface="Nunito"/>
              </a:rPr>
              <a:t>Post-UAT testing and debugging, writing of JSON test cases</a:t>
            </a:r>
            <a:endParaRPr>
              <a:latin typeface="Nunito"/>
              <a:ea typeface="Nunito"/>
              <a:cs typeface="Nunito"/>
              <a:sym typeface="Nunito"/>
            </a:endParaRPr>
          </a:p>
        </p:txBody>
      </p:sp>
      <p:cxnSp>
        <p:nvCxnSpPr>
          <p:cNvPr id="347" name="Google Shape;347;p17"/>
          <p:cNvCxnSpPr>
            <a:stCxn id="338" idx="4"/>
          </p:cNvCxnSpPr>
          <p:nvPr/>
        </p:nvCxnSpPr>
        <p:spPr>
          <a:xfrm>
            <a:off x="834088" y="2786495"/>
            <a:ext cx="0" cy="595500"/>
          </a:xfrm>
          <a:prstGeom prst="straightConnector1">
            <a:avLst/>
          </a:prstGeom>
          <a:noFill/>
          <a:ln cap="flat" cmpd="sng" w="9525">
            <a:solidFill>
              <a:schemeClr val="dk2"/>
            </a:solidFill>
            <a:prstDash val="solid"/>
            <a:round/>
            <a:headEnd len="med" w="med" type="none"/>
            <a:tailEnd len="med" w="med" type="none"/>
          </a:ln>
        </p:spPr>
      </p:cxnSp>
      <p:sp>
        <p:nvSpPr>
          <p:cNvPr id="348" name="Google Shape;348;p17"/>
          <p:cNvSpPr/>
          <p:nvPr/>
        </p:nvSpPr>
        <p:spPr>
          <a:xfrm>
            <a:off x="783688" y="3381995"/>
            <a:ext cx="100800" cy="1008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9" name="Google Shape;349;p17"/>
          <p:cNvCxnSpPr/>
          <p:nvPr/>
        </p:nvCxnSpPr>
        <p:spPr>
          <a:xfrm>
            <a:off x="2495738" y="2793470"/>
            <a:ext cx="0" cy="595500"/>
          </a:xfrm>
          <a:prstGeom prst="straightConnector1">
            <a:avLst/>
          </a:prstGeom>
          <a:noFill/>
          <a:ln cap="flat" cmpd="sng" w="9525">
            <a:solidFill>
              <a:schemeClr val="dk2"/>
            </a:solidFill>
            <a:prstDash val="solid"/>
            <a:round/>
            <a:headEnd len="med" w="med" type="none"/>
            <a:tailEnd len="med" w="med" type="none"/>
          </a:ln>
        </p:spPr>
      </p:cxnSp>
      <p:sp>
        <p:nvSpPr>
          <p:cNvPr id="350" name="Google Shape;350;p17"/>
          <p:cNvSpPr/>
          <p:nvPr/>
        </p:nvSpPr>
        <p:spPr>
          <a:xfrm>
            <a:off x="2445338" y="3388970"/>
            <a:ext cx="100800" cy="1008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1" name="Google Shape;351;p17"/>
          <p:cNvCxnSpPr/>
          <p:nvPr/>
        </p:nvCxnSpPr>
        <p:spPr>
          <a:xfrm>
            <a:off x="4157388" y="2786495"/>
            <a:ext cx="0" cy="595500"/>
          </a:xfrm>
          <a:prstGeom prst="straightConnector1">
            <a:avLst/>
          </a:prstGeom>
          <a:noFill/>
          <a:ln cap="flat" cmpd="sng" w="9525">
            <a:solidFill>
              <a:schemeClr val="dk2"/>
            </a:solidFill>
            <a:prstDash val="solid"/>
            <a:round/>
            <a:headEnd len="med" w="med" type="none"/>
            <a:tailEnd len="med" w="med" type="none"/>
          </a:ln>
        </p:spPr>
      </p:cxnSp>
      <p:sp>
        <p:nvSpPr>
          <p:cNvPr id="352" name="Google Shape;352;p17"/>
          <p:cNvSpPr/>
          <p:nvPr/>
        </p:nvSpPr>
        <p:spPr>
          <a:xfrm>
            <a:off x="4106988" y="3381995"/>
            <a:ext cx="100800" cy="100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3" name="Google Shape;353;p17"/>
          <p:cNvCxnSpPr/>
          <p:nvPr/>
        </p:nvCxnSpPr>
        <p:spPr>
          <a:xfrm>
            <a:off x="5819038" y="2786490"/>
            <a:ext cx="0" cy="595500"/>
          </a:xfrm>
          <a:prstGeom prst="straightConnector1">
            <a:avLst/>
          </a:prstGeom>
          <a:noFill/>
          <a:ln cap="flat" cmpd="sng" w="9525">
            <a:solidFill>
              <a:schemeClr val="dk2"/>
            </a:solidFill>
            <a:prstDash val="solid"/>
            <a:round/>
            <a:headEnd len="med" w="med" type="none"/>
            <a:tailEnd len="med" w="med" type="none"/>
          </a:ln>
        </p:spPr>
      </p:cxnSp>
      <p:sp>
        <p:nvSpPr>
          <p:cNvPr id="354" name="Google Shape;354;p17"/>
          <p:cNvSpPr/>
          <p:nvPr/>
        </p:nvSpPr>
        <p:spPr>
          <a:xfrm>
            <a:off x="5768638" y="3381990"/>
            <a:ext cx="100800" cy="1008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5" name="Google Shape;355;p17"/>
          <p:cNvCxnSpPr/>
          <p:nvPr/>
        </p:nvCxnSpPr>
        <p:spPr>
          <a:xfrm>
            <a:off x="7480688" y="2808465"/>
            <a:ext cx="0" cy="595500"/>
          </a:xfrm>
          <a:prstGeom prst="straightConnector1">
            <a:avLst/>
          </a:prstGeom>
          <a:noFill/>
          <a:ln cap="flat" cmpd="sng" w="9525">
            <a:solidFill>
              <a:schemeClr val="dk2"/>
            </a:solidFill>
            <a:prstDash val="solid"/>
            <a:round/>
            <a:headEnd len="med" w="med" type="none"/>
            <a:tailEnd len="med" w="med" type="none"/>
          </a:ln>
        </p:spPr>
      </p:cxnSp>
      <p:sp>
        <p:nvSpPr>
          <p:cNvPr id="356" name="Google Shape;356;p17"/>
          <p:cNvSpPr/>
          <p:nvPr/>
        </p:nvSpPr>
        <p:spPr>
          <a:xfrm>
            <a:off x="7430288" y="3388965"/>
            <a:ext cx="100800" cy="1008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txBox="1"/>
          <p:nvPr/>
        </p:nvSpPr>
        <p:spPr>
          <a:xfrm>
            <a:off x="6760513" y="3510295"/>
            <a:ext cx="1456200" cy="46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Iter 5: 14 Nov</a:t>
            </a:r>
            <a:endParaRPr b="1">
              <a:latin typeface="Nunito"/>
              <a:ea typeface="Nunito"/>
              <a:cs typeface="Nunito"/>
              <a:sym typeface="Nunito"/>
            </a:endParaRPr>
          </a:p>
          <a:p>
            <a:pPr indent="0" lvl="0" marL="0" rtl="0" algn="ctr">
              <a:spcBef>
                <a:spcPts val="0"/>
              </a:spcBef>
              <a:spcAft>
                <a:spcPts val="0"/>
              </a:spcAft>
              <a:buNone/>
            </a:pPr>
            <a:r>
              <a:rPr lang="en-GB">
                <a:latin typeface="Nunito"/>
                <a:ea typeface="Nunito"/>
                <a:cs typeface="Nunito"/>
                <a:sym typeface="Nunito"/>
              </a:rPr>
              <a:t>Final testing and debugging, p</a:t>
            </a:r>
            <a:r>
              <a:rPr lang="en-GB">
                <a:latin typeface="Nunito"/>
                <a:ea typeface="Nunito"/>
                <a:cs typeface="Nunito"/>
                <a:sym typeface="Nunito"/>
              </a:rPr>
              <a:t>reparation for Final Presentation</a:t>
            </a:r>
            <a:endParaRPr>
              <a:latin typeface="Nunito"/>
              <a:ea typeface="Nunito"/>
              <a:cs typeface="Nunito"/>
              <a:sym typeface="Nunito"/>
            </a:endParaRPr>
          </a:p>
        </p:txBody>
      </p:sp>
      <p:sp>
        <p:nvSpPr>
          <p:cNvPr id="358" name="Google Shape;358;p17"/>
          <p:cNvSpPr/>
          <p:nvPr/>
        </p:nvSpPr>
        <p:spPr>
          <a:xfrm>
            <a:off x="1612905" y="2465803"/>
            <a:ext cx="100800" cy="1008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3274555" y="2465790"/>
            <a:ext cx="100800" cy="1008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4936205" y="2465803"/>
            <a:ext cx="100800" cy="100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6597855" y="2465797"/>
            <a:ext cx="100800" cy="1008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8259505" y="2465797"/>
            <a:ext cx="100800" cy="1008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3" name="Google Shape;363;p17"/>
          <p:cNvCxnSpPr>
            <a:stCxn id="358" idx="0"/>
          </p:cNvCxnSpPr>
          <p:nvPr/>
        </p:nvCxnSpPr>
        <p:spPr>
          <a:xfrm rot="10800000">
            <a:off x="1663305" y="1969603"/>
            <a:ext cx="0" cy="49620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17"/>
          <p:cNvCxnSpPr/>
          <p:nvPr/>
        </p:nvCxnSpPr>
        <p:spPr>
          <a:xfrm rot="10800000">
            <a:off x="3324955" y="1969603"/>
            <a:ext cx="0" cy="4962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17"/>
          <p:cNvCxnSpPr/>
          <p:nvPr/>
        </p:nvCxnSpPr>
        <p:spPr>
          <a:xfrm rot="10800000">
            <a:off x="4986605" y="1969603"/>
            <a:ext cx="0" cy="49620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17"/>
          <p:cNvCxnSpPr/>
          <p:nvPr/>
        </p:nvCxnSpPr>
        <p:spPr>
          <a:xfrm rot="10800000">
            <a:off x="6648255" y="1969603"/>
            <a:ext cx="0" cy="4962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17"/>
          <p:cNvCxnSpPr/>
          <p:nvPr/>
        </p:nvCxnSpPr>
        <p:spPr>
          <a:xfrm rot="10800000">
            <a:off x="8309905" y="1969603"/>
            <a:ext cx="0" cy="496200"/>
          </a:xfrm>
          <a:prstGeom prst="straightConnector1">
            <a:avLst/>
          </a:prstGeom>
          <a:noFill/>
          <a:ln cap="flat" cmpd="sng" w="9525">
            <a:solidFill>
              <a:schemeClr val="dk2"/>
            </a:solidFill>
            <a:prstDash val="solid"/>
            <a:round/>
            <a:headEnd len="med" w="med" type="none"/>
            <a:tailEnd len="med" w="med" type="none"/>
          </a:ln>
        </p:spPr>
      </p:cxnSp>
      <p:sp>
        <p:nvSpPr>
          <p:cNvPr id="368" name="Google Shape;368;p17"/>
          <p:cNvSpPr txBox="1"/>
          <p:nvPr/>
        </p:nvSpPr>
        <p:spPr>
          <a:xfrm>
            <a:off x="935205" y="1378303"/>
            <a:ext cx="1456200" cy="5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Milestone 1:</a:t>
            </a:r>
            <a:r>
              <a:rPr lang="en-GB">
                <a:latin typeface="Nunito"/>
                <a:ea typeface="Nunito"/>
                <a:cs typeface="Nunito"/>
                <a:sym typeface="Nunito"/>
              </a:rPr>
              <a:t> PM Review</a:t>
            </a:r>
            <a:endParaRPr>
              <a:latin typeface="Nunito"/>
              <a:ea typeface="Nunito"/>
              <a:cs typeface="Nunito"/>
              <a:sym typeface="Nunito"/>
            </a:endParaRPr>
          </a:p>
        </p:txBody>
      </p:sp>
      <p:sp>
        <p:nvSpPr>
          <p:cNvPr id="369" name="Google Shape;369;p17"/>
          <p:cNvSpPr txBox="1"/>
          <p:nvPr/>
        </p:nvSpPr>
        <p:spPr>
          <a:xfrm>
            <a:off x="2596855" y="1378303"/>
            <a:ext cx="1456200" cy="5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Milestone 2:</a:t>
            </a:r>
            <a:r>
              <a:rPr lang="en-GB">
                <a:latin typeface="Nunito"/>
                <a:ea typeface="Nunito"/>
                <a:cs typeface="Nunito"/>
                <a:sym typeface="Nunito"/>
              </a:rPr>
              <a:t> Online Review</a:t>
            </a:r>
            <a:endParaRPr>
              <a:latin typeface="Nunito"/>
              <a:ea typeface="Nunito"/>
              <a:cs typeface="Nunito"/>
              <a:sym typeface="Nunito"/>
            </a:endParaRPr>
          </a:p>
        </p:txBody>
      </p:sp>
      <p:sp>
        <p:nvSpPr>
          <p:cNvPr id="370" name="Google Shape;370;p17"/>
          <p:cNvSpPr txBox="1"/>
          <p:nvPr/>
        </p:nvSpPr>
        <p:spPr>
          <a:xfrm>
            <a:off x="4258505" y="1378303"/>
            <a:ext cx="1456200" cy="5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Milestone 3:</a:t>
            </a:r>
            <a:r>
              <a:rPr lang="en-GB">
                <a:latin typeface="Nunito"/>
                <a:ea typeface="Nunito"/>
                <a:cs typeface="Nunito"/>
                <a:sym typeface="Nunito"/>
              </a:rPr>
              <a:t> UAT</a:t>
            </a:r>
            <a:endParaRPr>
              <a:latin typeface="Nunito"/>
              <a:ea typeface="Nunito"/>
              <a:cs typeface="Nunito"/>
              <a:sym typeface="Nunito"/>
            </a:endParaRPr>
          </a:p>
        </p:txBody>
      </p:sp>
      <p:sp>
        <p:nvSpPr>
          <p:cNvPr id="371" name="Google Shape;371;p17"/>
          <p:cNvSpPr txBox="1"/>
          <p:nvPr/>
        </p:nvSpPr>
        <p:spPr>
          <a:xfrm>
            <a:off x="5920155" y="1197206"/>
            <a:ext cx="1456200" cy="5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Milestone 4:</a:t>
            </a:r>
            <a:r>
              <a:rPr lang="en-GB">
                <a:latin typeface="Nunito"/>
                <a:ea typeface="Nunito"/>
                <a:cs typeface="Nunito"/>
                <a:sym typeface="Nunito"/>
              </a:rPr>
              <a:t> Project Submission</a:t>
            </a:r>
            <a:endParaRPr>
              <a:latin typeface="Nunito"/>
              <a:ea typeface="Nunito"/>
              <a:cs typeface="Nunito"/>
              <a:sym typeface="Nunito"/>
            </a:endParaRPr>
          </a:p>
        </p:txBody>
      </p:sp>
      <p:sp>
        <p:nvSpPr>
          <p:cNvPr id="372" name="Google Shape;372;p17"/>
          <p:cNvSpPr txBox="1"/>
          <p:nvPr/>
        </p:nvSpPr>
        <p:spPr>
          <a:xfrm>
            <a:off x="7581805" y="1197206"/>
            <a:ext cx="1456200" cy="5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Milestone 5:</a:t>
            </a:r>
            <a:r>
              <a:rPr lang="en-GB">
                <a:latin typeface="Nunito"/>
                <a:ea typeface="Nunito"/>
                <a:cs typeface="Nunito"/>
                <a:sym typeface="Nunito"/>
              </a:rPr>
              <a:t> Final Presentation</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76" name="Shape 376"/>
        <p:cNvGrpSpPr/>
        <p:nvPr/>
      </p:nvGrpSpPr>
      <p:grpSpPr>
        <a:xfrm>
          <a:off x="0" y="0"/>
          <a:ext cx="0" cy="0"/>
          <a:chOff x="0" y="0"/>
          <a:chExt cx="0" cy="0"/>
        </a:xfrm>
      </p:grpSpPr>
      <p:sp>
        <p:nvSpPr>
          <p:cNvPr id="377" name="Google Shape;37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ienda"/>
                <a:ea typeface="Merienda"/>
                <a:cs typeface="Merienda"/>
                <a:sym typeface="Merienda"/>
              </a:rPr>
              <a:t>Functionality</a:t>
            </a:r>
            <a:endParaRPr>
              <a:latin typeface="Merienda"/>
              <a:ea typeface="Merienda"/>
              <a:cs typeface="Merienda"/>
              <a:sym typeface="Merienda"/>
            </a:endParaRPr>
          </a:p>
        </p:txBody>
      </p:sp>
      <p:sp>
        <p:nvSpPr>
          <p:cNvPr id="378" name="Google Shape;378;p18"/>
          <p:cNvSpPr txBox="1"/>
          <p:nvPr>
            <p:ph idx="1" type="body"/>
          </p:nvPr>
        </p:nvSpPr>
        <p:spPr>
          <a:xfrm>
            <a:off x="1303800" y="1403925"/>
            <a:ext cx="7030500" cy="351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GB" sz="2000">
                <a:solidFill>
                  <a:srgbClr val="999999"/>
                </a:solidFill>
                <a:latin typeface="Trebuchet MS"/>
                <a:ea typeface="Trebuchet MS"/>
                <a:cs typeface="Trebuchet MS"/>
                <a:sym typeface="Trebuchet MS"/>
              </a:rPr>
              <a:t>Did you drop any functionalities?</a:t>
            </a:r>
            <a:endParaRPr b="1" sz="2000">
              <a:solidFill>
                <a:srgbClr val="999999"/>
              </a:solidFill>
              <a:latin typeface="Trebuchet MS"/>
              <a:ea typeface="Trebuchet MS"/>
              <a:cs typeface="Trebuchet MS"/>
              <a:sym typeface="Trebuchet MS"/>
            </a:endParaRPr>
          </a:p>
          <a:p>
            <a:pPr indent="0" lvl="0" marL="0" rtl="0" algn="l">
              <a:spcBef>
                <a:spcPts val="600"/>
              </a:spcBef>
              <a:spcAft>
                <a:spcPts val="0"/>
              </a:spcAft>
              <a:buNone/>
            </a:pPr>
            <a:r>
              <a:rPr lang="en-GB" sz="1800">
                <a:solidFill>
                  <a:srgbClr val="3C78D8"/>
                </a:solidFill>
                <a:latin typeface="Trebuchet MS"/>
                <a:ea typeface="Trebuchet MS"/>
                <a:cs typeface="Trebuchet MS"/>
                <a:sym typeface="Trebuchet MS"/>
              </a:rPr>
              <a:t>Our team did not drop any functionalities. </a:t>
            </a:r>
            <a:br>
              <a:rPr lang="en-GB" sz="1800">
                <a:solidFill>
                  <a:srgbClr val="F6B26B"/>
                </a:solidFill>
                <a:latin typeface="Trebuchet MS"/>
                <a:ea typeface="Trebuchet MS"/>
                <a:cs typeface="Trebuchet MS"/>
                <a:sym typeface="Trebuchet MS"/>
              </a:rPr>
            </a:br>
            <a:endParaRPr sz="2000">
              <a:solidFill>
                <a:srgbClr val="F6B26B"/>
              </a:solidFill>
              <a:latin typeface="Trebuchet MS"/>
              <a:ea typeface="Trebuchet MS"/>
              <a:cs typeface="Trebuchet MS"/>
              <a:sym typeface="Trebuchet MS"/>
            </a:endParaRPr>
          </a:p>
          <a:p>
            <a:pPr indent="0" lvl="0" marL="0" rtl="0" algn="l">
              <a:spcBef>
                <a:spcPts val="600"/>
              </a:spcBef>
              <a:spcAft>
                <a:spcPts val="0"/>
              </a:spcAft>
              <a:buNone/>
            </a:pPr>
            <a:r>
              <a:rPr b="1" lang="en-GB" sz="2000">
                <a:solidFill>
                  <a:srgbClr val="999999"/>
                </a:solidFill>
                <a:latin typeface="Trebuchet MS"/>
                <a:ea typeface="Trebuchet MS"/>
                <a:cs typeface="Trebuchet MS"/>
                <a:sym typeface="Trebuchet MS"/>
              </a:rPr>
              <a:t>Did you implement any additional functionalities?</a:t>
            </a:r>
            <a:endParaRPr b="1" sz="2000">
              <a:solidFill>
                <a:srgbClr val="999999"/>
              </a:solidFill>
              <a:latin typeface="Trebuchet MS"/>
              <a:ea typeface="Trebuchet MS"/>
              <a:cs typeface="Trebuchet MS"/>
              <a:sym typeface="Trebuchet MS"/>
            </a:endParaRPr>
          </a:p>
          <a:p>
            <a:pPr indent="0" lvl="0" marL="0" rtl="0" algn="l">
              <a:spcBef>
                <a:spcPts val="600"/>
              </a:spcBef>
              <a:spcAft>
                <a:spcPts val="0"/>
              </a:spcAft>
              <a:buNone/>
            </a:pPr>
            <a:r>
              <a:rPr lang="en-GB" sz="1800">
                <a:solidFill>
                  <a:srgbClr val="3C78D8"/>
                </a:solidFill>
                <a:latin typeface="Trebuchet MS"/>
                <a:ea typeface="Trebuchet MS"/>
                <a:cs typeface="Trebuchet MS"/>
                <a:sym typeface="Trebuchet MS"/>
              </a:rPr>
              <a:t>Our team did not implement any additional functionalities.</a:t>
            </a:r>
            <a:br>
              <a:rPr lang="en-GB" sz="2000">
                <a:solidFill>
                  <a:srgbClr val="999999"/>
                </a:solidFill>
                <a:latin typeface="Trebuchet MS"/>
                <a:ea typeface="Trebuchet MS"/>
                <a:cs typeface="Trebuchet MS"/>
                <a:sym typeface="Trebuchet MS"/>
              </a:rPr>
            </a:br>
            <a:endParaRPr sz="2000">
              <a:solidFill>
                <a:srgbClr val="999999"/>
              </a:solidFill>
              <a:latin typeface="Trebuchet MS"/>
              <a:ea typeface="Trebuchet MS"/>
              <a:cs typeface="Trebuchet MS"/>
              <a:sym typeface="Trebuchet MS"/>
            </a:endParaRPr>
          </a:p>
          <a:p>
            <a:pPr indent="0" lvl="0" marL="0" rtl="0" algn="l">
              <a:spcBef>
                <a:spcPts val="600"/>
              </a:spcBef>
              <a:spcAft>
                <a:spcPts val="0"/>
              </a:spcAft>
              <a:buNone/>
            </a:pPr>
            <a:r>
              <a:rPr b="1" lang="en-GB" sz="2000">
                <a:solidFill>
                  <a:srgbClr val="999999"/>
                </a:solidFill>
                <a:latin typeface="Trebuchet MS"/>
                <a:ea typeface="Trebuchet MS"/>
                <a:cs typeface="Trebuchet MS"/>
                <a:sym typeface="Trebuchet MS"/>
              </a:rPr>
              <a:t>Did you use any framework or external libraries?</a:t>
            </a:r>
            <a:endParaRPr b="1" sz="2000">
              <a:solidFill>
                <a:srgbClr val="999999"/>
              </a:solidFill>
              <a:latin typeface="Trebuchet MS"/>
              <a:ea typeface="Trebuchet MS"/>
              <a:cs typeface="Trebuchet MS"/>
              <a:sym typeface="Trebuchet MS"/>
            </a:endParaRPr>
          </a:p>
          <a:p>
            <a:pPr indent="0" lvl="0" marL="0" rtl="0" algn="l">
              <a:spcBef>
                <a:spcPts val="100"/>
              </a:spcBef>
              <a:spcAft>
                <a:spcPts val="1600"/>
              </a:spcAft>
              <a:buNone/>
            </a:pPr>
            <a:r>
              <a:rPr lang="en-GB" sz="1800">
                <a:solidFill>
                  <a:srgbClr val="3C78D8"/>
                </a:solidFill>
                <a:latin typeface="Trebuchet MS"/>
                <a:ea typeface="Trebuchet MS"/>
                <a:cs typeface="Trebuchet MS"/>
                <a:sym typeface="Trebuchet MS"/>
              </a:rPr>
              <a:t>We did not use any framework or external libraries.</a:t>
            </a:r>
            <a:endParaRPr sz="1800">
              <a:solidFill>
                <a:srgbClr val="3C78D8"/>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ienda"/>
                <a:ea typeface="Merienda"/>
                <a:cs typeface="Merienda"/>
                <a:sym typeface="Merienda"/>
              </a:rPr>
              <a:t>Breakdown Of Work</a:t>
            </a:r>
            <a:endParaRPr>
              <a:latin typeface="Merienda"/>
              <a:ea typeface="Merienda"/>
              <a:cs typeface="Merienda"/>
              <a:sym typeface="Merienda"/>
            </a:endParaRPr>
          </a:p>
        </p:txBody>
      </p:sp>
      <p:pic>
        <p:nvPicPr>
          <p:cNvPr id="384" name="Google Shape;384;p19"/>
          <p:cNvPicPr preferRelativeResize="0"/>
          <p:nvPr/>
        </p:nvPicPr>
        <p:blipFill>
          <a:blip r:embed="rId4">
            <a:alphaModFix/>
          </a:blip>
          <a:stretch>
            <a:fillRect/>
          </a:stretch>
        </p:blipFill>
        <p:spPr>
          <a:xfrm>
            <a:off x="44338" y="1297225"/>
            <a:ext cx="9055326" cy="3770068"/>
          </a:xfrm>
          <a:prstGeom prst="rect">
            <a:avLst/>
          </a:prstGeom>
          <a:noFill/>
          <a:ln>
            <a:noFill/>
          </a:ln>
        </p:spPr>
      </p:pic>
      <p:pic>
        <p:nvPicPr>
          <p:cNvPr id="385" name="Google Shape;385;p19"/>
          <p:cNvPicPr preferRelativeResize="0"/>
          <p:nvPr/>
        </p:nvPicPr>
        <p:blipFill>
          <a:blip r:embed="rId5">
            <a:alphaModFix/>
          </a:blip>
          <a:stretch>
            <a:fillRect/>
          </a:stretch>
        </p:blipFill>
        <p:spPr>
          <a:xfrm>
            <a:off x="6867450" y="264350"/>
            <a:ext cx="1390650" cy="83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89" name="Shape 389"/>
        <p:cNvGrpSpPr/>
        <p:nvPr/>
      </p:nvGrpSpPr>
      <p:grpSpPr>
        <a:xfrm>
          <a:off x="0" y="0"/>
          <a:ext cx="0" cy="0"/>
          <a:chOff x="0" y="0"/>
          <a:chExt cx="0" cy="0"/>
        </a:xfrm>
      </p:grpSpPr>
      <p:sp>
        <p:nvSpPr>
          <p:cNvPr id="390" name="Google Shape;390;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ienda"/>
                <a:ea typeface="Merienda"/>
                <a:cs typeface="Merienda"/>
                <a:sym typeface="Merienda"/>
              </a:rPr>
              <a:t>Breakdown Of Work</a:t>
            </a:r>
            <a:endParaRPr>
              <a:latin typeface="Merienda"/>
              <a:ea typeface="Merienda"/>
              <a:cs typeface="Merienda"/>
              <a:sym typeface="Merienda"/>
            </a:endParaRPr>
          </a:p>
        </p:txBody>
      </p:sp>
      <p:pic>
        <p:nvPicPr>
          <p:cNvPr id="391" name="Google Shape;391;p20"/>
          <p:cNvPicPr preferRelativeResize="0"/>
          <p:nvPr/>
        </p:nvPicPr>
        <p:blipFill>
          <a:blip r:embed="rId4">
            <a:alphaModFix/>
          </a:blip>
          <a:stretch>
            <a:fillRect/>
          </a:stretch>
        </p:blipFill>
        <p:spPr>
          <a:xfrm>
            <a:off x="1077950" y="1215475"/>
            <a:ext cx="7482211" cy="3851825"/>
          </a:xfrm>
          <a:prstGeom prst="rect">
            <a:avLst/>
          </a:prstGeom>
          <a:noFill/>
          <a:ln>
            <a:noFill/>
          </a:ln>
        </p:spPr>
      </p:pic>
      <p:pic>
        <p:nvPicPr>
          <p:cNvPr id="392" name="Google Shape;392;p20"/>
          <p:cNvPicPr preferRelativeResize="0"/>
          <p:nvPr/>
        </p:nvPicPr>
        <p:blipFill>
          <a:blip r:embed="rId5">
            <a:alphaModFix/>
          </a:blip>
          <a:stretch>
            <a:fillRect/>
          </a:stretch>
        </p:blipFill>
        <p:spPr>
          <a:xfrm>
            <a:off x="6852375" y="265375"/>
            <a:ext cx="1390650" cy="83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96" name="Shape 396"/>
        <p:cNvGrpSpPr/>
        <p:nvPr/>
      </p:nvGrpSpPr>
      <p:grpSpPr>
        <a:xfrm>
          <a:off x="0" y="0"/>
          <a:ext cx="0" cy="0"/>
          <a:chOff x="0" y="0"/>
          <a:chExt cx="0" cy="0"/>
        </a:xfrm>
      </p:grpSpPr>
      <p:sp>
        <p:nvSpPr>
          <p:cNvPr id="397" name="Google Shape;397;p21"/>
          <p:cNvSpPr txBox="1"/>
          <p:nvPr>
            <p:ph type="title"/>
          </p:nvPr>
        </p:nvSpPr>
        <p:spPr>
          <a:xfrm>
            <a:off x="1303800" y="598575"/>
            <a:ext cx="3430500" cy="726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Hours per member</a:t>
            </a:r>
            <a:endParaRPr/>
          </a:p>
        </p:txBody>
      </p:sp>
      <p:sp>
        <p:nvSpPr>
          <p:cNvPr id="398" name="Google Shape;398;p21"/>
          <p:cNvSpPr txBox="1"/>
          <p:nvPr>
            <p:ph idx="1" type="subTitle"/>
          </p:nvPr>
        </p:nvSpPr>
        <p:spPr>
          <a:xfrm>
            <a:off x="449725" y="3447424"/>
            <a:ext cx="4183200" cy="1439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t>As can be seen from the graphs and the table, the number of both programming and non-programming hours are roughly equal, the exception being Hui Sin who was out of commission for 2 weeks due to chicken pox.</a:t>
            </a:r>
            <a:endParaRPr sz="1500"/>
          </a:p>
        </p:txBody>
      </p:sp>
      <p:graphicFrame>
        <p:nvGraphicFramePr>
          <p:cNvPr id="399" name="Google Shape;399;p21"/>
          <p:cNvGraphicFramePr/>
          <p:nvPr/>
        </p:nvGraphicFramePr>
        <p:xfrm>
          <a:off x="449725" y="1441200"/>
          <a:ext cx="3000000" cy="3000000"/>
        </p:xfrm>
        <a:graphic>
          <a:graphicData uri="http://schemas.openxmlformats.org/drawingml/2006/table">
            <a:tbl>
              <a:tblPr>
                <a:noFill/>
                <a:tableStyleId>{3BB2D71A-C3EE-4B7C-9EC1-279025D0805F}</a:tableStyleId>
              </a:tblPr>
              <a:tblGrid>
                <a:gridCol w="1074025"/>
                <a:gridCol w="454300"/>
                <a:gridCol w="457300"/>
                <a:gridCol w="473300"/>
                <a:gridCol w="460250"/>
                <a:gridCol w="473325"/>
                <a:gridCol w="590950"/>
                <a:gridCol w="438150"/>
              </a:tblGrid>
              <a:tr h="396200">
                <a:tc>
                  <a:txBody>
                    <a:bodyPr/>
                    <a:lstStyle/>
                    <a:p>
                      <a:pPr indent="0" lvl="0" marL="0" rtl="0" algn="l">
                        <a:lnSpc>
                          <a:spcPct val="100000"/>
                        </a:lnSpc>
                        <a:spcBef>
                          <a:spcPts val="0"/>
                        </a:spcBef>
                        <a:spcAft>
                          <a:spcPts val="0"/>
                        </a:spcAft>
                        <a:buNone/>
                      </a:pPr>
                      <a:r>
                        <a:t/>
                      </a:r>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GB" sz="1100">
                          <a:latin typeface="Calibri"/>
                          <a:ea typeface="Calibri"/>
                          <a:cs typeface="Calibri"/>
                          <a:sym typeface="Calibri"/>
                        </a:rPr>
                        <a:t>SL</a:t>
                      </a:r>
                      <a:endParaRPr b="1"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GB" sz="1100">
                          <a:latin typeface="Calibri"/>
                          <a:ea typeface="Calibri"/>
                          <a:cs typeface="Calibri"/>
                          <a:sym typeface="Calibri"/>
                        </a:rPr>
                        <a:t>JM</a:t>
                      </a:r>
                      <a:endParaRPr b="1"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GB" sz="1100">
                          <a:latin typeface="Calibri"/>
                          <a:ea typeface="Calibri"/>
                          <a:cs typeface="Calibri"/>
                          <a:sym typeface="Calibri"/>
                        </a:rPr>
                        <a:t>HS</a:t>
                      </a:r>
                      <a:endParaRPr b="1"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GB" sz="1100">
                          <a:latin typeface="Calibri"/>
                          <a:ea typeface="Calibri"/>
                          <a:cs typeface="Calibri"/>
                          <a:sym typeface="Calibri"/>
                        </a:rPr>
                        <a:t>ST</a:t>
                      </a:r>
                      <a:endParaRPr b="1"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GB" sz="1100">
                          <a:latin typeface="Calibri"/>
                          <a:ea typeface="Calibri"/>
                          <a:cs typeface="Calibri"/>
                          <a:sym typeface="Calibri"/>
                        </a:rPr>
                        <a:t>HY</a:t>
                      </a:r>
                      <a:endParaRPr b="1"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GB" sz="1100">
                          <a:latin typeface="Calibri"/>
                          <a:ea typeface="Calibri"/>
                          <a:cs typeface="Calibri"/>
                          <a:sym typeface="Calibri"/>
                        </a:rPr>
                        <a:t>Average</a:t>
                      </a:r>
                      <a:endParaRPr b="1"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00000"/>
                        </a:lnSpc>
                        <a:spcBef>
                          <a:spcPts val="0"/>
                        </a:spcBef>
                        <a:spcAft>
                          <a:spcPts val="0"/>
                        </a:spcAft>
                        <a:buNone/>
                      </a:pPr>
                      <a:r>
                        <a:rPr b="1" lang="en-GB" sz="1100">
                          <a:latin typeface="Calibri"/>
                          <a:ea typeface="Calibri"/>
                          <a:cs typeface="Calibri"/>
                          <a:sym typeface="Calibri"/>
                        </a:rPr>
                        <a:t>10%</a:t>
                      </a:r>
                      <a:endParaRPr b="1"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210250">
                <a:tc>
                  <a:txBody>
                    <a:bodyPr/>
                    <a:lstStyle/>
                    <a:p>
                      <a:pPr indent="0" lvl="0" marL="0" rtl="0" algn="l">
                        <a:lnSpc>
                          <a:spcPct val="115000"/>
                        </a:lnSpc>
                        <a:spcBef>
                          <a:spcPts val="0"/>
                        </a:spcBef>
                        <a:spcAft>
                          <a:spcPts val="0"/>
                        </a:spcAft>
                        <a:buNone/>
                      </a:pPr>
                      <a:r>
                        <a:rPr b="1" lang="en-GB" sz="1100">
                          <a:latin typeface="Calibri"/>
                          <a:ea typeface="Calibri"/>
                          <a:cs typeface="Calibri"/>
                          <a:sym typeface="Calibri"/>
                        </a:rPr>
                        <a:t>Prog Hrs</a:t>
                      </a:r>
                      <a:endParaRPr b="1"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44.43</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43.43</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27.77</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42.78</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41.68</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40.02</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4.00</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352425">
                <a:tc>
                  <a:txBody>
                    <a:bodyPr/>
                    <a:lstStyle/>
                    <a:p>
                      <a:pPr indent="0" lvl="0" marL="0" rtl="0" algn="l">
                        <a:lnSpc>
                          <a:spcPct val="115000"/>
                        </a:lnSpc>
                        <a:spcBef>
                          <a:spcPts val="0"/>
                        </a:spcBef>
                        <a:spcAft>
                          <a:spcPts val="0"/>
                        </a:spcAft>
                        <a:buNone/>
                      </a:pPr>
                      <a:r>
                        <a:rPr b="1" lang="en-GB" sz="1100">
                          <a:latin typeface="Calibri"/>
                          <a:ea typeface="Calibri"/>
                          <a:cs typeface="Calibri"/>
                          <a:sym typeface="Calibri"/>
                        </a:rPr>
                        <a:t>Non-prog Hrs</a:t>
                      </a:r>
                      <a:endParaRPr b="1"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38.17</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38.13</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31.28</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39.60</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40.20</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37.48</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3.75</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352425">
                <a:tc>
                  <a:txBody>
                    <a:bodyPr/>
                    <a:lstStyle/>
                    <a:p>
                      <a:pPr indent="0" lvl="0" marL="0" rtl="0" algn="l">
                        <a:lnSpc>
                          <a:spcPct val="115000"/>
                        </a:lnSpc>
                        <a:spcBef>
                          <a:spcPts val="0"/>
                        </a:spcBef>
                        <a:spcAft>
                          <a:spcPts val="0"/>
                        </a:spcAft>
                        <a:buNone/>
                      </a:pPr>
                      <a:r>
                        <a:rPr b="1" lang="en-GB" sz="1100">
                          <a:latin typeface="Calibri"/>
                          <a:ea typeface="Calibri"/>
                          <a:cs typeface="Calibri"/>
                          <a:sym typeface="Calibri"/>
                        </a:rPr>
                        <a:t>Prog Hrs (%)</a:t>
                      </a:r>
                      <a:endParaRPr b="1"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22.21</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21.71</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13.88</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21.38</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20.83</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352425">
                <a:tc>
                  <a:txBody>
                    <a:bodyPr/>
                    <a:lstStyle/>
                    <a:p>
                      <a:pPr indent="0" lvl="0" marL="0" rtl="0" algn="l">
                        <a:lnSpc>
                          <a:spcPct val="115000"/>
                        </a:lnSpc>
                        <a:spcBef>
                          <a:spcPts val="0"/>
                        </a:spcBef>
                        <a:spcAft>
                          <a:spcPts val="0"/>
                        </a:spcAft>
                        <a:buNone/>
                      </a:pPr>
                      <a:r>
                        <a:rPr b="1" lang="en-GB" sz="1100">
                          <a:latin typeface="Calibri"/>
                          <a:ea typeface="Calibri"/>
                          <a:cs typeface="Calibri"/>
                          <a:sym typeface="Calibri"/>
                        </a:rPr>
                        <a:t>Non-prog Hrs (%)</a:t>
                      </a:r>
                      <a:endParaRPr b="1"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20.37</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20.35</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16.69</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21.13</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21.45</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sz="1100">
                        <a:latin typeface="Calibri"/>
                        <a:ea typeface="Calibri"/>
                        <a:cs typeface="Calibri"/>
                        <a:sym typeface="Calibri"/>
                      </a:endParaRPr>
                    </a:p>
                  </a:txBody>
                  <a:tcPr marT="91425" marB="91425"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bl>
          </a:graphicData>
        </a:graphic>
      </p:graphicFrame>
      <p:pic>
        <p:nvPicPr>
          <p:cNvPr id="400" name="Google Shape;400;p21" title="Chart"/>
          <p:cNvPicPr preferRelativeResize="0"/>
          <p:nvPr/>
        </p:nvPicPr>
        <p:blipFill>
          <a:blip r:embed="rId4">
            <a:alphaModFix/>
          </a:blip>
          <a:stretch>
            <a:fillRect/>
          </a:stretch>
        </p:blipFill>
        <p:spPr>
          <a:xfrm>
            <a:off x="5153050" y="161442"/>
            <a:ext cx="3733525" cy="2358014"/>
          </a:xfrm>
          <a:prstGeom prst="rect">
            <a:avLst/>
          </a:prstGeom>
          <a:noFill/>
          <a:ln>
            <a:noFill/>
          </a:ln>
        </p:spPr>
      </p:pic>
      <p:pic>
        <p:nvPicPr>
          <p:cNvPr id="401" name="Google Shape;401;p21" title="Chart"/>
          <p:cNvPicPr preferRelativeResize="0"/>
          <p:nvPr/>
        </p:nvPicPr>
        <p:blipFill>
          <a:blip r:embed="rId5">
            <a:alphaModFix/>
          </a:blip>
          <a:stretch>
            <a:fillRect/>
          </a:stretch>
        </p:blipFill>
        <p:spPr>
          <a:xfrm>
            <a:off x="5153050" y="2624039"/>
            <a:ext cx="3733525" cy="23580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