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18288000" cy="10287000"/>
  <p:embeddedFontLst>
    <p:embeddedFont>
      <p:font typeface="Arimo"/>
      <p:regular r:id="rId25"/>
      <p:bold r:id="rId26"/>
      <p:italic r:id="rId27"/>
      <p:boldItalic r:id="rId28"/>
    </p:embeddedFont>
    <p:embeddedFont>
      <p:font typeface="Arial Black"/>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20">
          <p15:clr>
            <a:srgbClr val="A4A3A4"/>
          </p15:clr>
        </p15:guide>
        <p15:guide id="2" pos="1080">
          <p15:clr>
            <a:srgbClr val="A4A3A4"/>
          </p15:clr>
        </p15:guide>
      </p15:sldGuideLst>
    </p:ext>
    <p:ext uri="http://customooxmlschemas.google.com/">
      <go:slidesCustomData xmlns:go="http://customooxmlschemas.google.com/" r:id="rId30" roundtripDataSignature="AMtx7mjXglNz8YtirnQODCokiYlPG0HH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920" orient="horz"/>
        <p:guide pos="10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mo-bold.fntdata"/><Relationship Id="rId25" Type="http://schemas.openxmlformats.org/officeDocument/2006/relationships/font" Target="fonts/Arimo-regular.fntdata"/><Relationship Id="rId28" Type="http://schemas.openxmlformats.org/officeDocument/2006/relationships/font" Target="fonts/Arimo-boldItalic.fntdata"/><Relationship Id="rId27" Type="http://schemas.openxmlformats.org/officeDocument/2006/relationships/font" Target="fonts/Arim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alBlack-regular.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572675" y="771525"/>
            <a:ext cx="91443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 name="Google Shape;44;p1:notes"/>
          <p:cNvSpPr/>
          <p:nvPr>
            <p:ph idx="2" type="sldImg"/>
          </p:nvPr>
        </p:nvSpPr>
        <p:spPr>
          <a:xfrm>
            <a:off x="4572675" y="771525"/>
            <a:ext cx="91443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48b7f1375_0_94: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648b7f1375_0_94:notes"/>
          <p:cNvSpPr/>
          <p:nvPr>
            <p:ph idx="2" type="sldImg"/>
          </p:nvPr>
        </p:nvSpPr>
        <p:spPr>
          <a:xfrm>
            <a:off x="6572250" y="771525"/>
            <a:ext cx="5145088"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3e0483b60_1_1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63e0483b60_1_12:notes"/>
          <p:cNvSpPr/>
          <p:nvPr>
            <p:ph idx="2" type="sldImg"/>
          </p:nvPr>
        </p:nvSpPr>
        <p:spPr>
          <a:xfrm>
            <a:off x="6572250" y="771525"/>
            <a:ext cx="51450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48b7f1375_0_108: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g648b7f1375_0_108:notes"/>
          <p:cNvSpPr/>
          <p:nvPr>
            <p:ph idx="2" type="sldImg"/>
          </p:nvPr>
        </p:nvSpPr>
        <p:spPr>
          <a:xfrm>
            <a:off x="6572250" y="771525"/>
            <a:ext cx="5145088"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48b7f1375_0_12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648b7f1375_0_122:notes"/>
          <p:cNvSpPr/>
          <p:nvPr>
            <p:ph idx="2" type="sldImg"/>
          </p:nvPr>
        </p:nvSpPr>
        <p:spPr>
          <a:xfrm>
            <a:off x="4572675" y="771525"/>
            <a:ext cx="91443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48b7f1375_0_136: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648b7f1375_0_136:notes"/>
          <p:cNvSpPr/>
          <p:nvPr>
            <p:ph idx="2" type="sldImg"/>
          </p:nvPr>
        </p:nvSpPr>
        <p:spPr>
          <a:xfrm>
            <a:off x="4572675" y="771525"/>
            <a:ext cx="91443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6: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SG" sz="1050">
                <a:solidFill>
                  <a:srgbClr val="222222"/>
                </a:solidFill>
                <a:highlight>
                  <a:srgbClr val="FFFFFF"/>
                </a:highlight>
              </a:rPr>
              <a:t>Bug Metrics</a:t>
            </a:r>
            <a:endParaRPr sz="1050">
              <a:solidFill>
                <a:srgbClr val="222222"/>
              </a:solidFill>
              <a:highlight>
                <a:srgbClr val="FFFFFF"/>
              </a:highlight>
            </a:endParaRPr>
          </a:p>
          <a:p>
            <a:pPr indent="-295275" lvl="0" marL="685800" rtl="0" algn="l">
              <a:lnSpc>
                <a:spcPct val="115000"/>
              </a:lnSpc>
              <a:spcBef>
                <a:spcPts val="600"/>
              </a:spcBef>
              <a:spcAft>
                <a:spcPts val="0"/>
              </a:spcAft>
              <a:buClr>
                <a:srgbClr val="222222"/>
              </a:buClr>
              <a:buSzPts val="1050"/>
              <a:buChar char="●"/>
            </a:pPr>
            <a:r>
              <a:rPr lang="en-SG" sz="1050">
                <a:solidFill>
                  <a:srgbClr val="222222"/>
                </a:solidFill>
                <a:highlight>
                  <a:srgbClr val="FFFFFF"/>
                </a:highlight>
              </a:rPr>
              <a:t>What is the current value for the metric &amp; did you have to take any action according to your mitigation plan?</a:t>
            </a:r>
            <a:endParaRPr sz="1050">
              <a:solidFill>
                <a:srgbClr val="222222"/>
              </a:solidFill>
              <a:highlight>
                <a:srgbClr val="FFFFFF"/>
              </a:highlight>
            </a:endParaRPr>
          </a:p>
          <a:p>
            <a:pPr indent="0" lvl="0" marL="0" rtl="0" algn="l">
              <a:lnSpc>
                <a:spcPct val="100000"/>
              </a:lnSpc>
              <a:spcBef>
                <a:spcPts val="100"/>
              </a:spcBef>
              <a:spcAft>
                <a:spcPts val="0"/>
              </a:spcAft>
              <a:buSzPts val="1100"/>
              <a:buNone/>
            </a:pPr>
            <a:r>
              <a:t/>
            </a:r>
            <a:endParaRPr/>
          </a:p>
        </p:txBody>
      </p:sp>
      <p:sp>
        <p:nvSpPr>
          <p:cNvPr id="283" name="Google Shape;283;p6:notes"/>
          <p:cNvSpPr/>
          <p:nvPr>
            <p:ph idx="2" type="sldImg"/>
          </p:nvPr>
        </p:nvSpPr>
        <p:spPr>
          <a:xfrm>
            <a:off x="4572675" y="771525"/>
            <a:ext cx="91443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3e0484130_0_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SG" sz="1050">
                <a:solidFill>
                  <a:srgbClr val="222222"/>
                </a:solidFill>
                <a:highlight>
                  <a:srgbClr val="FFFFFF"/>
                </a:highlight>
              </a:rPr>
              <a:t>Bug Metrics</a:t>
            </a:r>
            <a:endParaRPr sz="1050">
              <a:solidFill>
                <a:srgbClr val="222222"/>
              </a:solidFill>
              <a:highlight>
                <a:srgbClr val="FFFFFF"/>
              </a:highlight>
            </a:endParaRPr>
          </a:p>
          <a:p>
            <a:pPr indent="-295275" lvl="0" marL="685800" rtl="0" algn="l">
              <a:lnSpc>
                <a:spcPct val="115000"/>
              </a:lnSpc>
              <a:spcBef>
                <a:spcPts val="600"/>
              </a:spcBef>
              <a:spcAft>
                <a:spcPts val="0"/>
              </a:spcAft>
              <a:buClr>
                <a:srgbClr val="222222"/>
              </a:buClr>
              <a:buSzPts val="1050"/>
              <a:buChar char="●"/>
            </a:pPr>
            <a:r>
              <a:rPr lang="en-SG" sz="1050">
                <a:solidFill>
                  <a:srgbClr val="222222"/>
                </a:solidFill>
                <a:highlight>
                  <a:srgbClr val="FFFFFF"/>
                </a:highlight>
              </a:rPr>
              <a:t>What is the current value for the metric &amp; did you have to take any action according to your mitigation plan?</a:t>
            </a:r>
            <a:endParaRPr sz="1050">
              <a:solidFill>
                <a:srgbClr val="222222"/>
              </a:solidFill>
              <a:highlight>
                <a:srgbClr val="FFFFFF"/>
              </a:highlight>
            </a:endParaRPr>
          </a:p>
          <a:p>
            <a:pPr indent="0" lvl="0" marL="0" rtl="0" algn="l">
              <a:lnSpc>
                <a:spcPct val="100000"/>
              </a:lnSpc>
              <a:spcBef>
                <a:spcPts val="100"/>
              </a:spcBef>
              <a:spcAft>
                <a:spcPts val="0"/>
              </a:spcAft>
              <a:buSzPts val="1100"/>
              <a:buNone/>
            </a:pPr>
            <a:r>
              <a:t/>
            </a:r>
            <a:endParaRPr/>
          </a:p>
        </p:txBody>
      </p:sp>
      <p:sp>
        <p:nvSpPr>
          <p:cNvPr id="291" name="Google Shape;291;g63e0484130_0_2:notes"/>
          <p:cNvSpPr/>
          <p:nvPr>
            <p:ph idx="2" type="sldImg"/>
          </p:nvPr>
        </p:nvSpPr>
        <p:spPr>
          <a:xfrm>
            <a:off x="4572675" y="771525"/>
            <a:ext cx="91443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3e0484130_0_10: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SG" sz="1050">
                <a:solidFill>
                  <a:srgbClr val="222222"/>
                </a:solidFill>
                <a:highlight>
                  <a:srgbClr val="FFFFFF"/>
                </a:highlight>
              </a:rPr>
              <a:t>Bug Metrics</a:t>
            </a:r>
            <a:endParaRPr sz="1050">
              <a:solidFill>
                <a:srgbClr val="222222"/>
              </a:solidFill>
              <a:highlight>
                <a:srgbClr val="FFFFFF"/>
              </a:highlight>
            </a:endParaRPr>
          </a:p>
          <a:p>
            <a:pPr indent="-295275" lvl="0" marL="685800" rtl="0" algn="l">
              <a:lnSpc>
                <a:spcPct val="115000"/>
              </a:lnSpc>
              <a:spcBef>
                <a:spcPts val="600"/>
              </a:spcBef>
              <a:spcAft>
                <a:spcPts val="0"/>
              </a:spcAft>
              <a:buClr>
                <a:srgbClr val="222222"/>
              </a:buClr>
              <a:buSzPts val="1050"/>
              <a:buChar char="●"/>
            </a:pPr>
            <a:r>
              <a:rPr lang="en-SG" sz="1050">
                <a:solidFill>
                  <a:srgbClr val="222222"/>
                </a:solidFill>
                <a:highlight>
                  <a:srgbClr val="FFFFFF"/>
                </a:highlight>
              </a:rPr>
              <a:t>What is the current value for the metric &amp; did you have to take any action according to your mitigation plan?</a:t>
            </a:r>
            <a:endParaRPr sz="1050">
              <a:solidFill>
                <a:srgbClr val="222222"/>
              </a:solidFill>
              <a:highlight>
                <a:srgbClr val="FFFFFF"/>
              </a:highlight>
            </a:endParaRPr>
          </a:p>
          <a:p>
            <a:pPr indent="0" lvl="0" marL="0" rtl="0" algn="l">
              <a:lnSpc>
                <a:spcPct val="100000"/>
              </a:lnSpc>
              <a:spcBef>
                <a:spcPts val="100"/>
              </a:spcBef>
              <a:spcAft>
                <a:spcPts val="0"/>
              </a:spcAft>
              <a:buSzPts val="1100"/>
              <a:buNone/>
            </a:pPr>
            <a:r>
              <a:t/>
            </a:r>
            <a:endParaRPr/>
          </a:p>
        </p:txBody>
      </p:sp>
      <p:sp>
        <p:nvSpPr>
          <p:cNvPr id="297" name="Google Shape;297;g63e0484130_0_10:notes"/>
          <p:cNvSpPr/>
          <p:nvPr>
            <p:ph idx="2" type="sldImg"/>
          </p:nvPr>
        </p:nvSpPr>
        <p:spPr>
          <a:xfrm>
            <a:off x="4572675" y="771525"/>
            <a:ext cx="91443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7: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SG" sz="1050">
                <a:solidFill>
                  <a:srgbClr val="222222"/>
                </a:solidFill>
                <a:highlight>
                  <a:srgbClr val="FFFFFF"/>
                </a:highlight>
              </a:rPr>
              <a:t>Roles &amp; responsibilities</a:t>
            </a:r>
            <a:endParaRPr sz="1050">
              <a:solidFill>
                <a:srgbClr val="222222"/>
              </a:solidFill>
              <a:highlight>
                <a:srgbClr val="FFFFFF"/>
              </a:highlight>
            </a:endParaRPr>
          </a:p>
          <a:p>
            <a:pPr indent="-295275" lvl="0" marL="685800" rtl="0" algn="l">
              <a:lnSpc>
                <a:spcPct val="115000"/>
              </a:lnSpc>
              <a:spcBef>
                <a:spcPts val="600"/>
              </a:spcBef>
              <a:spcAft>
                <a:spcPts val="0"/>
              </a:spcAft>
              <a:buClr>
                <a:srgbClr val="222222"/>
              </a:buClr>
              <a:buSzPts val="1050"/>
              <a:buChar char="●"/>
            </a:pPr>
            <a:r>
              <a:rPr lang="en-SG" sz="1050">
                <a:solidFill>
                  <a:srgbClr val="222222"/>
                </a:solidFill>
                <a:highlight>
                  <a:srgbClr val="FFFFFF"/>
                </a:highlight>
              </a:rPr>
              <a:t>Who is doing what (Project Manager, coder, etc.)?</a:t>
            </a:r>
            <a:endParaRPr sz="1050">
              <a:solidFill>
                <a:srgbClr val="222222"/>
              </a:solidFill>
              <a:highlight>
                <a:srgbClr val="FFFFFF"/>
              </a:highlight>
            </a:endParaRPr>
          </a:p>
          <a:p>
            <a:pPr indent="-295275" lvl="0" marL="685800" rtl="0" algn="l">
              <a:lnSpc>
                <a:spcPct val="115000"/>
              </a:lnSpc>
              <a:spcBef>
                <a:spcPts val="0"/>
              </a:spcBef>
              <a:spcAft>
                <a:spcPts val="0"/>
              </a:spcAft>
              <a:buClr>
                <a:srgbClr val="222222"/>
              </a:buClr>
              <a:buSzPts val="1050"/>
              <a:buChar char="●"/>
            </a:pPr>
            <a:r>
              <a:rPr lang="en-SG" sz="1050">
                <a:solidFill>
                  <a:srgbClr val="222222"/>
                </a:solidFill>
                <a:highlight>
                  <a:srgbClr val="FFFFFF"/>
                </a:highlight>
              </a:rPr>
              <a:t>What is the rotation plan? List specifically the PM is in charge of which milestone?</a:t>
            </a:r>
            <a:endParaRPr sz="1050">
              <a:solidFill>
                <a:srgbClr val="222222"/>
              </a:solidFill>
              <a:highlight>
                <a:srgbClr val="FFFFFF"/>
              </a:highlight>
            </a:endParaRPr>
          </a:p>
          <a:p>
            <a:pPr indent="0" lvl="0" marL="0" rtl="0" algn="l">
              <a:lnSpc>
                <a:spcPct val="100000"/>
              </a:lnSpc>
              <a:spcBef>
                <a:spcPts val="100"/>
              </a:spcBef>
              <a:spcAft>
                <a:spcPts val="0"/>
              </a:spcAft>
              <a:buSzPts val="1100"/>
              <a:buNone/>
            </a:pPr>
            <a:r>
              <a:t/>
            </a:r>
            <a:endParaRPr/>
          </a:p>
        </p:txBody>
      </p:sp>
      <p:sp>
        <p:nvSpPr>
          <p:cNvPr id="304" name="Google Shape;304;p7:notes"/>
          <p:cNvSpPr/>
          <p:nvPr>
            <p:ph idx="2" type="sldImg"/>
          </p:nvPr>
        </p:nvSpPr>
        <p:spPr>
          <a:xfrm>
            <a:off x="6572250" y="771525"/>
            <a:ext cx="5145088"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8: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SG" sz="1050">
                <a:solidFill>
                  <a:srgbClr val="222222"/>
                </a:solidFill>
                <a:highlight>
                  <a:srgbClr val="FFFFFF"/>
                </a:highlight>
              </a:rPr>
              <a:t>What are the pair programming teams and the rotation plan for the teams?</a:t>
            </a:r>
            <a:endParaRPr/>
          </a:p>
        </p:txBody>
      </p:sp>
      <p:sp>
        <p:nvSpPr>
          <p:cNvPr id="311" name="Google Shape;311;p8:notes"/>
          <p:cNvSpPr/>
          <p:nvPr>
            <p:ph idx="2" type="sldImg"/>
          </p:nvPr>
        </p:nvSpPr>
        <p:spPr>
          <a:xfrm>
            <a:off x="6572250" y="771525"/>
            <a:ext cx="5145088"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2:notes"/>
          <p:cNvSpPr/>
          <p:nvPr>
            <p:ph idx="2" type="sldImg"/>
          </p:nvPr>
        </p:nvSpPr>
        <p:spPr>
          <a:xfrm>
            <a:off x="4572675" y="771525"/>
            <a:ext cx="91443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48b7f1375_0_256: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SG" sz="1050">
                <a:solidFill>
                  <a:srgbClr val="222222"/>
                </a:solidFill>
                <a:highlight>
                  <a:srgbClr val="FFFFFF"/>
                </a:highlight>
              </a:rPr>
              <a:t>Functionalities</a:t>
            </a:r>
            <a:endParaRPr sz="1050">
              <a:solidFill>
                <a:srgbClr val="222222"/>
              </a:solidFill>
              <a:highlight>
                <a:srgbClr val="FFFFFF"/>
              </a:highlight>
            </a:endParaRPr>
          </a:p>
          <a:p>
            <a:pPr indent="-295275" lvl="0" marL="685800" rtl="0" algn="l">
              <a:lnSpc>
                <a:spcPct val="115000"/>
              </a:lnSpc>
              <a:spcBef>
                <a:spcPts val="600"/>
              </a:spcBef>
              <a:spcAft>
                <a:spcPts val="0"/>
              </a:spcAft>
              <a:buClr>
                <a:srgbClr val="222222"/>
              </a:buClr>
              <a:buSzPts val="1050"/>
              <a:buChar char="●"/>
            </a:pPr>
            <a:r>
              <a:rPr lang="en-SG" sz="1050">
                <a:solidFill>
                  <a:srgbClr val="222222"/>
                </a:solidFill>
                <a:highlight>
                  <a:srgbClr val="FFFFFF"/>
                </a:highlight>
              </a:rPr>
              <a:t>Do you plan to drop/add any functionalities?</a:t>
            </a:r>
            <a:endParaRPr sz="1050">
              <a:solidFill>
                <a:srgbClr val="222222"/>
              </a:solidFill>
              <a:highlight>
                <a:srgbClr val="FFFFFF"/>
              </a:highlight>
            </a:endParaRPr>
          </a:p>
          <a:p>
            <a:pPr indent="-295275" lvl="0" marL="685800" rtl="0" algn="l">
              <a:lnSpc>
                <a:spcPct val="115000"/>
              </a:lnSpc>
              <a:spcBef>
                <a:spcPts val="0"/>
              </a:spcBef>
              <a:spcAft>
                <a:spcPts val="0"/>
              </a:spcAft>
              <a:buClr>
                <a:srgbClr val="222222"/>
              </a:buClr>
              <a:buSzPts val="1050"/>
              <a:buChar char="●"/>
            </a:pPr>
            <a:r>
              <a:rPr lang="en-SG" sz="1050">
                <a:solidFill>
                  <a:srgbClr val="222222"/>
                </a:solidFill>
                <a:highlight>
                  <a:srgbClr val="FFFFFF"/>
                </a:highlight>
              </a:rPr>
              <a:t>Do you plan to use any PHP frameworks?</a:t>
            </a:r>
            <a:endParaRPr sz="1050">
              <a:solidFill>
                <a:srgbClr val="222222"/>
              </a:solidFill>
              <a:highlight>
                <a:srgbClr val="FFFFFF"/>
              </a:highlight>
            </a:endParaRPr>
          </a:p>
          <a:p>
            <a:pPr indent="-295275" lvl="0" marL="685800" rtl="0" algn="l">
              <a:lnSpc>
                <a:spcPct val="115000"/>
              </a:lnSpc>
              <a:spcBef>
                <a:spcPts val="0"/>
              </a:spcBef>
              <a:spcAft>
                <a:spcPts val="0"/>
              </a:spcAft>
              <a:buClr>
                <a:srgbClr val="222222"/>
              </a:buClr>
              <a:buSzPts val="1050"/>
              <a:buChar char="●"/>
            </a:pPr>
            <a:r>
              <a:rPr lang="en-SG" sz="1050">
                <a:solidFill>
                  <a:srgbClr val="222222"/>
                </a:solidFill>
                <a:highlight>
                  <a:srgbClr val="FFFFFF"/>
                </a:highlight>
              </a:rPr>
              <a:t>Did you manage to finish login + 1 functionality? (**NEW**)</a:t>
            </a:r>
            <a:endParaRPr sz="1050">
              <a:solidFill>
                <a:srgbClr val="222222"/>
              </a:solidFill>
              <a:highlight>
                <a:srgbClr val="FFFFFF"/>
              </a:highlight>
            </a:endParaRPr>
          </a:p>
          <a:p>
            <a:pPr indent="-295275" lvl="1" marL="1358900" rtl="0" algn="l">
              <a:lnSpc>
                <a:spcPct val="115000"/>
              </a:lnSpc>
              <a:spcBef>
                <a:spcPts val="0"/>
              </a:spcBef>
              <a:spcAft>
                <a:spcPts val="0"/>
              </a:spcAft>
              <a:buClr>
                <a:srgbClr val="222222"/>
              </a:buClr>
              <a:buSzPts val="1050"/>
              <a:buChar char="●"/>
            </a:pPr>
            <a:r>
              <a:rPr lang="en-SG" sz="1050">
                <a:solidFill>
                  <a:srgbClr val="222222"/>
                </a:solidFill>
                <a:highlight>
                  <a:srgbClr val="FFFFFF"/>
                </a:highlight>
              </a:rPr>
              <a:t>What functionalities have you finished? (**NEW**)</a:t>
            </a:r>
            <a:endParaRPr sz="1050">
              <a:solidFill>
                <a:srgbClr val="222222"/>
              </a:solidFill>
              <a:highlight>
                <a:srgbClr val="FFFFFF"/>
              </a:highlight>
            </a:endParaRPr>
          </a:p>
          <a:p>
            <a:pPr indent="-295275" lvl="1" marL="1358900" rtl="0" algn="l">
              <a:lnSpc>
                <a:spcPct val="115000"/>
              </a:lnSpc>
              <a:spcBef>
                <a:spcPts val="0"/>
              </a:spcBef>
              <a:spcAft>
                <a:spcPts val="0"/>
              </a:spcAft>
              <a:buClr>
                <a:srgbClr val="222222"/>
              </a:buClr>
              <a:buSzPts val="1050"/>
              <a:buChar char="●"/>
            </a:pPr>
            <a:r>
              <a:rPr lang="en-SG" sz="1050">
                <a:solidFill>
                  <a:srgbClr val="222222"/>
                </a:solidFill>
                <a:highlight>
                  <a:srgbClr val="FFFFFF"/>
                </a:highlight>
              </a:rPr>
              <a:t>What is the IP address &amp; admin password for your cloud deployment? (**NEW**)</a:t>
            </a:r>
            <a:endParaRPr sz="1050">
              <a:solidFill>
                <a:srgbClr val="222222"/>
              </a:solidFill>
              <a:highlight>
                <a:srgbClr val="FFFFFF"/>
              </a:highlight>
            </a:endParaRPr>
          </a:p>
          <a:p>
            <a:pPr indent="0" lvl="0" marL="0" rtl="0" algn="l">
              <a:lnSpc>
                <a:spcPct val="100000"/>
              </a:lnSpc>
              <a:spcBef>
                <a:spcPts val="200"/>
              </a:spcBef>
              <a:spcAft>
                <a:spcPts val="0"/>
              </a:spcAft>
              <a:buSzPts val="1100"/>
              <a:buNone/>
            </a:pPr>
            <a:r>
              <a:t/>
            </a:r>
            <a:endParaRPr/>
          </a:p>
        </p:txBody>
      </p:sp>
      <p:sp>
        <p:nvSpPr>
          <p:cNvPr id="63" name="Google Shape;63;g648b7f1375_0_256:notes"/>
          <p:cNvSpPr/>
          <p:nvPr>
            <p:ph idx="2" type="sldImg"/>
          </p:nvPr>
        </p:nvSpPr>
        <p:spPr>
          <a:xfrm>
            <a:off x="6572250" y="771525"/>
            <a:ext cx="5145088"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48b7f1375_0_177: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SG" sz="1050">
                <a:solidFill>
                  <a:srgbClr val="222222"/>
                </a:solidFill>
                <a:highlight>
                  <a:srgbClr val="FFFFFF"/>
                </a:highlight>
              </a:rPr>
              <a:t>Schedule</a:t>
            </a:r>
            <a:endParaRPr sz="1050">
              <a:solidFill>
                <a:srgbClr val="222222"/>
              </a:solidFill>
              <a:highlight>
                <a:srgbClr val="FFFFFF"/>
              </a:highlight>
            </a:endParaRPr>
          </a:p>
          <a:p>
            <a:pPr indent="-295275" lvl="0" marL="685800" rtl="0" algn="l">
              <a:lnSpc>
                <a:spcPct val="115000"/>
              </a:lnSpc>
              <a:spcBef>
                <a:spcPts val="600"/>
              </a:spcBef>
              <a:spcAft>
                <a:spcPts val="0"/>
              </a:spcAft>
              <a:buClr>
                <a:srgbClr val="222222"/>
              </a:buClr>
              <a:buSzPts val="1050"/>
              <a:buChar char="●"/>
            </a:pPr>
            <a:r>
              <a:rPr lang="en-SG" sz="1050">
                <a:solidFill>
                  <a:srgbClr val="222222"/>
                </a:solidFill>
                <a:highlight>
                  <a:srgbClr val="FFFFFF"/>
                </a:highlight>
              </a:rPr>
              <a:t>Tell us your schedule. Do not show us the raw schedule on Google Sheets. Summarize it but give us sufficient details to have a bird’s-eye view of your project.</a:t>
            </a:r>
            <a:endParaRPr sz="1050">
              <a:solidFill>
                <a:srgbClr val="222222"/>
              </a:solidFill>
              <a:highlight>
                <a:srgbClr val="FFFFFF"/>
              </a:highlight>
            </a:endParaRPr>
          </a:p>
          <a:p>
            <a:pPr indent="-295275" lvl="0" marL="685800" rtl="0" algn="l">
              <a:lnSpc>
                <a:spcPct val="115000"/>
              </a:lnSpc>
              <a:spcBef>
                <a:spcPts val="0"/>
              </a:spcBef>
              <a:spcAft>
                <a:spcPts val="0"/>
              </a:spcAft>
              <a:buClr>
                <a:srgbClr val="222222"/>
              </a:buClr>
              <a:buSzPts val="1050"/>
              <a:buChar char="●"/>
            </a:pPr>
            <a:r>
              <a:rPr lang="en-SG" sz="1050">
                <a:solidFill>
                  <a:srgbClr val="222222"/>
                </a:solidFill>
                <a:highlight>
                  <a:srgbClr val="FFFFFF"/>
                </a:highlight>
              </a:rPr>
              <a:t>What are your planned iterations and what are the tasks in each iteration?</a:t>
            </a:r>
            <a:endParaRPr sz="1050">
              <a:solidFill>
                <a:srgbClr val="222222"/>
              </a:solidFill>
              <a:highlight>
                <a:srgbClr val="FFFFFF"/>
              </a:highlight>
            </a:endParaRPr>
          </a:p>
          <a:p>
            <a:pPr indent="-295275" lvl="0" marL="685800" rtl="0" algn="l">
              <a:lnSpc>
                <a:spcPct val="115000"/>
              </a:lnSpc>
              <a:spcBef>
                <a:spcPts val="0"/>
              </a:spcBef>
              <a:spcAft>
                <a:spcPts val="0"/>
              </a:spcAft>
              <a:buClr>
                <a:srgbClr val="222222"/>
              </a:buClr>
              <a:buSzPts val="1050"/>
              <a:buChar char="●"/>
            </a:pPr>
            <a:r>
              <a:rPr lang="en-SG" sz="1050">
                <a:solidFill>
                  <a:srgbClr val="222222"/>
                </a:solidFill>
                <a:highlight>
                  <a:srgbClr val="FFFFFF"/>
                </a:highlight>
              </a:rPr>
              <a:t>When is each iteration starting and ending?</a:t>
            </a:r>
            <a:endParaRPr sz="1050">
              <a:solidFill>
                <a:srgbClr val="222222"/>
              </a:solidFill>
              <a:highlight>
                <a:srgbClr val="FFFFFF"/>
              </a:highlight>
            </a:endParaRPr>
          </a:p>
          <a:p>
            <a:pPr indent="-295275" lvl="0" marL="685800" rtl="0" algn="l">
              <a:lnSpc>
                <a:spcPct val="115000"/>
              </a:lnSpc>
              <a:spcBef>
                <a:spcPts val="0"/>
              </a:spcBef>
              <a:spcAft>
                <a:spcPts val="0"/>
              </a:spcAft>
              <a:buClr>
                <a:srgbClr val="222222"/>
              </a:buClr>
              <a:buSzPts val="1050"/>
              <a:buChar char="●"/>
            </a:pPr>
            <a:r>
              <a:rPr lang="en-SG" sz="1050">
                <a:solidFill>
                  <a:srgbClr val="222222"/>
                </a:solidFill>
                <a:highlight>
                  <a:srgbClr val="FFFFFF"/>
                </a:highlight>
              </a:rPr>
              <a:t>Who is doing what?</a:t>
            </a:r>
            <a:endParaRPr sz="1050">
              <a:solidFill>
                <a:srgbClr val="222222"/>
              </a:solidFill>
              <a:highlight>
                <a:srgbClr val="FFFFFF"/>
              </a:highlight>
            </a:endParaRPr>
          </a:p>
          <a:p>
            <a:pPr indent="-295275" lvl="0" marL="685800" rtl="0" algn="l">
              <a:lnSpc>
                <a:spcPct val="115000"/>
              </a:lnSpc>
              <a:spcBef>
                <a:spcPts val="0"/>
              </a:spcBef>
              <a:spcAft>
                <a:spcPts val="0"/>
              </a:spcAft>
              <a:buClr>
                <a:srgbClr val="222222"/>
              </a:buClr>
              <a:buSzPts val="1050"/>
              <a:buChar char="●"/>
            </a:pPr>
            <a:r>
              <a:rPr lang="en-SG" sz="1050">
                <a:solidFill>
                  <a:srgbClr val="222222"/>
                </a:solidFill>
                <a:highlight>
                  <a:srgbClr val="FFFFFF"/>
                </a:highlight>
              </a:rPr>
              <a:t>What are your milestones?</a:t>
            </a:r>
            <a:endParaRPr sz="1050">
              <a:solidFill>
                <a:srgbClr val="222222"/>
              </a:solidFill>
              <a:highlight>
                <a:srgbClr val="FFFFFF"/>
              </a:highlight>
            </a:endParaRPr>
          </a:p>
          <a:p>
            <a:pPr indent="-295275" lvl="0" marL="685800" rtl="0" algn="l">
              <a:lnSpc>
                <a:spcPct val="115000"/>
              </a:lnSpc>
              <a:spcBef>
                <a:spcPts val="0"/>
              </a:spcBef>
              <a:spcAft>
                <a:spcPts val="0"/>
              </a:spcAft>
              <a:buClr>
                <a:srgbClr val="222222"/>
              </a:buClr>
              <a:buSzPts val="1050"/>
              <a:buChar char="●"/>
            </a:pPr>
            <a:r>
              <a:rPr lang="en-SG" sz="1050">
                <a:solidFill>
                  <a:srgbClr val="222222"/>
                </a:solidFill>
                <a:highlight>
                  <a:srgbClr val="FFFFFF"/>
                </a:highlight>
              </a:rPr>
              <a:t>How much buffer time do you have?</a:t>
            </a:r>
            <a:endParaRPr sz="1050">
              <a:solidFill>
                <a:srgbClr val="222222"/>
              </a:solidFill>
              <a:highlight>
                <a:srgbClr val="FFFFFF"/>
              </a:highlight>
            </a:endParaRPr>
          </a:p>
          <a:p>
            <a:pPr indent="-295275" lvl="0" marL="685800" rtl="0" algn="l">
              <a:lnSpc>
                <a:spcPct val="115000"/>
              </a:lnSpc>
              <a:spcBef>
                <a:spcPts val="0"/>
              </a:spcBef>
              <a:spcAft>
                <a:spcPts val="0"/>
              </a:spcAft>
              <a:buClr>
                <a:srgbClr val="222222"/>
              </a:buClr>
              <a:buSzPts val="1050"/>
              <a:buChar char="●"/>
            </a:pPr>
            <a:r>
              <a:rPr lang="en-SG" sz="1050">
                <a:solidFill>
                  <a:srgbClr val="222222"/>
                </a:solidFill>
                <a:highlight>
                  <a:srgbClr val="FFFFFF"/>
                </a:highlight>
              </a:rPr>
              <a:t>Show us your critical path.</a:t>
            </a:r>
            <a:endParaRPr sz="1050">
              <a:solidFill>
                <a:srgbClr val="222222"/>
              </a:solidFill>
              <a:highlight>
                <a:srgbClr val="FFFFFF"/>
              </a:highlight>
            </a:endParaRPr>
          </a:p>
          <a:p>
            <a:pPr indent="0" lvl="0" marL="0" rtl="0" algn="l">
              <a:lnSpc>
                <a:spcPct val="100000"/>
              </a:lnSpc>
              <a:spcBef>
                <a:spcPts val="100"/>
              </a:spcBef>
              <a:spcAft>
                <a:spcPts val="0"/>
              </a:spcAft>
              <a:buSzPts val="1100"/>
              <a:buNone/>
            </a:pPr>
            <a:r>
              <a:t/>
            </a:r>
            <a:endParaRPr/>
          </a:p>
        </p:txBody>
      </p:sp>
      <p:sp>
        <p:nvSpPr>
          <p:cNvPr id="72" name="Google Shape;72;g648b7f1375_0_177:notes"/>
          <p:cNvSpPr/>
          <p:nvPr>
            <p:ph idx="2" type="sldImg"/>
          </p:nvPr>
        </p:nvSpPr>
        <p:spPr>
          <a:xfrm>
            <a:off x="4572675" y="771525"/>
            <a:ext cx="91443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48b7f1375_0_21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g648b7f1375_0_212:notes"/>
          <p:cNvSpPr/>
          <p:nvPr>
            <p:ph idx="2" type="sldImg"/>
          </p:nvPr>
        </p:nvSpPr>
        <p:spPr>
          <a:xfrm>
            <a:off x="4572675" y="771525"/>
            <a:ext cx="91443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48b7f1375_0_219: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648b7f1375_0_219:notes"/>
          <p:cNvSpPr/>
          <p:nvPr>
            <p:ph idx="2" type="sldImg"/>
          </p:nvPr>
        </p:nvSpPr>
        <p:spPr>
          <a:xfrm>
            <a:off x="4572675" y="771525"/>
            <a:ext cx="91443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48b7f1375_0_234: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648b7f1375_0_234:notes"/>
          <p:cNvSpPr/>
          <p:nvPr>
            <p:ph idx="2" type="sldImg"/>
          </p:nvPr>
        </p:nvSpPr>
        <p:spPr>
          <a:xfrm>
            <a:off x="4572675" y="771525"/>
            <a:ext cx="91443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48b7f1375_0_37: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648b7f1375_0_37:notes"/>
          <p:cNvSpPr/>
          <p:nvPr>
            <p:ph idx="2" type="sldImg"/>
          </p:nvPr>
        </p:nvSpPr>
        <p:spPr>
          <a:xfrm>
            <a:off x="4572675" y="771525"/>
            <a:ext cx="91443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3e0483b60_1_58: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63e0483b60_1_58:notes"/>
          <p:cNvSpPr/>
          <p:nvPr>
            <p:ph idx="2" type="sldImg"/>
          </p:nvPr>
        </p:nvSpPr>
        <p:spPr>
          <a:xfrm>
            <a:off x="4572675" y="771525"/>
            <a:ext cx="91443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12"/>
          <p:cNvSpPr txBox="1"/>
          <p:nvPr>
            <p:ph type="title"/>
          </p:nvPr>
        </p:nvSpPr>
        <p:spPr>
          <a:xfrm>
            <a:off x="1820169" y="624106"/>
            <a:ext cx="5503800" cy="663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800"/>
              <a:buNone/>
              <a:defRPr b="0" i="0" sz="3500">
                <a:solidFill>
                  <a:srgbClr val="FEFFF7"/>
                </a:solidFill>
                <a:latin typeface="Arial Black"/>
                <a:ea typeface="Arial Black"/>
                <a:cs typeface="Arial Black"/>
                <a:sym typeface="Arial Black"/>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3" name="Google Shape;13;p12"/>
          <p:cNvSpPr txBox="1"/>
          <p:nvPr>
            <p:ph idx="1" type="body"/>
          </p:nvPr>
        </p:nvSpPr>
        <p:spPr>
          <a:xfrm>
            <a:off x="543756" y="3135377"/>
            <a:ext cx="8056500" cy="1686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800"/>
              <a:buNone/>
              <a:defRPr b="0" i="0" sz="2100">
                <a:solidFill>
                  <a:srgbClr val="D9C1BA"/>
                </a:solidFill>
                <a:latin typeface="Arial Black"/>
                <a:ea typeface="Arial Black"/>
                <a:cs typeface="Arial Black"/>
                <a:sym typeface="Arial Black"/>
              </a:defRPr>
            </a:lvl1pPr>
            <a:lvl2pPr indent="-228600" lvl="1" marL="914400" algn="l">
              <a:lnSpc>
                <a:spcPct val="100000"/>
              </a:lnSpc>
              <a:spcBef>
                <a:spcPts val="0"/>
              </a:spcBef>
              <a:spcAft>
                <a:spcPts val="0"/>
              </a:spcAft>
              <a:buSzPts val="800"/>
              <a:buNone/>
              <a:defRPr/>
            </a:lvl2pPr>
            <a:lvl3pPr indent="-228600" lvl="2" marL="1371600" algn="l">
              <a:lnSpc>
                <a:spcPct val="100000"/>
              </a:lnSpc>
              <a:spcBef>
                <a:spcPts val="0"/>
              </a:spcBef>
              <a:spcAft>
                <a:spcPts val="0"/>
              </a:spcAft>
              <a:buSzPts val="800"/>
              <a:buNone/>
              <a:defRPr/>
            </a:lvl3pPr>
            <a:lvl4pPr indent="-228600" lvl="3" marL="1828800" algn="l">
              <a:lnSpc>
                <a:spcPct val="100000"/>
              </a:lnSpc>
              <a:spcBef>
                <a:spcPts val="0"/>
              </a:spcBef>
              <a:spcAft>
                <a:spcPts val="0"/>
              </a:spcAft>
              <a:buSzPts val="800"/>
              <a:buNone/>
              <a:defRPr/>
            </a:lvl4pPr>
            <a:lvl5pPr indent="-228600" lvl="4" marL="2286000" algn="l">
              <a:lnSpc>
                <a:spcPct val="100000"/>
              </a:lnSpc>
              <a:spcBef>
                <a:spcPts val="0"/>
              </a:spcBef>
              <a:spcAft>
                <a:spcPts val="0"/>
              </a:spcAft>
              <a:buSzPts val="800"/>
              <a:buNone/>
              <a:defRPr/>
            </a:lvl5pPr>
            <a:lvl6pPr indent="-228600" lvl="5" marL="2743200" algn="l">
              <a:lnSpc>
                <a:spcPct val="100000"/>
              </a:lnSpc>
              <a:spcBef>
                <a:spcPts val="0"/>
              </a:spcBef>
              <a:spcAft>
                <a:spcPts val="0"/>
              </a:spcAft>
              <a:buSzPts val="800"/>
              <a:buNone/>
              <a:defRPr/>
            </a:lvl6pPr>
            <a:lvl7pPr indent="-228600" lvl="6" marL="3200400" algn="l">
              <a:lnSpc>
                <a:spcPct val="100000"/>
              </a:lnSpc>
              <a:spcBef>
                <a:spcPts val="0"/>
              </a:spcBef>
              <a:spcAft>
                <a:spcPts val="0"/>
              </a:spcAft>
              <a:buSzPts val="800"/>
              <a:buNone/>
              <a:defRPr/>
            </a:lvl7pPr>
            <a:lvl8pPr indent="-228600" lvl="7" marL="3657600" algn="l">
              <a:lnSpc>
                <a:spcPct val="100000"/>
              </a:lnSpc>
              <a:spcBef>
                <a:spcPts val="0"/>
              </a:spcBef>
              <a:spcAft>
                <a:spcPts val="0"/>
              </a:spcAft>
              <a:buSzPts val="800"/>
              <a:buNone/>
              <a:defRPr/>
            </a:lvl8pPr>
            <a:lvl9pPr indent="-228600" lvl="8" marL="4114800" algn="l">
              <a:lnSpc>
                <a:spcPct val="100000"/>
              </a:lnSpc>
              <a:spcBef>
                <a:spcPts val="0"/>
              </a:spcBef>
              <a:spcAft>
                <a:spcPts val="0"/>
              </a:spcAft>
              <a:buSzPts val="800"/>
              <a:buNone/>
              <a:defRPr/>
            </a:lvl9pPr>
          </a:lstStyle>
          <a:p/>
        </p:txBody>
      </p:sp>
      <p:sp>
        <p:nvSpPr>
          <p:cNvPr id="14" name="Google Shape;14;p12"/>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800"/>
              <a:buNone/>
              <a:defRPr>
                <a:solidFill>
                  <a:srgbClr val="888888"/>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5" name="Google Shape;15;p12"/>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800"/>
              <a:buNone/>
              <a:defRPr>
                <a:solidFill>
                  <a:srgbClr val="888888"/>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6" name="Google Shape;16;p12"/>
          <p:cNvSpPr txBox="1"/>
          <p:nvPr>
            <p:ph idx="12" type="sldNum"/>
          </p:nvPr>
        </p:nvSpPr>
        <p:spPr>
          <a:xfrm>
            <a:off x="6583680" y="6377940"/>
            <a:ext cx="210300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p:cSld name="Title Only">
    <p:bg>
      <p:bgPr>
        <a:solidFill>
          <a:schemeClr val="lt1"/>
        </a:solidFill>
      </p:bgPr>
    </p:bg>
    <p:spTree>
      <p:nvGrpSpPr>
        <p:cNvPr id="17" name="Shape 17"/>
        <p:cNvGrpSpPr/>
        <p:nvPr/>
      </p:nvGrpSpPr>
      <p:grpSpPr>
        <a:xfrm>
          <a:off x="0" y="0"/>
          <a:ext cx="0" cy="0"/>
          <a:chOff x="0" y="0"/>
          <a:chExt cx="0" cy="0"/>
        </a:xfrm>
      </p:grpSpPr>
      <p:sp>
        <p:nvSpPr>
          <p:cNvPr id="18" name="Google Shape;18;p13"/>
          <p:cNvSpPr/>
          <p:nvPr/>
        </p:nvSpPr>
        <p:spPr>
          <a:xfrm>
            <a:off x="0" y="0"/>
            <a:ext cx="9144000" cy="226343"/>
          </a:xfrm>
          <a:custGeom>
            <a:rect b="b" l="l" r="r" t="t"/>
            <a:pathLst>
              <a:path extrusionOk="0" h="339090" w="18288000">
                <a:moveTo>
                  <a:pt x="0" y="338793"/>
                </a:moveTo>
                <a:lnTo>
                  <a:pt x="18288000" y="338793"/>
                </a:lnTo>
                <a:lnTo>
                  <a:pt x="18288000" y="0"/>
                </a:lnTo>
                <a:lnTo>
                  <a:pt x="0" y="0"/>
                </a:lnTo>
                <a:lnTo>
                  <a:pt x="0" y="338793"/>
                </a:lnTo>
                <a:close/>
              </a:path>
            </a:pathLst>
          </a:custGeom>
          <a:solidFill>
            <a:srgbClr val="D9C1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19" name="Google Shape;19;p13"/>
          <p:cNvSpPr/>
          <p:nvPr/>
        </p:nvSpPr>
        <p:spPr>
          <a:xfrm>
            <a:off x="0" y="6632952"/>
            <a:ext cx="9144000" cy="225495"/>
          </a:xfrm>
          <a:custGeom>
            <a:rect b="b" l="l" r="r" t="t"/>
            <a:pathLst>
              <a:path extrusionOk="0" h="337820" w="18288000">
                <a:moveTo>
                  <a:pt x="0" y="337496"/>
                </a:moveTo>
                <a:lnTo>
                  <a:pt x="18288000" y="337496"/>
                </a:lnTo>
                <a:lnTo>
                  <a:pt x="18288000" y="0"/>
                </a:lnTo>
                <a:lnTo>
                  <a:pt x="0" y="0"/>
                </a:lnTo>
                <a:lnTo>
                  <a:pt x="0" y="337496"/>
                </a:lnTo>
                <a:close/>
              </a:path>
            </a:pathLst>
          </a:custGeom>
          <a:solidFill>
            <a:srgbClr val="D9C1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20" name="Google Shape;20;p13"/>
          <p:cNvSpPr/>
          <p:nvPr/>
        </p:nvSpPr>
        <p:spPr>
          <a:xfrm>
            <a:off x="0" y="225812"/>
            <a:ext cx="9144000" cy="6415159"/>
          </a:xfrm>
          <a:custGeom>
            <a:rect b="b" l="l" r="r" t="t"/>
            <a:pathLst>
              <a:path extrusionOk="0" h="9610725" w="18288000">
                <a:moveTo>
                  <a:pt x="0" y="0"/>
                </a:moveTo>
                <a:lnTo>
                  <a:pt x="18288000" y="0"/>
                </a:lnTo>
                <a:lnTo>
                  <a:pt x="18288000" y="9610710"/>
                </a:lnTo>
                <a:lnTo>
                  <a:pt x="0" y="9610710"/>
                </a:lnTo>
                <a:lnTo>
                  <a:pt x="0" y="0"/>
                </a:lnTo>
                <a:close/>
              </a:path>
            </a:pathLst>
          </a:custGeom>
          <a:solidFill>
            <a:srgbClr val="FEFFF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21" name="Google Shape;21;p13"/>
          <p:cNvSpPr txBox="1"/>
          <p:nvPr>
            <p:ph type="title"/>
          </p:nvPr>
        </p:nvSpPr>
        <p:spPr>
          <a:xfrm>
            <a:off x="1820169" y="624106"/>
            <a:ext cx="5503800" cy="663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800"/>
              <a:buNone/>
              <a:defRPr b="0" i="0" sz="3500">
                <a:solidFill>
                  <a:srgbClr val="FEFFF7"/>
                </a:solidFill>
                <a:latin typeface="Arial Black"/>
                <a:ea typeface="Arial Black"/>
                <a:cs typeface="Arial Black"/>
                <a:sym typeface="Arial Black"/>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22" name="Google Shape;22;p13"/>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800"/>
              <a:buNone/>
              <a:defRPr>
                <a:solidFill>
                  <a:srgbClr val="888888"/>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23" name="Google Shape;23;p13"/>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800"/>
              <a:buNone/>
              <a:defRPr>
                <a:solidFill>
                  <a:srgbClr val="888888"/>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24" name="Google Shape;24;p13"/>
          <p:cNvSpPr txBox="1"/>
          <p:nvPr>
            <p:ph idx="12" type="sldNum"/>
          </p:nvPr>
        </p:nvSpPr>
        <p:spPr>
          <a:xfrm>
            <a:off x="6583680" y="6377940"/>
            <a:ext cx="210300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5" name="Shape 25"/>
        <p:cNvGrpSpPr/>
        <p:nvPr/>
      </p:nvGrpSpPr>
      <p:grpSpPr>
        <a:xfrm>
          <a:off x="0" y="0"/>
          <a:ext cx="0" cy="0"/>
          <a:chOff x="0" y="0"/>
          <a:chExt cx="0" cy="0"/>
        </a:xfrm>
      </p:grpSpPr>
      <p:sp>
        <p:nvSpPr>
          <p:cNvPr id="26" name="Google Shape;26;p14"/>
          <p:cNvSpPr txBox="1"/>
          <p:nvPr>
            <p:ph type="ctrTitle"/>
          </p:nvPr>
        </p:nvSpPr>
        <p:spPr>
          <a:xfrm>
            <a:off x="685800" y="2125980"/>
            <a:ext cx="7772400" cy="14403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8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27" name="Google Shape;27;p1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8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28" name="Google Shape;28;p14"/>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800"/>
              <a:buNone/>
              <a:defRPr>
                <a:solidFill>
                  <a:srgbClr val="888888"/>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29" name="Google Shape;29;p14"/>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800"/>
              <a:buNone/>
              <a:defRPr>
                <a:solidFill>
                  <a:srgbClr val="888888"/>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30" name="Google Shape;30;p14"/>
          <p:cNvSpPr txBox="1"/>
          <p:nvPr>
            <p:ph idx="12" type="sldNum"/>
          </p:nvPr>
        </p:nvSpPr>
        <p:spPr>
          <a:xfrm>
            <a:off x="6583680" y="6377940"/>
            <a:ext cx="210300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1" name="Shape 31"/>
        <p:cNvGrpSpPr/>
        <p:nvPr/>
      </p:nvGrpSpPr>
      <p:grpSpPr>
        <a:xfrm>
          <a:off x="0" y="0"/>
          <a:ext cx="0" cy="0"/>
          <a:chOff x="0" y="0"/>
          <a:chExt cx="0" cy="0"/>
        </a:xfrm>
      </p:grpSpPr>
      <p:sp>
        <p:nvSpPr>
          <p:cNvPr id="32" name="Google Shape;32;p15"/>
          <p:cNvSpPr txBox="1"/>
          <p:nvPr>
            <p:ph type="title"/>
          </p:nvPr>
        </p:nvSpPr>
        <p:spPr>
          <a:xfrm>
            <a:off x="1820169" y="624106"/>
            <a:ext cx="5503800" cy="663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800"/>
              <a:buNone/>
              <a:defRPr b="0" i="0" sz="3500">
                <a:solidFill>
                  <a:srgbClr val="FEFFF7"/>
                </a:solidFill>
                <a:latin typeface="Arial Black"/>
                <a:ea typeface="Arial Black"/>
                <a:cs typeface="Arial Black"/>
                <a:sym typeface="Arial Black"/>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33" name="Google Shape;33;p15"/>
          <p:cNvSpPr txBox="1"/>
          <p:nvPr>
            <p:ph idx="1" type="body"/>
          </p:nvPr>
        </p:nvSpPr>
        <p:spPr>
          <a:xfrm>
            <a:off x="457200" y="1577340"/>
            <a:ext cx="39777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800"/>
              <a:buNone/>
              <a:defRPr/>
            </a:lvl1pPr>
            <a:lvl2pPr indent="-228600" lvl="1" marL="914400" algn="l">
              <a:lnSpc>
                <a:spcPct val="100000"/>
              </a:lnSpc>
              <a:spcBef>
                <a:spcPts val="0"/>
              </a:spcBef>
              <a:spcAft>
                <a:spcPts val="0"/>
              </a:spcAft>
              <a:buSzPts val="800"/>
              <a:buNone/>
              <a:defRPr/>
            </a:lvl2pPr>
            <a:lvl3pPr indent="-228600" lvl="2" marL="1371600" algn="l">
              <a:lnSpc>
                <a:spcPct val="100000"/>
              </a:lnSpc>
              <a:spcBef>
                <a:spcPts val="0"/>
              </a:spcBef>
              <a:spcAft>
                <a:spcPts val="0"/>
              </a:spcAft>
              <a:buSzPts val="800"/>
              <a:buNone/>
              <a:defRPr/>
            </a:lvl3pPr>
            <a:lvl4pPr indent="-228600" lvl="3" marL="1828800" algn="l">
              <a:lnSpc>
                <a:spcPct val="100000"/>
              </a:lnSpc>
              <a:spcBef>
                <a:spcPts val="0"/>
              </a:spcBef>
              <a:spcAft>
                <a:spcPts val="0"/>
              </a:spcAft>
              <a:buSzPts val="800"/>
              <a:buNone/>
              <a:defRPr/>
            </a:lvl4pPr>
            <a:lvl5pPr indent="-228600" lvl="4" marL="2286000" algn="l">
              <a:lnSpc>
                <a:spcPct val="100000"/>
              </a:lnSpc>
              <a:spcBef>
                <a:spcPts val="0"/>
              </a:spcBef>
              <a:spcAft>
                <a:spcPts val="0"/>
              </a:spcAft>
              <a:buSzPts val="800"/>
              <a:buNone/>
              <a:defRPr/>
            </a:lvl5pPr>
            <a:lvl6pPr indent="-228600" lvl="5" marL="2743200" algn="l">
              <a:lnSpc>
                <a:spcPct val="100000"/>
              </a:lnSpc>
              <a:spcBef>
                <a:spcPts val="0"/>
              </a:spcBef>
              <a:spcAft>
                <a:spcPts val="0"/>
              </a:spcAft>
              <a:buSzPts val="800"/>
              <a:buNone/>
              <a:defRPr/>
            </a:lvl6pPr>
            <a:lvl7pPr indent="-228600" lvl="6" marL="3200400" algn="l">
              <a:lnSpc>
                <a:spcPct val="100000"/>
              </a:lnSpc>
              <a:spcBef>
                <a:spcPts val="0"/>
              </a:spcBef>
              <a:spcAft>
                <a:spcPts val="0"/>
              </a:spcAft>
              <a:buSzPts val="800"/>
              <a:buNone/>
              <a:defRPr/>
            </a:lvl7pPr>
            <a:lvl8pPr indent="-228600" lvl="7" marL="3657600" algn="l">
              <a:lnSpc>
                <a:spcPct val="100000"/>
              </a:lnSpc>
              <a:spcBef>
                <a:spcPts val="0"/>
              </a:spcBef>
              <a:spcAft>
                <a:spcPts val="0"/>
              </a:spcAft>
              <a:buSzPts val="800"/>
              <a:buNone/>
              <a:defRPr/>
            </a:lvl8pPr>
            <a:lvl9pPr indent="-228600" lvl="8" marL="4114800" algn="l">
              <a:lnSpc>
                <a:spcPct val="100000"/>
              </a:lnSpc>
              <a:spcBef>
                <a:spcPts val="0"/>
              </a:spcBef>
              <a:spcAft>
                <a:spcPts val="0"/>
              </a:spcAft>
              <a:buSzPts val="800"/>
              <a:buNone/>
              <a:defRPr/>
            </a:lvl9pPr>
          </a:lstStyle>
          <a:p/>
        </p:txBody>
      </p:sp>
      <p:sp>
        <p:nvSpPr>
          <p:cNvPr id="34" name="Google Shape;34;p15"/>
          <p:cNvSpPr txBox="1"/>
          <p:nvPr>
            <p:ph idx="2" type="body"/>
          </p:nvPr>
        </p:nvSpPr>
        <p:spPr>
          <a:xfrm>
            <a:off x="4709160" y="1577340"/>
            <a:ext cx="39777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800"/>
              <a:buNone/>
              <a:defRPr/>
            </a:lvl1pPr>
            <a:lvl2pPr indent="-228600" lvl="1" marL="914400" algn="l">
              <a:lnSpc>
                <a:spcPct val="100000"/>
              </a:lnSpc>
              <a:spcBef>
                <a:spcPts val="0"/>
              </a:spcBef>
              <a:spcAft>
                <a:spcPts val="0"/>
              </a:spcAft>
              <a:buSzPts val="800"/>
              <a:buNone/>
              <a:defRPr/>
            </a:lvl2pPr>
            <a:lvl3pPr indent="-228600" lvl="2" marL="1371600" algn="l">
              <a:lnSpc>
                <a:spcPct val="100000"/>
              </a:lnSpc>
              <a:spcBef>
                <a:spcPts val="0"/>
              </a:spcBef>
              <a:spcAft>
                <a:spcPts val="0"/>
              </a:spcAft>
              <a:buSzPts val="800"/>
              <a:buNone/>
              <a:defRPr/>
            </a:lvl3pPr>
            <a:lvl4pPr indent="-228600" lvl="3" marL="1828800" algn="l">
              <a:lnSpc>
                <a:spcPct val="100000"/>
              </a:lnSpc>
              <a:spcBef>
                <a:spcPts val="0"/>
              </a:spcBef>
              <a:spcAft>
                <a:spcPts val="0"/>
              </a:spcAft>
              <a:buSzPts val="800"/>
              <a:buNone/>
              <a:defRPr/>
            </a:lvl4pPr>
            <a:lvl5pPr indent="-228600" lvl="4" marL="2286000" algn="l">
              <a:lnSpc>
                <a:spcPct val="100000"/>
              </a:lnSpc>
              <a:spcBef>
                <a:spcPts val="0"/>
              </a:spcBef>
              <a:spcAft>
                <a:spcPts val="0"/>
              </a:spcAft>
              <a:buSzPts val="800"/>
              <a:buNone/>
              <a:defRPr/>
            </a:lvl5pPr>
            <a:lvl6pPr indent="-228600" lvl="5" marL="2743200" algn="l">
              <a:lnSpc>
                <a:spcPct val="100000"/>
              </a:lnSpc>
              <a:spcBef>
                <a:spcPts val="0"/>
              </a:spcBef>
              <a:spcAft>
                <a:spcPts val="0"/>
              </a:spcAft>
              <a:buSzPts val="800"/>
              <a:buNone/>
              <a:defRPr/>
            </a:lvl6pPr>
            <a:lvl7pPr indent="-228600" lvl="6" marL="3200400" algn="l">
              <a:lnSpc>
                <a:spcPct val="100000"/>
              </a:lnSpc>
              <a:spcBef>
                <a:spcPts val="0"/>
              </a:spcBef>
              <a:spcAft>
                <a:spcPts val="0"/>
              </a:spcAft>
              <a:buSzPts val="800"/>
              <a:buNone/>
              <a:defRPr/>
            </a:lvl7pPr>
            <a:lvl8pPr indent="-228600" lvl="7" marL="3657600" algn="l">
              <a:lnSpc>
                <a:spcPct val="100000"/>
              </a:lnSpc>
              <a:spcBef>
                <a:spcPts val="0"/>
              </a:spcBef>
              <a:spcAft>
                <a:spcPts val="0"/>
              </a:spcAft>
              <a:buSzPts val="800"/>
              <a:buNone/>
              <a:defRPr/>
            </a:lvl8pPr>
            <a:lvl9pPr indent="-228600" lvl="8" marL="4114800" algn="l">
              <a:lnSpc>
                <a:spcPct val="100000"/>
              </a:lnSpc>
              <a:spcBef>
                <a:spcPts val="0"/>
              </a:spcBef>
              <a:spcAft>
                <a:spcPts val="0"/>
              </a:spcAft>
              <a:buSzPts val="800"/>
              <a:buNone/>
              <a:defRPr/>
            </a:lvl9pPr>
          </a:lstStyle>
          <a:p/>
        </p:txBody>
      </p:sp>
      <p:sp>
        <p:nvSpPr>
          <p:cNvPr id="35" name="Google Shape;35;p15"/>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800"/>
              <a:buNone/>
              <a:defRPr>
                <a:solidFill>
                  <a:srgbClr val="888888"/>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36" name="Google Shape;36;p15"/>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800"/>
              <a:buNone/>
              <a:defRPr>
                <a:solidFill>
                  <a:srgbClr val="888888"/>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37" name="Google Shape;37;p15"/>
          <p:cNvSpPr txBox="1"/>
          <p:nvPr>
            <p:ph idx="12" type="sldNum"/>
          </p:nvPr>
        </p:nvSpPr>
        <p:spPr>
          <a:xfrm>
            <a:off x="6583680" y="6377940"/>
            <a:ext cx="210300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8" name="Shape 38"/>
        <p:cNvGrpSpPr/>
        <p:nvPr/>
      </p:nvGrpSpPr>
      <p:grpSpPr>
        <a:xfrm>
          <a:off x="0" y="0"/>
          <a:ext cx="0" cy="0"/>
          <a:chOff x="0" y="0"/>
          <a:chExt cx="0" cy="0"/>
        </a:xfrm>
      </p:grpSpPr>
      <p:sp>
        <p:nvSpPr>
          <p:cNvPr id="39" name="Google Shape;39;p16"/>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800"/>
              <a:buNone/>
              <a:defRPr>
                <a:solidFill>
                  <a:srgbClr val="888888"/>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40" name="Google Shape;40;p16"/>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800"/>
              <a:buNone/>
              <a:defRPr>
                <a:solidFill>
                  <a:srgbClr val="888888"/>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41" name="Google Shape;41;p16"/>
          <p:cNvSpPr txBox="1"/>
          <p:nvPr>
            <p:ph idx="12" type="sldNum"/>
          </p:nvPr>
        </p:nvSpPr>
        <p:spPr>
          <a:xfrm>
            <a:off x="6583680" y="6377940"/>
            <a:ext cx="210300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1820169" y="624106"/>
            <a:ext cx="5503800" cy="663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800"/>
              <a:buFont typeface="Arial"/>
              <a:buNone/>
              <a:defRPr b="0" i="0" sz="3500" u="none" cap="none" strike="noStrike">
                <a:solidFill>
                  <a:srgbClr val="FEFFF7"/>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800"/>
              <a:buFont typeface="Arial"/>
              <a:buNone/>
              <a:defRPr b="0" i="0" sz="1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800"/>
              <a:buFont typeface="Arial"/>
              <a:buNone/>
              <a:defRPr b="0" i="0" sz="1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800"/>
              <a:buFont typeface="Arial"/>
              <a:buNone/>
              <a:defRPr b="0" i="0" sz="1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800"/>
              <a:buFont typeface="Arial"/>
              <a:buNone/>
              <a:defRPr b="0" i="0" sz="1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800"/>
              <a:buFont typeface="Arial"/>
              <a:buNone/>
              <a:defRPr b="0" i="0" sz="1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800"/>
              <a:buFont typeface="Arial"/>
              <a:buNone/>
              <a:defRPr b="0" i="0" sz="1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800"/>
              <a:buFont typeface="Arial"/>
              <a:buNone/>
              <a:defRPr b="0" i="0" sz="1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800"/>
              <a:buFont typeface="Arial"/>
              <a:buNone/>
              <a:defRPr b="0" i="0" sz="10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543756" y="3135377"/>
            <a:ext cx="8056500" cy="16866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800"/>
              <a:buFont typeface="Arial"/>
              <a:buNone/>
              <a:defRPr b="0" i="0" sz="2100" u="none" cap="none" strike="noStrike">
                <a:solidFill>
                  <a:srgbClr val="D9C1BA"/>
                </a:solidFill>
                <a:latin typeface="Arial Black"/>
                <a:ea typeface="Arial Black"/>
                <a:cs typeface="Arial Black"/>
                <a:sym typeface="Arial Black"/>
              </a:defRPr>
            </a:lvl1pPr>
            <a:lvl2pPr indent="-228600" lvl="1" marL="914400" marR="0" rtl="0" algn="l">
              <a:lnSpc>
                <a:spcPct val="100000"/>
              </a:lnSpc>
              <a:spcBef>
                <a:spcPts val="0"/>
              </a:spcBef>
              <a:spcAft>
                <a:spcPts val="0"/>
              </a:spcAft>
              <a:buClr>
                <a:srgbClr val="000000"/>
              </a:buClr>
              <a:buSzPts val="800"/>
              <a:buFont typeface="Arial"/>
              <a:buNone/>
              <a:defRPr b="0" i="0" sz="10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800"/>
              <a:buFont typeface="Arial"/>
              <a:buNone/>
              <a:defRPr b="0" i="0" sz="10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800"/>
              <a:buFont typeface="Arial"/>
              <a:buNone/>
              <a:defRPr b="0" i="0" sz="10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800"/>
              <a:buFont typeface="Arial"/>
              <a:buNone/>
              <a:defRPr b="0" i="0" sz="10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800"/>
              <a:buFont typeface="Arial"/>
              <a:buNone/>
              <a:defRPr b="0" i="0" sz="10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800"/>
              <a:buFont typeface="Arial"/>
              <a:buNone/>
              <a:defRPr b="0" i="0" sz="10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800"/>
              <a:buFont typeface="Arial"/>
              <a:buNone/>
              <a:defRPr b="0" i="0" sz="10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800"/>
              <a:buFont typeface="Arial"/>
              <a:buNone/>
              <a:defRPr b="0" i="0" sz="1000" u="none" cap="none" strike="noStrike">
                <a:solidFill>
                  <a:srgbClr val="000000"/>
                </a:solidFill>
                <a:latin typeface="Calibri"/>
                <a:ea typeface="Calibri"/>
                <a:cs typeface="Calibri"/>
                <a:sym typeface="Calibri"/>
              </a:defRPr>
            </a:lvl9pPr>
          </a:lstStyle>
          <a:p/>
        </p:txBody>
      </p:sp>
      <p:sp>
        <p:nvSpPr>
          <p:cNvPr id="8" name="Google Shape;8;p11"/>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800"/>
              <a:buFont typeface="Arial"/>
              <a:buNone/>
              <a:defRPr b="0" i="0" sz="10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800"/>
              <a:buFont typeface="Arial"/>
              <a:buNone/>
              <a:defRPr b="0" i="0" sz="10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800"/>
              <a:buFont typeface="Arial"/>
              <a:buNone/>
              <a:defRPr b="0" i="0" sz="10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800"/>
              <a:buFont typeface="Arial"/>
              <a:buNone/>
              <a:defRPr b="0" i="0" sz="10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800"/>
              <a:buFont typeface="Arial"/>
              <a:buNone/>
              <a:defRPr b="0" i="0" sz="10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800"/>
              <a:buFont typeface="Arial"/>
              <a:buNone/>
              <a:defRPr b="0" i="0" sz="10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800"/>
              <a:buFont typeface="Arial"/>
              <a:buNone/>
              <a:defRPr b="0" i="0" sz="10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800"/>
              <a:buFont typeface="Arial"/>
              <a:buNone/>
              <a:defRPr b="0" i="0" sz="10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800"/>
              <a:buFont typeface="Arial"/>
              <a:buNone/>
              <a:defRPr b="0" i="0" sz="1000" u="none" cap="none" strike="noStrike">
                <a:solidFill>
                  <a:schemeClr val="dk1"/>
                </a:solidFill>
                <a:latin typeface="Calibri"/>
                <a:ea typeface="Calibri"/>
                <a:cs typeface="Calibri"/>
                <a:sym typeface="Calibri"/>
              </a:defRPr>
            </a:lvl9pPr>
          </a:lstStyle>
          <a:p/>
        </p:txBody>
      </p:sp>
      <p:sp>
        <p:nvSpPr>
          <p:cNvPr id="9" name="Google Shape;9;p11"/>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800"/>
              <a:buFont typeface="Arial"/>
              <a:buNone/>
              <a:defRPr b="0" i="0" sz="10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800"/>
              <a:buFont typeface="Arial"/>
              <a:buNone/>
              <a:defRPr b="0" i="0" sz="10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800"/>
              <a:buFont typeface="Arial"/>
              <a:buNone/>
              <a:defRPr b="0" i="0" sz="10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800"/>
              <a:buFont typeface="Arial"/>
              <a:buNone/>
              <a:defRPr b="0" i="0" sz="10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800"/>
              <a:buFont typeface="Arial"/>
              <a:buNone/>
              <a:defRPr b="0" i="0" sz="10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800"/>
              <a:buFont typeface="Arial"/>
              <a:buNone/>
              <a:defRPr b="0" i="0" sz="10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800"/>
              <a:buFont typeface="Arial"/>
              <a:buNone/>
              <a:defRPr b="0" i="0" sz="10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800"/>
              <a:buFont typeface="Arial"/>
              <a:buNone/>
              <a:defRPr b="0" i="0" sz="10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800"/>
              <a:buFont typeface="Arial"/>
              <a:buNone/>
              <a:defRPr b="0" i="0" sz="10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83680" y="6377940"/>
            <a:ext cx="210300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5" name="Shape 45"/>
        <p:cNvGrpSpPr/>
        <p:nvPr/>
      </p:nvGrpSpPr>
      <p:grpSpPr>
        <a:xfrm>
          <a:off x="0" y="0"/>
          <a:ext cx="0" cy="0"/>
          <a:chOff x="0" y="0"/>
          <a:chExt cx="0" cy="0"/>
        </a:xfrm>
      </p:grpSpPr>
      <p:sp>
        <p:nvSpPr>
          <p:cNvPr id="46" name="Google Shape;46;p1"/>
          <p:cNvSpPr/>
          <p:nvPr/>
        </p:nvSpPr>
        <p:spPr>
          <a:xfrm>
            <a:off x="0" y="0"/>
            <a:ext cx="9144000" cy="226343"/>
          </a:xfrm>
          <a:custGeom>
            <a:rect b="b" l="l" r="r" t="t"/>
            <a:pathLst>
              <a:path extrusionOk="0" h="339090" w="18288000">
                <a:moveTo>
                  <a:pt x="0" y="338715"/>
                </a:moveTo>
                <a:lnTo>
                  <a:pt x="18288000" y="338715"/>
                </a:lnTo>
                <a:lnTo>
                  <a:pt x="18288000" y="0"/>
                </a:lnTo>
                <a:lnTo>
                  <a:pt x="0" y="0"/>
                </a:lnTo>
                <a:lnTo>
                  <a:pt x="0" y="338715"/>
                </a:lnTo>
                <a:close/>
              </a:path>
            </a:pathLst>
          </a:custGeom>
          <a:solidFill>
            <a:srgbClr val="FEFFF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mo"/>
              <a:ea typeface="Arimo"/>
              <a:cs typeface="Arimo"/>
              <a:sym typeface="Arimo"/>
            </a:endParaRPr>
          </a:p>
        </p:txBody>
      </p:sp>
      <p:sp>
        <p:nvSpPr>
          <p:cNvPr id="47" name="Google Shape;47;p1"/>
          <p:cNvSpPr/>
          <p:nvPr/>
        </p:nvSpPr>
        <p:spPr>
          <a:xfrm>
            <a:off x="0" y="6632949"/>
            <a:ext cx="9144000" cy="225495"/>
          </a:xfrm>
          <a:custGeom>
            <a:rect b="b" l="l" r="r" t="t"/>
            <a:pathLst>
              <a:path extrusionOk="0" h="337820" w="18288000">
                <a:moveTo>
                  <a:pt x="0" y="337576"/>
                </a:moveTo>
                <a:lnTo>
                  <a:pt x="18288000" y="337576"/>
                </a:lnTo>
                <a:lnTo>
                  <a:pt x="18288000" y="0"/>
                </a:lnTo>
                <a:lnTo>
                  <a:pt x="0" y="0"/>
                </a:lnTo>
                <a:lnTo>
                  <a:pt x="0" y="337576"/>
                </a:lnTo>
                <a:close/>
              </a:path>
            </a:pathLst>
          </a:custGeom>
          <a:solidFill>
            <a:srgbClr val="FEFFF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mo"/>
              <a:ea typeface="Arimo"/>
              <a:cs typeface="Arimo"/>
              <a:sym typeface="Arimo"/>
            </a:endParaRPr>
          </a:p>
        </p:txBody>
      </p:sp>
      <p:sp>
        <p:nvSpPr>
          <p:cNvPr id="48" name="Google Shape;48;p1"/>
          <p:cNvSpPr/>
          <p:nvPr/>
        </p:nvSpPr>
        <p:spPr>
          <a:xfrm>
            <a:off x="0" y="225810"/>
            <a:ext cx="9144000" cy="6415159"/>
          </a:xfrm>
          <a:custGeom>
            <a:rect b="b" l="l" r="r" t="t"/>
            <a:pathLst>
              <a:path extrusionOk="0" h="9610725" w="18288000">
                <a:moveTo>
                  <a:pt x="0" y="0"/>
                </a:moveTo>
                <a:lnTo>
                  <a:pt x="18288000" y="0"/>
                </a:lnTo>
                <a:lnTo>
                  <a:pt x="18288000" y="9610709"/>
                </a:lnTo>
                <a:lnTo>
                  <a:pt x="0" y="9610709"/>
                </a:lnTo>
                <a:lnTo>
                  <a:pt x="0" y="0"/>
                </a:lnTo>
                <a:close/>
              </a:path>
            </a:pathLst>
          </a:custGeom>
          <a:solidFill>
            <a:srgbClr val="D9C1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mo"/>
              <a:ea typeface="Arimo"/>
              <a:cs typeface="Arimo"/>
              <a:sym typeface="Arimo"/>
            </a:endParaRPr>
          </a:p>
        </p:txBody>
      </p:sp>
      <p:sp>
        <p:nvSpPr>
          <p:cNvPr id="49" name="Google Shape;49;p1"/>
          <p:cNvSpPr txBox="1"/>
          <p:nvPr>
            <p:ph type="title"/>
          </p:nvPr>
        </p:nvSpPr>
        <p:spPr>
          <a:xfrm>
            <a:off x="171450" y="2429850"/>
            <a:ext cx="8972700" cy="1236300"/>
          </a:xfrm>
          <a:prstGeom prst="rect">
            <a:avLst/>
          </a:prstGeom>
          <a:noFill/>
          <a:ln>
            <a:noFill/>
          </a:ln>
        </p:spPr>
        <p:txBody>
          <a:bodyPr anchorCtr="0" anchor="t" bIns="0" lIns="0" spcFirstLastPara="1" rIns="0" wrap="square" tIns="7050">
            <a:spAutoFit/>
          </a:bodyPr>
          <a:lstStyle/>
          <a:p>
            <a:pPr indent="0" lvl="0" marL="12700" rtl="0" algn="l">
              <a:lnSpc>
                <a:spcPct val="100000"/>
              </a:lnSpc>
              <a:spcBef>
                <a:spcPts val="0"/>
              </a:spcBef>
              <a:spcAft>
                <a:spcPts val="0"/>
              </a:spcAft>
              <a:buSzPts val="800"/>
              <a:buNone/>
            </a:pPr>
            <a:r>
              <a:rPr b="1" lang="en-SG" sz="6700">
                <a:latin typeface="Arimo"/>
                <a:ea typeface="Arimo"/>
                <a:cs typeface="Arimo"/>
                <a:sym typeface="Arimo"/>
              </a:rPr>
              <a:t>SPM ONLINE REVIEW</a:t>
            </a:r>
            <a:endParaRPr sz="6700">
              <a:latin typeface="Arimo"/>
              <a:ea typeface="Arimo"/>
              <a:cs typeface="Arimo"/>
              <a:sym typeface="Arimo"/>
            </a:endParaRPr>
          </a:p>
        </p:txBody>
      </p:sp>
      <p:sp>
        <p:nvSpPr>
          <p:cNvPr id="50" name="Google Shape;50;p1"/>
          <p:cNvSpPr txBox="1"/>
          <p:nvPr/>
        </p:nvSpPr>
        <p:spPr>
          <a:xfrm>
            <a:off x="1333500" y="3840647"/>
            <a:ext cx="6477000" cy="2069100"/>
          </a:xfrm>
          <a:prstGeom prst="rect">
            <a:avLst/>
          </a:prstGeom>
          <a:noFill/>
          <a:ln>
            <a:noFill/>
          </a:ln>
        </p:spPr>
        <p:txBody>
          <a:bodyPr anchorCtr="0" anchor="t" bIns="0" lIns="0" spcFirstLastPara="1" rIns="0" wrap="square" tIns="49400">
            <a:spAutoFit/>
          </a:bodyPr>
          <a:lstStyle/>
          <a:p>
            <a:pPr indent="0" lvl="0" marL="127000" marR="177800" rtl="0" algn="ctr">
              <a:lnSpc>
                <a:spcPct val="104166"/>
              </a:lnSpc>
              <a:spcBef>
                <a:spcPts val="0"/>
              </a:spcBef>
              <a:spcAft>
                <a:spcPts val="0"/>
              </a:spcAft>
              <a:buClr>
                <a:srgbClr val="000000"/>
              </a:buClr>
              <a:buSzPts val="2000"/>
              <a:buFont typeface="Arial"/>
              <a:buNone/>
            </a:pPr>
            <a:r>
              <a:rPr b="1" i="0" lang="en-SG" sz="2000" u="none" cap="none" strike="noStrike">
                <a:solidFill>
                  <a:srgbClr val="FEFFF7"/>
                </a:solidFill>
                <a:latin typeface="Arimo"/>
                <a:ea typeface="Arimo"/>
                <a:cs typeface="Arimo"/>
                <a:sym typeface="Arimo"/>
              </a:rPr>
              <a:t>G1T8 - LET'S GIT IT  </a:t>
            </a:r>
            <a:endParaRPr b="1" i="0" sz="2000" u="none" cap="none" strike="noStrike">
              <a:solidFill>
                <a:srgbClr val="FEFFF7"/>
              </a:solidFill>
              <a:latin typeface="Arimo"/>
              <a:ea typeface="Arimo"/>
              <a:cs typeface="Arimo"/>
              <a:sym typeface="Arimo"/>
            </a:endParaRPr>
          </a:p>
          <a:p>
            <a:pPr indent="0" lvl="0" marL="127000" marR="177800" rtl="0" algn="ctr">
              <a:lnSpc>
                <a:spcPct val="104166"/>
              </a:lnSpc>
              <a:spcBef>
                <a:spcPts val="400"/>
              </a:spcBef>
              <a:spcAft>
                <a:spcPts val="0"/>
              </a:spcAft>
              <a:buClr>
                <a:srgbClr val="000000"/>
              </a:buClr>
              <a:buSzPts val="2000"/>
              <a:buFont typeface="Arial"/>
              <a:buNone/>
            </a:pPr>
            <a:r>
              <a:rPr b="1" i="0" lang="en-SG" sz="2000" u="none" cap="none" strike="noStrike">
                <a:solidFill>
                  <a:srgbClr val="FEFFF7"/>
                </a:solidFill>
                <a:latin typeface="Arimo"/>
                <a:ea typeface="Arimo"/>
                <a:cs typeface="Arimo"/>
                <a:sym typeface="Arimo"/>
              </a:rPr>
              <a:t>HILYA SYAZWANI </a:t>
            </a:r>
            <a:endParaRPr b="0" i="0" sz="2000" u="none" cap="none" strike="noStrike">
              <a:solidFill>
                <a:schemeClr val="dk1"/>
              </a:solidFill>
              <a:latin typeface="Arimo"/>
              <a:ea typeface="Arimo"/>
              <a:cs typeface="Arimo"/>
              <a:sym typeface="Arimo"/>
            </a:endParaRPr>
          </a:p>
          <a:p>
            <a:pPr indent="0" lvl="0" marL="469900" marR="469900" rtl="0" algn="ctr">
              <a:lnSpc>
                <a:spcPct val="104166"/>
              </a:lnSpc>
              <a:spcBef>
                <a:spcPts val="0"/>
              </a:spcBef>
              <a:spcAft>
                <a:spcPts val="0"/>
              </a:spcAft>
              <a:buClr>
                <a:srgbClr val="000000"/>
              </a:buClr>
              <a:buSzPts val="2000"/>
              <a:buFont typeface="Arial"/>
              <a:buNone/>
            </a:pPr>
            <a:r>
              <a:rPr b="1" i="0" lang="en-SG" sz="2000" u="none" cap="none" strike="noStrike">
                <a:solidFill>
                  <a:srgbClr val="FEFFF7"/>
                </a:solidFill>
                <a:latin typeface="Arimo"/>
                <a:ea typeface="Arimo"/>
                <a:cs typeface="Arimo"/>
                <a:sym typeface="Arimo"/>
              </a:rPr>
              <a:t>LIM HUI SIN  </a:t>
            </a:r>
            <a:endParaRPr b="1" i="0" sz="2000" u="none" cap="none" strike="noStrike">
              <a:solidFill>
                <a:srgbClr val="FEFFF7"/>
              </a:solidFill>
              <a:latin typeface="Arimo"/>
              <a:ea typeface="Arimo"/>
              <a:cs typeface="Arimo"/>
              <a:sym typeface="Arimo"/>
            </a:endParaRPr>
          </a:p>
          <a:p>
            <a:pPr indent="0" lvl="0" marL="469900" marR="469900" rtl="0" algn="ctr">
              <a:lnSpc>
                <a:spcPct val="104166"/>
              </a:lnSpc>
              <a:spcBef>
                <a:spcPts val="0"/>
              </a:spcBef>
              <a:spcAft>
                <a:spcPts val="0"/>
              </a:spcAft>
              <a:buClr>
                <a:srgbClr val="000000"/>
              </a:buClr>
              <a:buSzPts val="2000"/>
              <a:buFont typeface="Arial"/>
              <a:buNone/>
            </a:pPr>
            <a:r>
              <a:rPr b="1" i="0" lang="en-SG" sz="2000" u="none" cap="none" strike="noStrike">
                <a:solidFill>
                  <a:srgbClr val="FEFFF7"/>
                </a:solidFill>
                <a:latin typeface="Arimo"/>
                <a:ea typeface="Arimo"/>
                <a:cs typeface="Arimo"/>
                <a:sym typeface="Arimo"/>
              </a:rPr>
              <a:t>LIM JIE MIN</a:t>
            </a:r>
            <a:endParaRPr b="0" i="0" sz="2000" u="none" cap="none" strike="noStrike">
              <a:solidFill>
                <a:schemeClr val="dk1"/>
              </a:solidFill>
              <a:latin typeface="Arimo"/>
              <a:ea typeface="Arimo"/>
              <a:cs typeface="Arimo"/>
              <a:sym typeface="Arimo"/>
            </a:endParaRPr>
          </a:p>
          <a:p>
            <a:pPr indent="0" lvl="0" marL="12700" marR="0" rtl="0" algn="ctr">
              <a:lnSpc>
                <a:spcPct val="104166"/>
              </a:lnSpc>
              <a:spcBef>
                <a:spcPts val="0"/>
              </a:spcBef>
              <a:spcAft>
                <a:spcPts val="0"/>
              </a:spcAft>
              <a:buClr>
                <a:srgbClr val="000000"/>
              </a:buClr>
              <a:buSzPts val="2000"/>
              <a:buFont typeface="Arial"/>
              <a:buNone/>
            </a:pPr>
            <a:r>
              <a:rPr b="1" i="0" lang="en-SG" sz="2000" u="none" cap="none" strike="noStrike">
                <a:solidFill>
                  <a:srgbClr val="FEFFF7"/>
                </a:solidFill>
                <a:latin typeface="Arimo"/>
                <a:ea typeface="Arimo"/>
                <a:cs typeface="Arimo"/>
                <a:sym typeface="Arimo"/>
              </a:rPr>
              <a:t>TAN XIN RONG STEFFI  </a:t>
            </a:r>
            <a:endParaRPr b="1" i="0" sz="2000" u="none" cap="none" strike="noStrike">
              <a:solidFill>
                <a:srgbClr val="FEFFF7"/>
              </a:solidFill>
              <a:latin typeface="Arimo"/>
              <a:ea typeface="Arimo"/>
              <a:cs typeface="Arimo"/>
              <a:sym typeface="Arimo"/>
            </a:endParaRPr>
          </a:p>
          <a:p>
            <a:pPr indent="0" lvl="0" marL="12700" marR="0" rtl="0" algn="ctr">
              <a:lnSpc>
                <a:spcPct val="104166"/>
              </a:lnSpc>
              <a:spcBef>
                <a:spcPts val="0"/>
              </a:spcBef>
              <a:spcAft>
                <a:spcPts val="0"/>
              </a:spcAft>
              <a:buClr>
                <a:srgbClr val="000000"/>
              </a:buClr>
              <a:buSzPts val="2000"/>
              <a:buFont typeface="Arial"/>
              <a:buNone/>
            </a:pPr>
            <a:r>
              <a:rPr b="1" i="0" lang="en-SG" sz="2000" u="none" cap="none" strike="noStrike">
                <a:solidFill>
                  <a:srgbClr val="FEFFF7"/>
                </a:solidFill>
                <a:latin typeface="Arimo"/>
                <a:ea typeface="Arimo"/>
                <a:cs typeface="Arimo"/>
                <a:sym typeface="Arimo"/>
              </a:rPr>
              <a:t>KU SEOUNGLIM (SKY)</a:t>
            </a:r>
            <a:endParaRPr b="0" i="0" sz="2000" u="none" cap="none" strike="noStrike">
              <a:solidFill>
                <a:schemeClr val="dk1"/>
              </a:solidFill>
              <a:latin typeface="Arimo"/>
              <a:ea typeface="Arimo"/>
              <a:cs typeface="Arimo"/>
              <a:sym typeface="Arim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g648b7f1375_0_94"/>
          <p:cNvSpPr txBox="1"/>
          <p:nvPr/>
        </p:nvSpPr>
        <p:spPr>
          <a:xfrm>
            <a:off x="238225" y="548500"/>
            <a:ext cx="7035000" cy="663900"/>
          </a:xfrm>
          <a:prstGeom prst="rect">
            <a:avLst/>
          </a:prstGeom>
          <a:noFill/>
          <a:ln>
            <a:noFill/>
          </a:ln>
        </p:spPr>
        <p:txBody>
          <a:bodyPr anchorCtr="0" anchor="t" bIns="0" lIns="0" spcFirstLastPara="1" rIns="0" wrap="square" tIns="8100">
            <a:no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CRITICAL PATH ANALYSIS</a:t>
            </a:r>
            <a:endParaRPr b="0" i="0" sz="3500" u="none" cap="none" strike="noStrike">
              <a:solidFill>
                <a:srgbClr val="E36C09"/>
              </a:solidFill>
              <a:latin typeface="Arial Black"/>
              <a:ea typeface="Arial Black"/>
              <a:cs typeface="Arial Black"/>
              <a:sym typeface="Arial Black"/>
            </a:endParaRPr>
          </a:p>
        </p:txBody>
      </p:sp>
      <p:sp>
        <p:nvSpPr>
          <p:cNvPr id="163" name="Google Shape;163;g648b7f1375_0_94"/>
          <p:cNvSpPr txBox="1"/>
          <p:nvPr/>
        </p:nvSpPr>
        <p:spPr>
          <a:xfrm>
            <a:off x="238225" y="1212275"/>
            <a:ext cx="4861500" cy="546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0" i="0" lang="en-SG" sz="1700" u="none" cap="none" strike="noStrike">
                <a:solidFill>
                  <a:srgbClr val="888888"/>
                </a:solidFill>
                <a:latin typeface="Arial Black"/>
                <a:ea typeface="Arial Black"/>
                <a:cs typeface="Arial Black"/>
                <a:sym typeface="Arial Black"/>
              </a:rPr>
              <a:t>Iteration 2 (planned)</a:t>
            </a:r>
            <a:endParaRPr b="0" i="0" sz="1700" u="none" cap="none" strike="noStrike">
              <a:solidFill>
                <a:srgbClr val="888888"/>
              </a:solidFill>
              <a:latin typeface="Arial Black"/>
              <a:ea typeface="Arial Black"/>
              <a:cs typeface="Arial Black"/>
              <a:sym typeface="Arial Black"/>
            </a:endParaRPr>
          </a:p>
        </p:txBody>
      </p:sp>
      <p:sp>
        <p:nvSpPr>
          <p:cNvPr id="164" name="Google Shape;164;g648b7f1375_0_94"/>
          <p:cNvSpPr/>
          <p:nvPr/>
        </p:nvSpPr>
        <p:spPr>
          <a:xfrm>
            <a:off x="2423325" y="5155664"/>
            <a:ext cx="1659300" cy="9543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2 Complete and test admin bootstrap</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65" name="Google Shape;165;g648b7f1375_0_94"/>
          <p:cNvSpPr/>
          <p:nvPr/>
        </p:nvSpPr>
        <p:spPr>
          <a:xfrm>
            <a:off x="238225" y="1794575"/>
            <a:ext cx="1659300" cy="1116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3 Add necessary methods to classes and DAOs</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66" name="Google Shape;166;g648b7f1375_0_94"/>
          <p:cNvSpPr/>
          <p:nvPr/>
        </p:nvSpPr>
        <p:spPr>
          <a:xfrm>
            <a:off x="2297650" y="1633325"/>
            <a:ext cx="19764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4.1 Complete ‘bidding results’, implement and test ‘add bid’ functionality</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67" name="Google Shape;167;g648b7f1375_0_94"/>
          <p:cNvSpPr/>
          <p:nvPr/>
        </p:nvSpPr>
        <p:spPr>
          <a:xfrm>
            <a:off x="2423325" y="3968637"/>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5 Implement and test ‘open/close round’ functionality</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68" name="Google Shape;168;g648b7f1375_0_94"/>
          <p:cNvSpPr/>
          <p:nvPr/>
        </p:nvSpPr>
        <p:spPr>
          <a:xfrm>
            <a:off x="5099575" y="2660388"/>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6 Iter2 regression testing and debugging</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69" name="Google Shape;169;g648b7f1375_0_94"/>
          <p:cNvSpPr/>
          <p:nvPr/>
        </p:nvSpPr>
        <p:spPr>
          <a:xfrm>
            <a:off x="7272975" y="2660397"/>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7 Prepare and submit slides</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70" name="Google Shape;170;g648b7f1375_0_94"/>
          <p:cNvSpPr/>
          <p:nvPr/>
        </p:nvSpPr>
        <p:spPr>
          <a:xfrm>
            <a:off x="5099725" y="4678533"/>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8 Deploy app</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71" name="Google Shape;171;g648b7f1375_0_94"/>
          <p:cNvSpPr/>
          <p:nvPr/>
        </p:nvSpPr>
        <p:spPr>
          <a:xfrm>
            <a:off x="2423325" y="2781563"/>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4.3 Implement and test ‘drop section’ functionality</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72" name="Google Shape;172;g648b7f1375_0_94"/>
          <p:cNvSpPr/>
          <p:nvPr/>
        </p:nvSpPr>
        <p:spPr>
          <a:xfrm>
            <a:off x="5099575" y="1459239"/>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4.2 Implement and test ‘drop bid’ functionality</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73" name="Google Shape;173;g648b7f1375_0_94"/>
          <p:cNvSpPr/>
          <p:nvPr/>
        </p:nvSpPr>
        <p:spPr>
          <a:xfrm>
            <a:off x="7272975" y="4678533"/>
            <a:ext cx="1659300" cy="9543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9 Week 9 Application Demo and Progress Update Presentation</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74" name="Google Shape;174;g648b7f1375_0_94"/>
          <p:cNvSpPr/>
          <p:nvPr/>
        </p:nvSpPr>
        <p:spPr>
          <a:xfrm>
            <a:off x="238225" y="5155664"/>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1 Daily updates</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14 days</a:t>
            </a:r>
            <a:endParaRPr b="1" i="0" sz="1300" u="none" cap="none" strike="noStrike">
              <a:solidFill>
                <a:srgbClr val="000000"/>
              </a:solidFill>
              <a:latin typeface="Arimo"/>
              <a:ea typeface="Arimo"/>
              <a:cs typeface="Arimo"/>
              <a:sym typeface="Arimo"/>
            </a:endParaRPr>
          </a:p>
        </p:txBody>
      </p:sp>
      <p:cxnSp>
        <p:nvCxnSpPr>
          <p:cNvPr id="175" name="Google Shape;175;g648b7f1375_0_94"/>
          <p:cNvCxnSpPr>
            <a:stCxn id="165" idx="3"/>
            <a:endCxn id="166" idx="1"/>
          </p:cNvCxnSpPr>
          <p:nvPr/>
        </p:nvCxnSpPr>
        <p:spPr>
          <a:xfrm flipH="1" rot="10800000">
            <a:off x="1897525" y="2110475"/>
            <a:ext cx="400200" cy="242400"/>
          </a:xfrm>
          <a:prstGeom prst="straightConnector1">
            <a:avLst/>
          </a:prstGeom>
          <a:noFill/>
          <a:ln cap="flat" cmpd="sng" w="28575">
            <a:solidFill>
              <a:srgbClr val="FF0000"/>
            </a:solidFill>
            <a:prstDash val="solid"/>
            <a:round/>
            <a:headEnd len="sm" w="sm" type="none"/>
            <a:tailEnd len="med" w="med" type="triangle"/>
          </a:ln>
        </p:spPr>
      </p:cxnSp>
      <p:cxnSp>
        <p:nvCxnSpPr>
          <p:cNvPr id="176" name="Google Shape;176;g648b7f1375_0_94"/>
          <p:cNvCxnSpPr>
            <a:stCxn id="165" idx="3"/>
            <a:endCxn id="171" idx="1"/>
          </p:cNvCxnSpPr>
          <p:nvPr/>
        </p:nvCxnSpPr>
        <p:spPr>
          <a:xfrm>
            <a:off x="1897525" y="2352875"/>
            <a:ext cx="525900" cy="905700"/>
          </a:xfrm>
          <a:prstGeom prst="straightConnector1">
            <a:avLst/>
          </a:prstGeom>
          <a:noFill/>
          <a:ln cap="flat" cmpd="sng" w="9525">
            <a:solidFill>
              <a:schemeClr val="dk2"/>
            </a:solidFill>
            <a:prstDash val="solid"/>
            <a:round/>
            <a:headEnd len="sm" w="sm" type="none"/>
            <a:tailEnd len="med" w="med" type="triangle"/>
          </a:ln>
        </p:spPr>
      </p:cxnSp>
      <p:cxnSp>
        <p:nvCxnSpPr>
          <p:cNvPr id="177" name="Google Shape;177;g648b7f1375_0_94"/>
          <p:cNvCxnSpPr>
            <a:stCxn id="165" idx="3"/>
            <a:endCxn id="167" idx="1"/>
          </p:cNvCxnSpPr>
          <p:nvPr/>
        </p:nvCxnSpPr>
        <p:spPr>
          <a:xfrm>
            <a:off x="1897525" y="2352875"/>
            <a:ext cx="525900" cy="2092800"/>
          </a:xfrm>
          <a:prstGeom prst="straightConnector1">
            <a:avLst/>
          </a:prstGeom>
          <a:noFill/>
          <a:ln cap="flat" cmpd="sng" w="9525">
            <a:solidFill>
              <a:schemeClr val="dk2"/>
            </a:solidFill>
            <a:prstDash val="solid"/>
            <a:round/>
            <a:headEnd len="sm" w="sm" type="none"/>
            <a:tailEnd len="med" w="med" type="triangle"/>
          </a:ln>
        </p:spPr>
      </p:cxnSp>
      <p:cxnSp>
        <p:nvCxnSpPr>
          <p:cNvPr id="178" name="Google Shape;178;g648b7f1375_0_94"/>
          <p:cNvCxnSpPr>
            <a:stCxn id="166" idx="3"/>
            <a:endCxn id="172" idx="1"/>
          </p:cNvCxnSpPr>
          <p:nvPr/>
        </p:nvCxnSpPr>
        <p:spPr>
          <a:xfrm flipH="1" rot="10800000">
            <a:off x="4274050" y="1936475"/>
            <a:ext cx="825600" cy="174000"/>
          </a:xfrm>
          <a:prstGeom prst="straightConnector1">
            <a:avLst/>
          </a:prstGeom>
          <a:noFill/>
          <a:ln cap="flat" cmpd="sng" w="28575">
            <a:solidFill>
              <a:srgbClr val="FF0000"/>
            </a:solidFill>
            <a:prstDash val="solid"/>
            <a:round/>
            <a:headEnd len="sm" w="sm" type="none"/>
            <a:tailEnd len="med" w="med" type="triangle"/>
          </a:ln>
        </p:spPr>
      </p:cxnSp>
      <p:cxnSp>
        <p:nvCxnSpPr>
          <p:cNvPr id="179" name="Google Shape;179;g648b7f1375_0_94"/>
          <p:cNvCxnSpPr>
            <a:stCxn id="171" idx="3"/>
            <a:endCxn id="168" idx="1"/>
          </p:cNvCxnSpPr>
          <p:nvPr/>
        </p:nvCxnSpPr>
        <p:spPr>
          <a:xfrm flipH="1" rot="10800000">
            <a:off x="4082625" y="3137513"/>
            <a:ext cx="1017000" cy="121200"/>
          </a:xfrm>
          <a:prstGeom prst="straightConnector1">
            <a:avLst/>
          </a:prstGeom>
          <a:noFill/>
          <a:ln cap="flat" cmpd="sng" w="9525">
            <a:solidFill>
              <a:schemeClr val="dk2"/>
            </a:solidFill>
            <a:prstDash val="solid"/>
            <a:round/>
            <a:headEnd len="sm" w="sm" type="none"/>
            <a:tailEnd len="med" w="med" type="triangle"/>
          </a:ln>
        </p:spPr>
      </p:cxnSp>
      <p:cxnSp>
        <p:nvCxnSpPr>
          <p:cNvPr id="180" name="Google Shape;180;g648b7f1375_0_94"/>
          <p:cNvCxnSpPr>
            <a:stCxn id="167" idx="3"/>
            <a:endCxn id="168" idx="2"/>
          </p:cNvCxnSpPr>
          <p:nvPr/>
        </p:nvCxnSpPr>
        <p:spPr>
          <a:xfrm flipH="1" rot="10800000">
            <a:off x="4082625" y="3614787"/>
            <a:ext cx="1846500" cy="831000"/>
          </a:xfrm>
          <a:prstGeom prst="straightConnector1">
            <a:avLst/>
          </a:prstGeom>
          <a:noFill/>
          <a:ln cap="flat" cmpd="sng" w="9525">
            <a:solidFill>
              <a:schemeClr val="dk2"/>
            </a:solidFill>
            <a:prstDash val="solid"/>
            <a:round/>
            <a:headEnd len="sm" w="sm" type="none"/>
            <a:tailEnd len="med" w="med" type="triangle"/>
          </a:ln>
        </p:spPr>
      </p:cxnSp>
      <p:cxnSp>
        <p:nvCxnSpPr>
          <p:cNvPr id="181" name="Google Shape;181;g648b7f1375_0_94"/>
          <p:cNvCxnSpPr>
            <a:stCxn id="172" idx="2"/>
            <a:endCxn id="168" idx="0"/>
          </p:cNvCxnSpPr>
          <p:nvPr/>
        </p:nvCxnSpPr>
        <p:spPr>
          <a:xfrm>
            <a:off x="5929225" y="2413539"/>
            <a:ext cx="0" cy="246900"/>
          </a:xfrm>
          <a:prstGeom prst="straightConnector1">
            <a:avLst/>
          </a:prstGeom>
          <a:noFill/>
          <a:ln cap="flat" cmpd="sng" w="28575">
            <a:solidFill>
              <a:srgbClr val="FF0000"/>
            </a:solidFill>
            <a:prstDash val="solid"/>
            <a:round/>
            <a:headEnd len="sm" w="sm" type="none"/>
            <a:tailEnd len="med" w="med" type="triangle"/>
          </a:ln>
        </p:spPr>
      </p:cxnSp>
      <p:cxnSp>
        <p:nvCxnSpPr>
          <p:cNvPr id="182" name="Google Shape;182;g648b7f1375_0_94"/>
          <p:cNvCxnSpPr>
            <a:stCxn id="168" idx="3"/>
            <a:endCxn id="169" idx="1"/>
          </p:cNvCxnSpPr>
          <p:nvPr/>
        </p:nvCxnSpPr>
        <p:spPr>
          <a:xfrm>
            <a:off x="6758875" y="3137538"/>
            <a:ext cx="514200" cy="0"/>
          </a:xfrm>
          <a:prstGeom prst="straightConnector1">
            <a:avLst/>
          </a:prstGeom>
          <a:noFill/>
          <a:ln cap="flat" cmpd="sng" w="28575">
            <a:solidFill>
              <a:srgbClr val="FF0000"/>
            </a:solidFill>
            <a:prstDash val="solid"/>
            <a:round/>
            <a:headEnd len="sm" w="sm" type="none"/>
            <a:tailEnd len="med" w="med" type="triangle"/>
          </a:ln>
        </p:spPr>
      </p:cxnSp>
      <p:cxnSp>
        <p:nvCxnSpPr>
          <p:cNvPr id="183" name="Google Shape;183;g648b7f1375_0_94"/>
          <p:cNvCxnSpPr>
            <a:stCxn id="170" idx="3"/>
            <a:endCxn id="173" idx="1"/>
          </p:cNvCxnSpPr>
          <p:nvPr/>
        </p:nvCxnSpPr>
        <p:spPr>
          <a:xfrm>
            <a:off x="6759025" y="5155683"/>
            <a:ext cx="513900" cy="0"/>
          </a:xfrm>
          <a:prstGeom prst="straightConnector1">
            <a:avLst/>
          </a:prstGeom>
          <a:noFill/>
          <a:ln cap="flat" cmpd="sng" w="28575">
            <a:solidFill>
              <a:srgbClr val="FF0000"/>
            </a:solidFill>
            <a:prstDash val="solid"/>
            <a:round/>
            <a:headEnd len="sm" w="sm" type="none"/>
            <a:tailEnd len="med" w="med" type="triangle"/>
          </a:ln>
        </p:spPr>
      </p:cxnSp>
      <p:cxnSp>
        <p:nvCxnSpPr>
          <p:cNvPr id="184" name="Google Shape;184;g648b7f1375_0_94"/>
          <p:cNvCxnSpPr>
            <a:stCxn id="164" idx="3"/>
            <a:endCxn id="168" idx="2"/>
          </p:cNvCxnSpPr>
          <p:nvPr/>
        </p:nvCxnSpPr>
        <p:spPr>
          <a:xfrm flipH="1" rot="10800000">
            <a:off x="4082625" y="3614714"/>
            <a:ext cx="1846500" cy="2018100"/>
          </a:xfrm>
          <a:prstGeom prst="straightConnector1">
            <a:avLst/>
          </a:prstGeom>
          <a:noFill/>
          <a:ln cap="flat" cmpd="sng" w="9525">
            <a:solidFill>
              <a:schemeClr val="dk2"/>
            </a:solidFill>
            <a:prstDash val="solid"/>
            <a:round/>
            <a:headEnd len="sm" w="sm" type="none"/>
            <a:tailEnd len="med" w="med" type="triangle"/>
          </a:ln>
        </p:spPr>
      </p:cxnSp>
      <p:cxnSp>
        <p:nvCxnSpPr>
          <p:cNvPr id="185" name="Google Shape;185;g648b7f1375_0_94"/>
          <p:cNvCxnSpPr>
            <a:stCxn id="168" idx="2"/>
            <a:endCxn id="170" idx="0"/>
          </p:cNvCxnSpPr>
          <p:nvPr/>
        </p:nvCxnSpPr>
        <p:spPr>
          <a:xfrm>
            <a:off x="5929225" y="3614688"/>
            <a:ext cx="300" cy="1063800"/>
          </a:xfrm>
          <a:prstGeom prst="straightConnector1">
            <a:avLst/>
          </a:prstGeom>
          <a:noFill/>
          <a:ln cap="flat" cmpd="sng" w="28575">
            <a:solidFill>
              <a:srgbClr val="FF0000"/>
            </a:solidFill>
            <a:prstDash val="solid"/>
            <a:round/>
            <a:headEnd len="sm" w="sm" type="none"/>
            <a:tailEnd len="med" w="med" type="triangle"/>
          </a:ln>
        </p:spPr>
      </p:cxnSp>
      <p:cxnSp>
        <p:nvCxnSpPr>
          <p:cNvPr id="186" name="Google Shape;186;g648b7f1375_0_94"/>
          <p:cNvCxnSpPr>
            <a:stCxn id="169" idx="2"/>
            <a:endCxn id="173" idx="0"/>
          </p:cNvCxnSpPr>
          <p:nvPr/>
        </p:nvCxnSpPr>
        <p:spPr>
          <a:xfrm>
            <a:off x="8102625" y="3614697"/>
            <a:ext cx="0" cy="1063800"/>
          </a:xfrm>
          <a:prstGeom prst="straightConnector1">
            <a:avLst/>
          </a:prstGeom>
          <a:noFill/>
          <a:ln cap="flat" cmpd="sng" w="28575">
            <a:solidFill>
              <a:srgbClr val="FF0000"/>
            </a:solidFill>
            <a:prstDash val="solid"/>
            <a:round/>
            <a:headEnd len="sm" w="sm" type="none"/>
            <a:tailEnd len="med" w="med" type="triangle"/>
          </a:ln>
        </p:spPr>
      </p:cxnSp>
      <p:sp>
        <p:nvSpPr>
          <p:cNvPr id="187" name="Google Shape;187;g648b7f1375_0_94"/>
          <p:cNvSpPr txBox="1"/>
          <p:nvPr/>
        </p:nvSpPr>
        <p:spPr>
          <a:xfrm>
            <a:off x="7063800" y="1212400"/>
            <a:ext cx="1751100" cy="663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1" lang="en-SG" sz="1900">
                <a:solidFill>
                  <a:schemeClr val="accent5"/>
                </a:solidFill>
                <a:latin typeface="Arimo"/>
                <a:ea typeface="Arimo"/>
                <a:cs typeface="Arimo"/>
                <a:sym typeface="Arimo"/>
              </a:rPr>
              <a:t>CP: 6 days</a:t>
            </a:r>
            <a:endParaRPr b="1" sz="1900">
              <a:solidFill>
                <a:schemeClr val="accent5"/>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700"/>
              <a:buFont typeface="Arial"/>
              <a:buNone/>
            </a:pPr>
            <a:r>
              <a:rPr b="1" lang="en-SG" sz="1900">
                <a:solidFill>
                  <a:schemeClr val="accent5"/>
                </a:solidFill>
                <a:latin typeface="Arimo"/>
                <a:ea typeface="Arimo"/>
                <a:cs typeface="Arimo"/>
                <a:sym typeface="Arimo"/>
              </a:rPr>
              <a:t>Buffer: 8 days</a:t>
            </a:r>
            <a:endParaRPr b="1" sz="1900">
              <a:solidFill>
                <a:schemeClr val="accent5"/>
              </a:solidFill>
              <a:latin typeface="Arimo"/>
              <a:ea typeface="Arimo"/>
              <a:cs typeface="Arimo"/>
              <a:sym typeface="Arim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g63e0483b60_1_12"/>
          <p:cNvSpPr txBox="1"/>
          <p:nvPr/>
        </p:nvSpPr>
        <p:spPr>
          <a:xfrm>
            <a:off x="238225" y="548500"/>
            <a:ext cx="7035000" cy="663900"/>
          </a:xfrm>
          <a:prstGeom prst="rect">
            <a:avLst/>
          </a:prstGeom>
          <a:noFill/>
          <a:ln>
            <a:noFill/>
          </a:ln>
        </p:spPr>
        <p:txBody>
          <a:bodyPr anchorCtr="0" anchor="t" bIns="0" lIns="0" spcFirstLastPara="1" rIns="0" wrap="square" tIns="8100">
            <a:no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CRITICAL PATH ANALYSIS</a:t>
            </a:r>
            <a:endParaRPr b="0" i="0" sz="3500" u="none" cap="none" strike="noStrike">
              <a:solidFill>
                <a:srgbClr val="E36C09"/>
              </a:solidFill>
              <a:latin typeface="Arial Black"/>
              <a:ea typeface="Arial Black"/>
              <a:cs typeface="Arial Black"/>
              <a:sym typeface="Arial Black"/>
            </a:endParaRPr>
          </a:p>
        </p:txBody>
      </p:sp>
      <p:sp>
        <p:nvSpPr>
          <p:cNvPr id="193" name="Google Shape;193;g63e0483b60_1_12"/>
          <p:cNvSpPr txBox="1"/>
          <p:nvPr/>
        </p:nvSpPr>
        <p:spPr>
          <a:xfrm>
            <a:off x="238225" y="1212275"/>
            <a:ext cx="4861500" cy="546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0" i="0" lang="en-SG" sz="1700" u="none" cap="none" strike="noStrike">
                <a:solidFill>
                  <a:srgbClr val="888888"/>
                </a:solidFill>
                <a:latin typeface="Arial Black"/>
                <a:ea typeface="Arial Black"/>
                <a:cs typeface="Arial Black"/>
                <a:sym typeface="Arial Black"/>
              </a:rPr>
              <a:t>Iteration 2 (</a:t>
            </a:r>
            <a:r>
              <a:rPr lang="en-SG" sz="1700">
                <a:solidFill>
                  <a:srgbClr val="888888"/>
                </a:solidFill>
                <a:latin typeface="Arial Black"/>
                <a:ea typeface="Arial Black"/>
                <a:cs typeface="Arial Black"/>
                <a:sym typeface="Arial Black"/>
              </a:rPr>
              <a:t>actual</a:t>
            </a:r>
            <a:r>
              <a:rPr b="0" i="0" lang="en-SG" sz="1700" u="none" cap="none" strike="noStrike">
                <a:solidFill>
                  <a:srgbClr val="888888"/>
                </a:solidFill>
                <a:latin typeface="Arial Black"/>
                <a:ea typeface="Arial Black"/>
                <a:cs typeface="Arial Black"/>
                <a:sym typeface="Arial Black"/>
              </a:rPr>
              <a:t>)</a:t>
            </a:r>
            <a:endParaRPr b="0" i="0" sz="1700" u="none" cap="none" strike="noStrike">
              <a:solidFill>
                <a:srgbClr val="888888"/>
              </a:solidFill>
              <a:latin typeface="Arial Black"/>
              <a:ea typeface="Arial Black"/>
              <a:cs typeface="Arial Black"/>
              <a:sym typeface="Arial Black"/>
            </a:endParaRPr>
          </a:p>
        </p:txBody>
      </p:sp>
      <p:sp>
        <p:nvSpPr>
          <p:cNvPr id="194" name="Google Shape;194;g63e0483b60_1_12"/>
          <p:cNvSpPr/>
          <p:nvPr/>
        </p:nvSpPr>
        <p:spPr>
          <a:xfrm>
            <a:off x="238225" y="4311564"/>
            <a:ext cx="1659300" cy="9543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6</a:t>
            </a:r>
            <a:r>
              <a:rPr b="0" i="0" lang="en-SG" sz="1300" u="none" cap="none" strike="noStrike">
                <a:solidFill>
                  <a:srgbClr val="000000"/>
                </a:solidFill>
                <a:latin typeface="Arimo"/>
                <a:ea typeface="Arimo"/>
                <a:cs typeface="Arimo"/>
                <a:sym typeface="Arimo"/>
              </a:rPr>
              <a:t> Complete bootstrap</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lang="en-SG" sz="1300">
                <a:latin typeface="Arimo"/>
                <a:ea typeface="Arimo"/>
                <a:cs typeface="Arimo"/>
                <a:sym typeface="Arimo"/>
              </a:rPr>
              <a:t>3</a:t>
            </a:r>
            <a:r>
              <a:rPr b="1" i="0" lang="en-SG" sz="1300" u="none" cap="none" strike="noStrike">
                <a:solidFill>
                  <a:srgbClr val="000000"/>
                </a:solidFill>
                <a:latin typeface="Arimo"/>
                <a:ea typeface="Arimo"/>
                <a:cs typeface="Arimo"/>
                <a:sym typeface="Arimo"/>
              </a:rPr>
              <a:t> days</a:t>
            </a:r>
            <a:endParaRPr b="1" i="0" sz="1300" u="none" cap="none" strike="noStrike">
              <a:solidFill>
                <a:srgbClr val="000000"/>
              </a:solidFill>
              <a:latin typeface="Arimo"/>
              <a:ea typeface="Arimo"/>
              <a:cs typeface="Arimo"/>
              <a:sym typeface="Arimo"/>
            </a:endParaRPr>
          </a:p>
        </p:txBody>
      </p:sp>
      <p:sp>
        <p:nvSpPr>
          <p:cNvPr id="195" name="Google Shape;195;g63e0483b60_1_12"/>
          <p:cNvSpPr/>
          <p:nvPr/>
        </p:nvSpPr>
        <p:spPr>
          <a:xfrm>
            <a:off x="238225" y="1794575"/>
            <a:ext cx="1659300" cy="1116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5 </a:t>
            </a:r>
            <a:r>
              <a:rPr b="0" i="0" lang="en-SG" sz="1300" u="none" cap="none" strike="noStrike">
                <a:solidFill>
                  <a:srgbClr val="000000"/>
                </a:solidFill>
                <a:latin typeface="Arimo"/>
                <a:ea typeface="Arimo"/>
                <a:cs typeface="Arimo"/>
                <a:sym typeface="Arimo"/>
              </a:rPr>
              <a:t>Add necessary methods to classes and DAOs</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lang="en-SG" sz="1300">
                <a:latin typeface="Arimo"/>
                <a:ea typeface="Arimo"/>
                <a:cs typeface="Arimo"/>
                <a:sym typeface="Arimo"/>
              </a:rPr>
              <a:t>2</a:t>
            </a:r>
            <a:r>
              <a:rPr b="1" i="0" lang="en-SG" sz="1300" u="none" cap="none" strike="noStrike">
                <a:solidFill>
                  <a:srgbClr val="000000"/>
                </a:solidFill>
                <a:latin typeface="Arimo"/>
                <a:ea typeface="Arimo"/>
                <a:cs typeface="Arimo"/>
                <a:sym typeface="Arimo"/>
              </a:rPr>
              <a:t> days</a:t>
            </a:r>
            <a:endParaRPr b="1" i="0" sz="1300" u="none" cap="none" strike="noStrike">
              <a:solidFill>
                <a:srgbClr val="000000"/>
              </a:solidFill>
              <a:latin typeface="Arimo"/>
              <a:ea typeface="Arimo"/>
              <a:cs typeface="Arimo"/>
              <a:sym typeface="Arimo"/>
            </a:endParaRPr>
          </a:p>
        </p:txBody>
      </p:sp>
      <p:sp>
        <p:nvSpPr>
          <p:cNvPr id="196" name="Google Shape;196;g63e0483b60_1_12"/>
          <p:cNvSpPr/>
          <p:nvPr/>
        </p:nvSpPr>
        <p:spPr>
          <a:xfrm>
            <a:off x="2423000" y="1633325"/>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10</a:t>
            </a:r>
            <a:r>
              <a:rPr b="0" i="0" lang="en-SG" sz="1300" u="none" cap="none" strike="noStrike">
                <a:solidFill>
                  <a:srgbClr val="000000"/>
                </a:solidFill>
                <a:latin typeface="Arimo"/>
                <a:ea typeface="Arimo"/>
                <a:cs typeface="Arimo"/>
                <a:sym typeface="Arimo"/>
              </a:rPr>
              <a:t> </a:t>
            </a:r>
            <a:r>
              <a:rPr lang="en-SG" sz="1300">
                <a:latin typeface="Arimo"/>
                <a:ea typeface="Arimo"/>
                <a:cs typeface="Arimo"/>
                <a:sym typeface="Arimo"/>
              </a:rPr>
              <a:t>Implement add bid and drop bid</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lang="en-SG" sz="1300">
                <a:latin typeface="Arimo"/>
                <a:ea typeface="Arimo"/>
                <a:cs typeface="Arimo"/>
                <a:sym typeface="Arimo"/>
              </a:rPr>
              <a:t>2</a:t>
            </a:r>
            <a:r>
              <a:rPr b="1" i="0" lang="en-SG" sz="1300" u="none" cap="none" strike="noStrike">
                <a:solidFill>
                  <a:srgbClr val="000000"/>
                </a:solidFill>
                <a:latin typeface="Arimo"/>
                <a:ea typeface="Arimo"/>
                <a:cs typeface="Arimo"/>
                <a:sym typeface="Arimo"/>
              </a:rPr>
              <a:t> days</a:t>
            </a:r>
            <a:endParaRPr b="1" i="0" sz="1300" u="none" cap="none" strike="noStrike">
              <a:solidFill>
                <a:srgbClr val="000000"/>
              </a:solidFill>
              <a:latin typeface="Arimo"/>
              <a:ea typeface="Arimo"/>
              <a:cs typeface="Arimo"/>
              <a:sym typeface="Arimo"/>
            </a:endParaRPr>
          </a:p>
        </p:txBody>
      </p:sp>
      <p:sp>
        <p:nvSpPr>
          <p:cNvPr id="197" name="Google Shape;197;g63e0483b60_1_12"/>
          <p:cNvSpPr/>
          <p:nvPr/>
        </p:nvSpPr>
        <p:spPr>
          <a:xfrm>
            <a:off x="2423000" y="2706887"/>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14</a:t>
            </a:r>
            <a:r>
              <a:rPr b="0" i="0" lang="en-SG" sz="1300" u="none" cap="none" strike="noStrike">
                <a:solidFill>
                  <a:srgbClr val="000000"/>
                </a:solidFill>
                <a:latin typeface="Arimo"/>
                <a:ea typeface="Arimo"/>
                <a:cs typeface="Arimo"/>
                <a:sym typeface="Arimo"/>
              </a:rPr>
              <a:t> Implement ‘open/close round’</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98" name="Google Shape;198;g63e0483b60_1_12"/>
          <p:cNvSpPr/>
          <p:nvPr/>
        </p:nvSpPr>
        <p:spPr>
          <a:xfrm>
            <a:off x="5099575" y="2660388"/>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19 </a:t>
            </a:r>
            <a:r>
              <a:rPr b="0" i="0" lang="en-SG" sz="1300" u="none" cap="none" strike="noStrike">
                <a:solidFill>
                  <a:srgbClr val="000000"/>
                </a:solidFill>
                <a:latin typeface="Arimo"/>
                <a:ea typeface="Arimo"/>
                <a:cs typeface="Arimo"/>
                <a:sym typeface="Arimo"/>
              </a:rPr>
              <a:t> Iter2 regression testing and debugging</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99" name="Google Shape;199;g63e0483b60_1_12"/>
          <p:cNvSpPr/>
          <p:nvPr/>
        </p:nvSpPr>
        <p:spPr>
          <a:xfrm>
            <a:off x="7272975" y="2660397"/>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20</a:t>
            </a:r>
            <a:r>
              <a:rPr b="0" i="0" lang="en-SG" sz="1300" u="none" cap="none" strike="noStrike">
                <a:solidFill>
                  <a:srgbClr val="000000"/>
                </a:solidFill>
                <a:latin typeface="Arimo"/>
                <a:ea typeface="Arimo"/>
                <a:cs typeface="Arimo"/>
                <a:sym typeface="Arimo"/>
              </a:rPr>
              <a:t> Prepare and submit slides</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200" name="Google Shape;200;g63e0483b60_1_12"/>
          <p:cNvSpPr/>
          <p:nvPr/>
        </p:nvSpPr>
        <p:spPr>
          <a:xfrm>
            <a:off x="5099575" y="4216495"/>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21</a:t>
            </a:r>
            <a:r>
              <a:rPr b="0" i="0" lang="en-SG" sz="1300" u="none" cap="none" strike="noStrike">
                <a:solidFill>
                  <a:srgbClr val="000000"/>
                </a:solidFill>
                <a:latin typeface="Arimo"/>
                <a:ea typeface="Arimo"/>
                <a:cs typeface="Arimo"/>
                <a:sym typeface="Arimo"/>
              </a:rPr>
              <a:t> Deploy app and test on cloud</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201" name="Google Shape;201;g63e0483b60_1_12"/>
          <p:cNvSpPr/>
          <p:nvPr/>
        </p:nvSpPr>
        <p:spPr>
          <a:xfrm>
            <a:off x="5099575" y="1296952"/>
            <a:ext cx="1659300" cy="111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17.4 Test and debug add bid, drop bid, open / close round</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lang="en-SG" sz="1300">
                <a:latin typeface="Arimo"/>
                <a:ea typeface="Arimo"/>
                <a:cs typeface="Arimo"/>
                <a:sym typeface="Arimo"/>
              </a:rPr>
              <a:t>3 days</a:t>
            </a:r>
            <a:endParaRPr b="1" i="0" sz="1300" u="none" cap="none" strike="noStrike">
              <a:solidFill>
                <a:srgbClr val="000000"/>
              </a:solidFill>
              <a:latin typeface="Arimo"/>
              <a:ea typeface="Arimo"/>
              <a:cs typeface="Arimo"/>
              <a:sym typeface="Arimo"/>
            </a:endParaRPr>
          </a:p>
        </p:txBody>
      </p:sp>
      <p:sp>
        <p:nvSpPr>
          <p:cNvPr id="202" name="Google Shape;202;g63e0483b60_1_12"/>
          <p:cNvSpPr/>
          <p:nvPr/>
        </p:nvSpPr>
        <p:spPr>
          <a:xfrm>
            <a:off x="7284075" y="4050150"/>
            <a:ext cx="1659300" cy="12870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22</a:t>
            </a:r>
            <a:r>
              <a:rPr b="0" i="0" lang="en-SG" sz="1300" u="none" cap="none" strike="noStrike">
                <a:solidFill>
                  <a:srgbClr val="000000"/>
                </a:solidFill>
                <a:latin typeface="Arimo"/>
                <a:ea typeface="Arimo"/>
                <a:cs typeface="Arimo"/>
                <a:sym typeface="Arimo"/>
              </a:rPr>
              <a:t> Week 9 Application Demo and Progress Update Presentation</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203" name="Google Shape;203;g63e0483b60_1_12"/>
          <p:cNvSpPr/>
          <p:nvPr/>
        </p:nvSpPr>
        <p:spPr>
          <a:xfrm>
            <a:off x="7284075" y="5510514"/>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1 Daily updates</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14 days</a:t>
            </a:r>
            <a:endParaRPr b="1" i="0" sz="1300" u="none" cap="none" strike="noStrike">
              <a:solidFill>
                <a:srgbClr val="000000"/>
              </a:solidFill>
              <a:latin typeface="Arimo"/>
              <a:ea typeface="Arimo"/>
              <a:cs typeface="Arimo"/>
              <a:sym typeface="Arimo"/>
            </a:endParaRPr>
          </a:p>
        </p:txBody>
      </p:sp>
      <p:cxnSp>
        <p:nvCxnSpPr>
          <p:cNvPr id="204" name="Google Shape;204;g63e0483b60_1_12"/>
          <p:cNvCxnSpPr>
            <a:stCxn id="195" idx="3"/>
            <a:endCxn id="196" idx="1"/>
          </p:cNvCxnSpPr>
          <p:nvPr/>
        </p:nvCxnSpPr>
        <p:spPr>
          <a:xfrm flipH="1" rot="10800000">
            <a:off x="1897525" y="2110475"/>
            <a:ext cx="525600" cy="242400"/>
          </a:xfrm>
          <a:prstGeom prst="straightConnector1">
            <a:avLst/>
          </a:prstGeom>
          <a:noFill/>
          <a:ln cap="flat" cmpd="sng" w="28575">
            <a:solidFill>
              <a:srgbClr val="FF0000"/>
            </a:solidFill>
            <a:prstDash val="solid"/>
            <a:round/>
            <a:headEnd len="sm" w="sm" type="none"/>
            <a:tailEnd len="med" w="med" type="triangle"/>
          </a:ln>
        </p:spPr>
      </p:cxnSp>
      <p:cxnSp>
        <p:nvCxnSpPr>
          <p:cNvPr id="205" name="Google Shape;205;g63e0483b60_1_12"/>
          <p:cNvCxnSpPr>
            <a:stCxn id="195" idx="3"/>
            <a:endCxn id="206" idx="1"/>
          </p:cNvCxnSpPr>
          <p:nvPr/>
        </p:nvCxnSpPr>
        <p:spPr>
          <a:xfrm>
            <a:off x="1897525" y="2352875"/>
            <a:ext cx="525600" cy="1986000"/>
          </a:xfrm>
          <a:prstGeom prst="straightConnector1">
            <a:avLst/>
          </a:prstGeom>
          <a:noFill/>
          <a:ln cap="flat" cmpd="sng" w="9525">
            <a:solidFill>
              <a:schemeClr val="dk2"/>
            </a:solidFill>
            <a:prstDash val="solid"/>
            <a:round/>
            <a:headEnd len="sm" w="sm" type="none"/>
            <a:tailEnd len="med" w="med" type="triangle"/>
          </a:ln>
        </p:spPr>
      </p:cxnSp>
      <p:cxnSp>
        <p:nvCxnSpPr>
          <p:cNvPr id="207" name="Google Shape;207;g63e0483b60_1_12"/>
          <p:cNvCxnSpPr>
            <a:stCxn id="195" idx="3"/>
            <a:endCxn id="197" idx="1"/>
          </p:cNvCxnSpPr>
          <p:nvPr/>
        </p:nvCxnSpPr>
        <p:spPr>
          <a:xfrm>
            <a:off x="1897525" y="2352875"/>
            <a:ext cx="525600" cy="831300"/>
          </a:xfrm>
          <a:prstGeom prst="straightConnector1">
            <a:avLst/>
          </a:prstGeom>
          <a:noFill/>
          <a:ln cap="flat" cmpd="sng" w="9525">
            <a:solidFill>
              <a:schemeClr val="dk2"/>
            </a:solidFill>
            <a:prstDash val="solid"/>
            <a:round/>
            <a:headEnd len="sm" w="sm" type="none"/>
            <a:tailEnd len="med" w="med" type="triangle"/>
          </a:ln>
        </p:spPr>
      </p:cxnSp>
      <p:cxnSp>
        <p:nvCxnSpPr>
          <p:cNvPr id="208" name="Google Shape;208;g63e0483b60_1_12"/>
          <p:cNvCxnSpPr>
            <a:stCxn id="196" idx="3"/>
            <a:endCxn id="201" idx="1"/>
          </p:cNvCxnSpPr>
          <p:nvPr/>
        </p:nvCxnSpPr>
        <p:spPr>
          <a:xfrm flipH="1" rot="10800000">
            <a:off x="4082300" y="1855175"/>
            <a:ext cx="1017300" cy="255300"/>
          </a:xfrm>
          <a:prstGeom prst="straightConnector1">
            <a:avLst/>
          </a:prstGeom>
          <a:noFill/>
          <a:ln cap="flat" cmpd="sng" w="28575">
            <a:solidFill>
              <a:srgbClr val="FF0000"/>
            </a:solidFill>
            <a:prstDash val="solid"/>
            <a:round/>
            <a:headEnd len="sm" w="sm" type="none"/>
            <a:tailEnd len="med" w="med" type="triangle"/>
          </a:ln>
        </p:spPr>
      </p:cxnSp>
      <p:cxnSp>
        <p:nvCxnSpPr>
          <p:cNvPr id="209" name="Google Shape;209;g63e0483b60_1_12"/>
          <p:cNvCxnSpPr>
            <a:stCxn id="201" idx="2"/>
            <a:endCxn id="198" idx="0"/>
          </p:cNvCxnSpPr>
          <p:nvPr/>
        </p:nvCxnSpPr>
        <p:spPr>
          <a:xfrm>
            <a:off x="5929225" y="2413552"/>
            <a:ext cx="0" cy="246900"/>
          </a:xfrm>
          <a:prstGeom prst="straightConnector1">
            <a:avLst/>
          </a:prstGeom>
          <a:noFill/>
          <a:ln cap="flat" cmpd="sng" w="28575">
            <a:solidFill>
              <a:srgbClr val="FF0000"/>
            </a:solidFill>
            <a:prstDash val="solid"/>
            <a:round/>
            <a:headEnd len="sm" w="sm" type="none"/>
            <a:tailEnd len="med" w="med" type="triangle"/>
          </a:ln>
        </p:spPr>
      </p:cxnSp>
      <p:cxnSp>
        <p:nvCxnSpPr>
          <p:cNvPr id="210" name="Google Shape;210;g63e0483b60_1_12"/>
          <p:cNvCxnSpPr>
            <a:stCxn id="198" idx="3"/>
            <a:endCxn id="199" idx="1"/>
          </p:cNvCxnSpPr>
          <p:nvPr/>
        </p:nvCxnSpPr>
        <p:spPr>
          <a:xfrm>
            <a:off x="6758875" y="3137538"/>
            <a:ext cx="514200" cy="0"/>
          </a:xfrm>
          <a:prstGeom prst="straightConnector1">
            <a:avLst/>
          </a:prstGeom>
          <a:noFill/>
          <a:ln cap="flat" cmpd="sng" w="28575">
            <a:solidFill>
              <a:srgbClr val="FF0000"/>
            </a:solidFill>
            <a:prstDash val="solid"/>
            <a:round/>
            <a:headEnd len="sm" w="sm" type="none"/>
            <a:tailEnd len="med" w="med" type="triangle"/>
          </a:ln>
        </p:spPr>
      </p:cxnSp>
      <p:cxnSp>
        <p:nvCxnSpPr>
          <p:cNvPr id="211" name="Google Shape;211;g63e0483b60_1_12"/>
          <p:cNvCxnSpPr>
            <a:stCxn id="200" idx="3"/>
            <a:endCxn id="202" idx="1"/>
          </p:cNvCxnSpPr>
          <p:nvPr/>
        </p:nvCxnSpPr>
        <p:spPr>
          <a:xfrm>
            <a:off x="6758875" y="4693645"/>
            <a:ext cx="525300" cy="0"/>
          </a:xfrm>
          <a:prstGeom prst="straightConnector1">
            <a:avLst/>
          </a:prstGeom>
          <a:noFill/>
          <a:ln cap="flat" cmpd="sng" w="28575">
            <a:solidFill>
              <a:srgbClr val="FF0000"/>
            </a:solidFill>
            <a:prstDash val="solid"/>
            <a:round/>
            <a:headEnd len="sm" w="sm" type="none"/>
            <a:tailEnd len="med" w="med" type="triangle"/>
          </a:ln>
        </p:spPr>
      </p:cxnSp>
      <p:cxnSp>
        <p:nvCxnSpPr>
          <p:cNvPr id="212" name="Google Shape;212;g63e0483b60_1_12"/>
          <p:cNvCxnSpPr>
            <a:stCxn id="198" idx="2"/>
            <a:endCxn id="200" idx="0"/>
          </p:cNvCxnSpPr>
          <p:nvPr/>
        </p:nvCxnSpPr>
        <p:spPr>
          <a:xfrm>
            <a:off x="5929225" y="3614688"/>
            <a:ext cx="0" cy="601800"/>
          </a:xfrm>
          <a:prstGeom prst="straightConnector1">
            <a:avLst/>
          </a:prstGeom>
          <a:noFill/>
          <a:ln cap="flat" cmpd="sng" w="28575">
            <a:solidFill>
              <a:srgbClr val="FF0000"/>
            </a:solidFill>
            <a:prstDash val="solid"/>
            <a:round/>
            <a:headEnd len="sm" w="sm" type="none"/>
            <a:tailEnd len="med" w="med" type="triangle"/>
          </a:ln>
        </p:spPr>
      </p:cxnSp>
      <p:cxnSp>
        <p:nvCxnSpPr>
          <p:cNvPr id="213" name="Google Shape;213;g63e0483b60_1_12"/>
          <p:cNvCxnSpPr>
            <a:stCxn id="199" idx="2"/>
            <a:endCxn id="202" idx="0"/>
          </p:cNvCxnSpPr>
          <p:nvPr/>
        </p:nvCxnSpPr>
        <p:spPr>
          <a:xfrm>
            <a:off x="8102625" y="3614697"/>
            <a:ext cx="11100" cy="435600"/>
          </a:xfrm>
          <a:prstGeom prst="straightConnector1">
            <a:avLst/>
          </a:prstGeom>
          <a:noFill/>
          <a:ln cap="flat" cmpd="sng" w="28575">
            <a:solidFill>
              <a:srgbClr val="FF0000"/>
            </a:solidFill>
            <a:prstDash val="solid"/>
            <a:round/>
            <a:headEnd len="sm" w="sm" type="none"/>
            <a:tailEnd len="med" w="med" type="triangle"/>
          </a:ln>
        </p:spPr>
      </p:cxnSp>
      <p:sp>
        <p:nvSpPr>
          <p:cNvPr id="214" name="Google Shape;214;g63e0483b60_1_12"/>
          <p:cNvSpPr txBox="1"/>
          <p:nvPr/>
        </p:nvSpPr>
        <p:spPr>
          <a:xfrm>
            <a:off x="7063800" y="1212400"/>
            <a:ext cx="1751100" cy="663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1" lang="en-SG" sz="1900">
                <a:solidFill>
                  <a:schemeClr val="accent5"/>
                </a:solidFill>
                <a:latin typeface="Arimo"/>
                <a:ea typeface="Arimo"/>
                <a:cs typeface="Arimo"/>
                <a:sym typeface="Arimo"/>
              </a:rPr>
              <a:t>CP: 10 days</a:t>
            </a:r>
            <a:endParaRPr b="1" sz="1900">
              <a:solidFill>
                <a:schemeClr val="accent5"/>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700"/>
              <a:buFont typeface="Arial"/>
              <a:buNone/>
            </a:pPr>
            <a:r>
              <a:rPr b="1" lang="en-SG" sz="1900">
                <a:solidFill>
                  <a:schemeClr val="accent5"/>
                </a:solidFill>
                <a:latin typeface="Arimo"/>
                <a:ea typeface="Arimo"/>
                <a:cs typeface="Arimo"/>
                <a:sym typeface="Arimo"/>
              </a:rPr>
              <a:t>Buffer: 4 days</a:t>
            </a:r>
            <a:endParaRPr b="1" sz="1900">
              <a:solidFill>
                <a:schemeClr val="accent5"/>
              </a:solidFill>
              <a:latin typeface="Arimo"/>
              <a:ea typeface="Arimo"/>
              <a:cs typeface="Arimo"/>
              <a:sym typeface="Arimo"/>
            </a:endParaRPr>
          </a:p>
        </p:txBody>
      </p:sp>
      <p:sp>
        <p:nvSpPr>
          <p:cNvPr id="215" name="Google Shape;215;g63e0483b60_1_12"/>
          <p:cNvSpPr/>
          <p:nvPr/>
        </p:nvSpPr>
        <p:spPr>
          <a:xfrm>
            <a:off x="238225" y="5429376"/>
            <a:ext cx="1659300" cy="1116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7 Write test cases for bootstrap</a:t>
            </a:r>
            <a:endParaRPr sz="1300">
              <a:latin typeface="Arimo"/>
              <a:ea typeface="Arimo"/>
              <a:cs typeface="Arimo"/>
              <a:sym typeface="Arimo"/>
            </a:endParaRPr>
          </a:p>
          <a:p>
            <a:pPr indent="0" lvl="0" marL="0" marR="0" rtl="0" algn="ctr">
              <a:lnSpc>
                <a:spcPct val="100000"/>
              </a:lnSpc>
              <a:spcBef>
                <a:spcPts val="0"/>
              </a:spcBef>
              <a:spcAft>
                <a:spcPts val="0"/>
              </a:spcAft>
              <a:buClr>
                <a:srgbClr val="000000"/>
              </a:buClr>
              <a:buSzPts val="1300"/>
              <a:buFont typeface="Arial"/>
              <a:buNone/>
            </a:pPr>
            <a:r>
              <a:rPr b="1" lang="en-SG" sz="1300">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206" name="Google Shape;206;g63e0483b60_1_12"/>
          <p:cNvSpPr/>
          <p:nvPr/>
        </p:nvSpPr>
        <p:spPr>
          <a:xfrm>
            <a:off x="2423000" y="3780426"/>
            <a:ext cx="1659300" cy="111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8 </a:t>
            </a:r>
            <a:r>
              <a:rPr lang="en-SG" sz="1300">
                <a:latin typeface="Arimo"/>
                <a:ea typeface="Arimo"/>
                <a:cs typeface="Arimo"/>
                <a:sym typeface="Arimo"/>
              </a:rPr>
              <a:t>Write test cases for add bid, drop bid, open / close round</a:t>
            </a:r>
            <a:endParaRPr sz="1300">
              <a:latin typeface="Arimo"/>
              <a:ea typeface="Arimo"/>
              <a:cs typeface="Arimo"/>
              <a:sym typeface="Arimo"/>
            </a:endParaRPr>
          </a:p>
          <a:p>
            <a:pPr indent="0" lvl="0" marL="0" marR="0" rtl="0" algn="ctr">
              <a:lnSpc>
                <a:spcPct val="100000"/>
              </a:lnSpc>
              <a:spcBef>
                <a:spcPts val="0"/>
              </a:spcBef>
              <a:spcAft>
                <a:spcPts val="0"/>
              </a:spcAft>
              <a:buClr>
                <a:srgbClr val="000000"/>
              </a:buClr>
              <a:buSzPts val="1300"/>
              <a:buFont typeface="Arial"/>
              <a:buNone/>
            </a:pPr>
            <a:r>
              <a:rPr b="1" lang="en-SG" sz="1300">
                <a:latin typeface="Arimo"/>
                <a:ea typeface="Arimo"/>
                <a:cs typeface="Arimo"/>
                <a:sym typeface="Arimo"/>
              </a:rPr>
              <a:t>2 days</a:t>
            </a:r>
            <a:endParaRPr b="1" i="0" sz="1300" u="none" cap="none" strike="noStrike">
              <a:solidFill>
                <a:srgbClr val="000000"/>
              </a:solidFill>
              <a:latin typeface="Arimo"/>
              <a:ea typeface="Arimo"/>
              <a:cs typeface="Arimo"/>
              <a:sym typeface="Arimo"/>
            </a:endParaRPr>
          </a:p>
        </p:txBody>
      </p:sp>
      <p:sp>
        <p:nvSpPr>
          <p:cNvPr id="216" name="Google Shape;216;g63e0483b60_1_12"/>
          <p:cNvSpPr/>
          <p:nvPr/>
        </p:nvSpPr>
        <p:spPr>
          <a:xfrm>
            <a:off x="2423000" y="5265875"/>
            <a:ext cx="1659300" cy="101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17.1</a:t>
            </a:r>
            <a:r>
              <a:rPr lang="en-SG" sz="1300">
                <a:latin typeface="Arimo"/>
                <a:ea typeface="Arimo"/>
                <a:cs typeface="Arimo"/>
                <a:sym typeface="Arimo"/>
              </a:rPr>
              <a:t> Test and debug bootstrap </a:t>
            </a:r>
            <a:endParaRPr sz="1300">
              <a:latin typeface="Arimo"/>
              <a:ea typeface="Arimo"/>
              <a:cs typeface="Arimo"/>
              <a:sym typeface="Arimo"/>
            </a:endParaRPr>
          </a:p>
          <a:p>
            <a:pPr indent="0" lvl="0" marL="0" marR="0" rtl="0" algn="ctr">
              <a:lnSpc>
                <a:spcPct val="100000"/>
              </a:lnSpc>
              <a:spcBef>
                <a:spcPts val="0"/>
              </a:spcBef>
              <a:spcAft>
                <a:spcPts val="0"/>
              </a:spcAft>
              <a:buClr>
                <a:srgbClr val="000000"/>
              </a:buClr>
              <a:buSzPts val="1300"/>
              <a:buFont typeface="Arial"/>
              <a:buNone/>
            </a:pPr>
            <a:r>
              <a:rPr b="1" lang="en-SG" sz="1300">
                <a:latin typeface="Arimo"/>
                <a:ea typeface="Arimo"/>
                <a:cs typeface="Arimo"/>
                <a:sym typeface="Arimo"/>
              </a:rPr>
              <a:t>2</a:t>
            </a:r>
            <a:r>
              <a:rPr b="1" i="0" lang="en-SG" sz="1300" u="none" cap="none" strike="noStrike">
                <a:solidFill>
                  <a:srgbClr val="000000"/>
                </a:solidFill>
                <a:latin typeface="Arimo"/>
                <a:ea typeface="Arimo"/>
                <a:cs typeface="Arimo"/>
                <a:sym typeface="Arimo"/>
              </a:rPr>
              <a:t> days</a:t>
            </a:r>
            <a:endParaRPr b="1" i="0" sz="1300" u="none" cap="none" strike="noStrike">
              <a:solidFill>
                <a:srgbClr val="000000"/>
              </a:solidFill>
              <a:latin typeface="Arimo"/>
              <a:ea typeface="Arimo"/>
              <a:cs typeface="Arimo"/>
              <a:sym typeface="Arimo"/>
            </a:endParaRPr>
          </a:p>
        </p:txBody>
      </p:sp>
      <p:cxnSp>
        <p:nvCxnSpPr>
          <p:cNvPr id="217" name="Google Shape;217;g63e0483b60_1_12"/>
          <p:cNvCxnSpPr>
            <a:stCxn id="206" idx="3"/>
          </p:cNvCxnSpPr>
          <p:nvPr/>
        </p:nvCxnSpPr>
        <p:spPr>
          <a:xfrm flipH="1" rot="10800000">
            <a:off x="4082300" y="2123526"/>
            <a:ext cx="1017000" cy="22152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g63e0483b60_1_12"/>
          <p:cNvCxnSpPr>
            <a:stCxn id="197" idx="3"/>
          </p:cNvCxnSpPr>
          <p:nvPr/>
        </p:nvCxnSpPr>
        <p:spPr>
          <a:xfrm flipH="1" rot="10800000">
            <a:off x="4082300" y="1994837"/>
            <a:ext cx="1017000" cy="11892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g63e0483b60_1_12"/>
          <p:cNvCxnSpPr>
            <a:stCxn id="194" idx="3"/>
          </p:cNvCxnSpPr>
          <p:nvPr/>
        </p:nvCxnSpPr>
        <p:spPr>
          <a:xfrm>
            <a:off x="1897525" y="4788714"/>
            <a:ext cx="523200" cy="744900"/>
          </a:xfrm>
          <a:prstGeom prst="straightConnector1">
            <a:avLst/>
          </a:prstGeom>
          <a:noFill/>
          <a:ln cap="flat" cmpd="sng" w="9525">
            <a:solidFill>
              <a:schemeClr val="dk2"/>
            </a:solidFill>
            <a:prstDash val="solid"/>
            <a:round/>
            <a:headEnd len="sm" w="sm" type="none"/>
            <a:tailEnd len="med" w="med" type="triangle"/>
          </a:ln>
        </p:spPr>
      </p:cxnSp>
      <p:cxnSp>
        <p:nvCxnSpPr>
          <p:cNvPr id="220" name="Google Shape;220;g63e0483b60_1_12"/>
          <p:cNvCxnSpPr>
            <a:stCxn id="215" idx="3"/>
            <a:endCxn id="216" idx="1"/>
          </p:cNvCxnSpPr>
          <p:nvPr/>
        </p:nvCxnSpPr>
        <p:spPr>
          <a:xfrm flipH="1" rot="10800000">
            <a:off x="1897525" y="5772576"/>
            <a:ext cx="525600" cy="2151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g63e0483b60_1_12"/>
          <p:cNvCxnSpPr>
            <a:stCxn id="216" idx="3"/>
          </p:cNvCxnSpPr>
          <p:nvPr/>
        </p:nvCxnSpPr>
        <p:spPr>
          <a:xfrm flipH="1" rot="10800000">
            <a:off x="4082300" y="3635375"/>
            <a:ext cx="1324500" cy="21372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g648b7f1375_0_108"/>
          <p:cNvSpPr txBox="1"/>
          <p:nvPr/>
        </p:nvSpPr>
        <p:spPr>
          <a:xfrm>
            <a:off x="238225" y="548500"/>
            <a:ext cx="6907500" cy="663900"/>
          </a:xfrm>
          <a:prstGeom prst="rect">
            <a:avLst/>
          </a:prstGeom>
          <a:noFill/>
          <a:ln>
            <a:noFill/>
          </a:ln>
        </p:spPr>
        <p:txBody>
          <a:bodyPr anchorCtr="0" anchor="t" bIns="0" lIns="0" spcFirstLastPara="1" rIns="0" wrap="square" tIns="8100">
            <a:no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CRITICAL PATH ANALYSIS</a:t>
            </a:r>
            <a:endParaRPr b="0" i="0" sz="3500" u="none" cap="none" strike="noStrike">
              <a:solidFill>
                <a:srgbClr val="E36C09"/>
              </a:solidFill>
              <a:latin typeface="Arial Black"/>
              <a:ea typeface="Arial Black"/>
              <a:cs typeface="Arial Black"/>
              <a:sym typeface="Arial Black"/>
            </a:endParaRPr>
          </a:p>
        </p:txBody>
      </p:sp>
      <p:sp>
        <p:nvSpPr>
          <p:cNvPr id="227" name="Google Shape;227;g648b7f1375_0_108"/>
          <p:cNvSpPr txBox="1"/>
          <p:nvPr/>
        </p:nvSpPr>
        <p:spPr>
          <a:xfrm>
            <a:off x="238225" y="1212283"/>
            <a:ext cx="4619100" cy="546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0" i="0" lang="en-SG" sz="1700" u="none" cap="none" strike="noStrike">
                <a:solidFill>
                  <a:srgbClr val="888888"/>
                </a:solidFill>
                <a:latin typeface="Arial Black"/>
                <a:ea typeface="Arial Black"/>
                <a:cs typeface="Arial Black"/>
                <a:sym typeface="Arial Black"/>
              </a:rPr>
              <a:t>Iteration 3</a:t>
            </a:r>
            <a:endParaRPr b="0" i="0" sz="1700" u="none" cap="none" strike="noStrike">
              <a:solidFill>
                <a:srgbClr val="888888"/>
              </a:solidFill>
              <a:latin typeface="Arial Black"/>
              <a:ea typeface="Arial Black"/>
              <a:cs typeface="Arial Black"/>
              <a:sym typeface="Arial Black"/>
            </a:endParaRPr>
          </a:p>
        </p:txBody>
      </p:sp>
      <p:sp>
        <p:nvSpPr>
          <p:cNvPr id="228" name="Google Shape;228;g648b7f1375_0_108"/>
          <p:cNvSpPr/>
          <p:nvPr/>
        </p:nvSpPr>
        <p:spPr>
          <a:xfrm>
            <a:off x="543025" y="1879375"/>
            <a:ext cx="1659300" cy="10134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2 Implement </a:t>
            </a:r>
            <a:r>
              <a:rPr lang="en-SG" sz="1300">
                <a:latin typeface="Arimo"/>
                <a:ea typeface="Arimo"/>
                <a:cs typeface="Arimo"/>
                <a:sym typeface="Arimo"/>
              </a:rPr>
              <a:t>round 1 and round 2</a:t>
            </a:r>
            <a:r>
              <a:rPr b="0" i="0" lang="en-SG" sz="1300" u="none" cap="none" strike="noStrike">
                <a:solidFill>
                  <a:srgbClr val="000000"/>
                </a:solidFill>
                <a:latin typeface="Arimo"/>
                <a:ea typeface="Arimo"/>
                <a:cs typeface="Arimo"/>
                <a:sym typeface="Arimo"/>
              </a:rPr>
              <a:t> clearing logic</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lang="en-SG" sz="1300">
                <a:latin typeface="Arimo"/>
                <a:ea typeface="Arimo"/>
                <a:cs typeface="Arimo"/>
                <a:sym typeface="Arimo"/>
              </a:rPr>
              <a:t>3 days</a:t>
            </a:r>
            <a:endParaRPr b="1" i="0" sz="1300" u="none" cap="none" strike="noStrike">
              <a:solidFill>
                <a:srgbClr val="000000"/>
              </a:solidFill>
              <a:latin typeface="Arimo"/>
              <a:ea typeface="Arimo"/>
              <a:cs typeface="Arimo"/>
              <a:sym typeface="Arimo"/>
            </a:endParaRPr>
          </a:p>
        </p:txBody>
      </p:sp>
      <p:sp>
        <p:nvSpPr>
          <p:cNvPr id="229" name="Google Shape;229;g648b7f1375_0_108"/>
          <p:cNvSpPr/>
          <p:nvPr/>
        </p:nvSpPr>
        <p:spPr>
          <a:xfrm>
            <a:off x="543013" y="4240318"/>
            <a:ext cx="1659300" cy="9543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rtl="0" algn="ctr">
              <a:spcBef>
                <a:spcPts val="0"/>
              </a:spcBef>
              <a:spcAft>
                <a:spcPts val="0"/>
              </a:spcAft>
              <a:buClr>
                <a:schemeClr val="dk1"/>
              </a:buClr>
              <a:buSzPts val="1300"/>
              <a:buFont typeface="Arial"/>
              <a:buNone/>
            </a:pPr>
            <a:r>
              <a:rPr lang="en-SG" sz="1300">
                <a:solidFill>
                  <a:schemeClr val="dk1"/>
                </a:solidFill>
                <a:latin typeface="Arimo"/>
                <a:ea typeface="Arimo"/>
                <a:cs typeface="Arimo"/>
                <a:sym typeface="Arimo"/>
              </a:rPr>
              <a:t>3 Implement web service</a:t>
            </a:r>
            <a:endParaRPr sz="1300">
              <a:solidFill>
                <a:schemeClr val="dk1"/>
              </a:solidFill>
              <a:latin typeface="Arimo"/>
              <a:ea typeface="Arimo"/>
              <a:cs typeface="Arimo"/>
              <a:sym typeface="Arimo"/>
            </a:endParaRPr>
          </a:p>
          <a:p>
            <a:pPr indent="0" lvl="0" marL="0" rtl="0" algn="ctr">
              <a:spcBef>
                <a:spcPts val="600"/>
              </a:spcBef>
              <a:spcAft>
                <a:spcPts val="600"/>
              </a:spcAft>
              <a:buClr>
                <a:schemeClr val="dk1"/>
              </a:buClr>
              <a:buSzPts val="1300"/>
              <a:buFont typeface="Arial"/>
              <a:buNone/>
            </a:pPr>
            <a:r>
              <a:rPr b="1" lang="en-SG" sz="1300">
                <a:solidFill>
                  <a:schemeClr val="dk1"/>
                </a:solidFill>
                <a:latin typeface="Arimo"/>
                <a:ea typeface="Arimo"/>
                <a:cs typeface="Arimo"/>
                <a:sym typeface="Arimo"/>
              </a:rPr>
              <a:t>4 days</a:t>
            </a:r>
            <a:endParaRPr b="1" sz="1300">
              <a:latin typeface="Arimo"/>
              <a:ea typeface="Arimo"/>
              <a:cs typeface="Arimo"/>
              <a:sym typeface="Arimo"/>
            </a:endParaRPr>
          </a:p>
        </p:txBody>
      </p:sp>
      <p:sp>
        <p:nvSpPr>
          <p:cNvPr id="230" name="Google Shape;230;g648b7f1375_0_108"/>
          <p:cNvSpPr/>
          <p:nvPr/>
        </p:nvSpPr>
        <p:spPr>
          <a:xfrm>
            <a:off x="3347125" y="3599688"/>
            <a:ext cx="1659300" cy="101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7</a:t>
            </a:r>
            <a:r>
              <a:rPr b="0" i="0" lang="en-SG" sz="1300" u="none" cap="none" strike="noStrike">
                <a:solidFill>
                  <a:srgbClr val="000000"/>
                </a:solidFill>
                <a:latin typeface="Arimo"/>
                <a:ea typeface="Arimo"/>
                <a:cs typeface="Arimo"/>
                <a:sym typeface="Arimo"/>
              </a:rPr>
              <a:t> Iter3 regression testing and debugging</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231" name="Google Shape;231;g648b7f1375_0_108"/>
          <p:cNvSpPr/>
          <p:nvPr/>
        </p:nvSpPr>
        <p:spPr>
          <a:xfrm>
            <a:off x="5275000" y="3612462"/>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8</a:t>
            </a:r>
            <a:r>
              <a:rPr b="0" i="0" lang="en-SG" sz="1300" u="none" cap="none" strike="noStrike">
                <a:solidFill>
                  <a:srgbClr val="000000"/>
                </a:solidFill>
                <a:latin typeface="Arimo"/>
                <a:ea typeface="Arimo"/>
                <a:cs typeface="Arimo"/>
                <a:sym typeface="Arimo"/>
              </a:rPr>
              <a:t> App deployment and testing on cloud</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232" name="Google Shape;232;g648b7f1375_0_108"/>
          <p:cNvSpPr/>
          <p:nvPr/>
        </p:nvSpPr>
        <p:spPr>
          <a:xfrm>
            <a:off x="7202875" y="3612438"/>
            <a:ext cx="1659300" cy="9543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9</a:t>
            </a:r>
            <a:r>
              <a:rPr b="0" i="0" lang="en-SG" sz="1300" u="none" cap="none" strike="noStrike">
                <a:solidFill>
                  <a:srgbClr val="000000"/>
                </a:solidFill>
                <a:latin typeface="Arimo"/>
                <a:ea typeface="Arimo"/>
                <a:cs typeface="Arimo"/>
                <a:sym typeface="Arimo"/>
              </a:rPr>
              <a:t> Week 11 User Acceptance Test</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233" name="Google Shape;233;g648b7f1375_0_108"/>
          <p:cNvSpPr/>
          <p:nvPr/>
        </p:nvSpPr>
        <p:spPr>
          <a:xfrm>
            <a:off x="543025" y="5361696"/>
            <a:ext cx="1659300" cy="10134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rtl="0" algn="ctr">
              <a:spcBef>
                <a:spcPts val="0"/>
              </a:spcBef>
              <a:spcAft>
                <a:spcPts val="0"/>
              </a:spcAft>
              <a:buClr>
                <a:schemeClr val="dk1"/>
              </a:buClr>
              <a:buSzPts val="1300"/>
              <a:buFont typeface="Arial"/>
              <a:buNone/>
            </a:pPr>
            <a:r>
              <a:rPr lang="en-SG" sz="1300">
                <a:solidFill>
                  <a:schemeClr val="dk1"/>
                </a:solidFill>
                <a:latin typeface="Arimo"/>
                <a:ea typeface="Arimo"/>
                <a:cs typeface="Arimo"/>
                <a:sym typeface="Arimo"/>
              </a:rPr>
              <a:t>4.2 Write test cases for web service</a:t>
            </a:r>
            <a:endParaRPr sz="1300">
              <a:solidFill>
                <a:schemeClr val="dk1"/>
              </a:solidFill>
              <a:latin typeface="Arimo"/>
              <a:ea typeface="Arimo"/>
              <a:cs typeface="Arimo"/>
              <a:sym typeface="Arimo"/>
            </a:endParaRPr>
          </a:p>
          <a:p>
            <a:pPr indent="0" lvl="0" marL="0" rtl="0" algn="ctr">
              <a:spcBef>
                <a:spcPts val="600"/>
              </a:spcBef>
              <a:spcAft>
                <a:spcPts val="600"/>
              </a:spcAft>
              <a:buClr>
                <a:schemeClr val="dk1"/>
              </a:buClr>
              <a:buSzPts val="1300"/>
              <a:buFont typeface="Arial"/>
              <a:buNone/>
            </a:pPr>
            <a:r>
              <a:rPr b="1" lang="en-SG" sz="1300">
                <a:solidFill>
                  <a:schemeClr val="dk1"/>
                </a:solidFill>
                <a:latin typeface="Arimo"/>
                <a:ea typeface="Arimo"/>
                <a:cs typeface="Arimo"/>
                <a:sym typeface="Arimo"/>
              </a:rPr>
              <a:t>1 day</a:t>
            </a:r>
            <a:endParaRPr b="1" sz="1300">
              <a:latin typeface="Arimo"/>
              <a:ea typeface="Arimo"/>
              <a:cs typeface="Arimo"/>
              <a:sym typeface="Arimo"/>
            </a:endParaRPr>
          </a:p>
        </p:txBody>
      </p:sp>
      <p:sp>
        <p:nvSpPr>
          <p:cNvPr id="234" name="Google Shape;234;g648b7f1375_0_108"/>
          <p:cNvSpPr/>
          <p:nvPr/>
        </p:nvSpPr>
        <p:spPr>
          <a:xfrm>
            <a:off x="3347125" y="2004775"/>
            <a:ext cx="1659300" cy="101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5 Test and debug round clearing logic</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235" name="Google Shape;235;g648b7f1375_0_108"/>
          <p:cNvSpPr/>
          <p:nvPr/>
        </p:nvSpPr>
        <p:spPr>
          <a:xfrm>
            <a:off x="7202875" y="5224164"/>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1 Daily updates</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14 days</a:t>
            </a:r>
            <a:endParaRPr b="1" i="0" sz="1300" u="none" cap="none" strike="noStrike">
              <a:solidFill>
                <a:srgbClr val="000000"/>
              </a:solidFill>
              <a:latin typeface="Arimo"/>
              <a:ea typeface="Arimo"/>
              <a:cs typeface="Arimo"/>
              <a:sym typeface="Arimo"/>
            </a:endParaRPr>
          </a:p>
        </p:txBody>
      </p:sp>
      <p:cxnSp>
        <p:nvCxnSpPr>
          <p:cNvPr id="236" name="Google Shape;236;g648b7f1375_0_108"/>
          <p:cNvCxnSpPr>
            <a:stCxn id="229" idx="3"/>
          </p:cNvCxnSpPr>
          <p:nvPr/>
        </p:nvCxnSpPr>
        <p:spPr>
          <a:xfrm>
            <a:off x="2202313" y="4717468"/>
            <a:ext cx="1149000" cy="786900"/>
          </a:xfrm>
          <a:prstGeom prst="straightConnector1">
            <a:avLst/>
          </a:prstGeom>
          <a:noFill/>
          <a:ln cap="flat" cmpd="sng" w="28575">
            <a:solidFill>
              <a:srgbClr val="FF0000"/>
            </a:solidFill>
            <a:prstDash val="solid"/>
            <a:round/>
            <a:headEnd len="sm" w="sm" type="none"/>
            <a:tailEnd len="med" w="med" type="triangle"/>
          </a:ln>
        </p:spPr>
      </p:cxnSp>
      <p:cxnSp>
        <p:nvCxnSpPr>
          <p:cNvPr id="237" name="Google Shape;237;g648b7f1375_0_108"/>
          <p:cNvCxnSpPr>
            <a:stCxn id="238" idx="0"/>
            <a:endCxn id="230" idx="2"/>
          </p:cNvCxnSpPr>
          <p:nvPr/>
        </p:nvCxnSpPr>
        <p:spPr>
          <a:xfrm rot="10800000">
            <a:off x="4176775" y="4613225"/>
            <a:ext cx="0" cy="581400"/>
          </a:xfrm>
          <a:prstGeom prst="straightConnector1">
            <a:avLst/>
          </a:prstGeom>
          <a:noFill/>
          <a:ln cap="flat" cmpd="sng" w="28575">
            <a:solidFill>
              <a:srgbClr val="FF0000"/>
            </a:solidFill>
            <a:prstDash val="solid"/>
            <a:round/>
            <a:headEnd len="sm" w="sm" type="none"/>
            <a:tailEnd len="med" w="med" type="triangle"/>
          </a:ln>
        </p:spPr>
      </p:cxnSp>
      <p:cxnSp>
        <p:nvCxnSpPr>
          <p:cNvPr id="239" name="Google Shape;239;g648b7f1375_0_108"/>
          <p:cNvCxnSpPr>
            <a:stCxn id="230" idx="3"/>
            <a:endCxn id="231" idx="1"/>
          </p:cNvCxnSpPr>
          <p:nvPr/>
        </p:nvCxnSpPr>
        <p:spPr>
          <a:xfrm flipH="1" rot="10800000">
            <a:off x="5006425" y="4089588"/>
            <a:ext cx="268500" cy="16800"/>
          </a:xfrm>
          <a:prstGeom prst="straightConnector1">
            <a:avLst/>
          </a:prstGeom>
          <a:noFill/>
          <a:ln cap="flat" cmpd="sng" w="28575">
            <a:solidFill>
              <a:srgbClr val="FF0000"/>
            </a:solidFill>
            <a:prstDash val="solid"/>
            <a:round/>
            <a:headEnd len="sm" w="sm" type="none"/>
            <a:tailEnd len="med" w="med" type="triangle"/>
          </a:ln>
        </p:spPr>
      </p:cxnSp>
      <p:cxnSp>
        <p:nvCxnSpPr>
          <p:cNvPr id="240" name="Google Shape;240;g648b7f1375_0_108"/>
          <p:cNvCxnSpPr>
            <a:stCxn id="231" idx="3"/>
            <a:endCxn id="232" idx="1"/>
          </p:cNvCxnSpPr>
          <p:nvPr/>
        </p:nvCxnSpPr>
        <p:spPr>
          <a:xfrm>
            <a:off x="6934300" y="4089612"/>
            <a:ext cx="268500" cy="0"/>
          </a:xfrm>
          <a:prstGeom prst="straightConnector1">
            <a:avLst/>
          </a:prstGeom>
          <a:noFill/>
          <a:ln cap="flat" cmpd="sng" w="28575">
            <a:solidFill>
              <a:srgbClr val="FF0000"/>
            </a:solidFill>
            <a:prstDash val="solid"/>
            <a:round/>
            <a:headEnd len="sm" w="sm" type="none"/>
            <a:tailEnd len="med" w="med" type="triangle"/>
          </a:ln>
        </p:spPr>
      </p:cxnSp>
      <p:sp>
        <p:nvSpPr>
          <p:cNvPr id="238" name="Google Shape;238;g648b7f1375_0_108"/>
          <p:cNvSpPr/>
          <p:nvPr/>
        </p:nvSpPr>
        <p:spPr>
          <a:xfrm>
            <a:off x="3347125" y="5194625"/>
            <a:ext cx="1659300" cy="101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6 </a:t>
            </a:r>
            <a:r>
              <a:rPr lang="en-SG" sz="1300">
                <a:latin typeface="Arimo"/>
                <a:ea typeface="Arimo"/>
                <a:cs typeface="Arimo"/>
                <a:sym typeface="Arimo"/>
              </a:rPr>
              <a:t>Test and debug web service</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lang="en-SG" sz="1300">
                <a:latin typeface="Arimo"/>
                <a:ea typeface="Arimo"/>
                <a:cs typeface="Arimo"/>
                <a:sym typeface="Arimo"/>
              </a:rPr>
              <a:t>2 days</a:t>
            </a:r>
            <a:endParaRPr b="1" i="0" sz="1300" u="none" cap="none" strike="noStrike">
              <a:solidFill>
                <a:srgbClr val="000000"/>
              </a:solidFill>
              <a:latin typeface="Arimo"/>
              <a:ea typeface="Arimo"/>
              <a:cs typeface="Arimo"/>
              <a:sym typeface="Arimo"/>
            </a:endParaRPr>
          </a:p>
        </p:txBody>
      </p:sp>
      <p:sp>
        <p:nvSpPr>
          <p:cNvPr id="241" name="Google Shape;241;g648b7f1375_0_108"/>
          <p:cNvSpPr/>
          <p:nvPr/>
        </p:nvSpPr>
        <p:spPr>
          <a:xfrm>
            <a:off x="543025" y="3059859"/>
            <a:ext cx="1659300" cy="10134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rtl="0" algn="ctr">
              <a:spcBef>
                <a:spcPts val="0"/>
              </a:spcBef>
              <a:spcAft>
                <a:spcPts val="0"/>
              </a:spcAft>
              <a:buClr>
                <a:schemeClr val="dk1"/>
              </a:buClr>
              <a:buSzPts val="1300"/>
              <a:buFont typeface="Arial"/>
              <a:buNone/>
            </a:pPr>
            <a:r>
              <a:rPr lang="en-SG" sz="1300">
                <a:solidFill>
                  <a:schemeClr val="dk1"/>
                </a:solidFill>
                <a:latin typeface="Arimo"/>
                <a:ea typeface="Arimo"/>
                <a:cs typeface="Arimo"/>
                <a:sym typeface="Arimo"/>
              </a:rPr>
              <a:t>4.1 Write test cases for round clearing</a:t>
            </a:r>
            <a:endParaRPr sz="1300">
              <a:solidFill>
                <a:schemeClr val="dk1"/>
              </a:solidFill>
              <a:latin typeface="Arimo"/>
              <a:ea typeface="Arimo"/>
              <a:cs typeface="Arimo"/>
              <a:sym typeface="Arimo"/>
            </a:endParaRPr>
          </a:p>
          <a:p>
            <a:pPr indent="0" lvl="0" marL="0" rtl="0" algn="ctr">
              <a:spcBef>
                <a:spcPts val="0"/>
              </a:spcBef>
              <a:spcAft>
                <a:spcPts val="0"/>
              </a:spcAft>
              <a:buClr>
                <a:schemeClr val="dk1"/>
              </a:buClr>
              <a:buSzPts val="1300"/>
              <a:buFont typeface="Arial"/>
              <a:buNone/>
            </a:pPr>
            <a:r>
              <a:rPr b="1" lang="en-SG" sz="1300">
                <a:solidFill>
                  <a:schemeClr val="dk1"/>
                </a:solidFill>
                <a:latin typeface="Arimo"/>
                <a:ea typeface="Arimo"/>
                <a:cs typeface="Arimo"/>
                <a:sym typeface="Arimo"/>
              </a:rPr>
              <a:t>1 day</a:t>
            </a:r>
            <a:endParaRPr b="1" sz="1300">
              <a:latin typeface="Arimo"/>
              <a:ea typeface="Arimo"/>
              <a:cs typeface="Arimo"/>
              <a:sym typeface="Arimo"/>
            </a:endParaRPr>
          </a:p>
        </p:txBody>
      </p:sp>
      <p:cxnSp>
        <p:nvCxnSpPr>
          <p:cNvPr id="242" name="Google Shape;242;g648b7f1375_0_108"/>
          <p:cNvCxnSpPr>
            <a:stCxn id="233" idx="3"/>
          </p:cNvCxnSpPr>
          <p:nvPr/>
        </p:nvCxnSpPr>
        <p:spPr>
          <a:xfrm>
            <a:off x="2202325" y="5868396"/>
            <a:ext cx="1144200" cy="2700"/>
          </a:xfrm>
          <a:prstGeom prst="straightConnector1">
            <a:avLst/>
          </a:prstGeom>
          <a:noFill/>
          <a:ln cap="flat" cmpd="sng" w="9525">
            <a:solidFill>
              <a:schemeClr val="dk2"/>
            </a:solidFill>
            <a:prstDash val="solid"/>
            <a:round/>
            <a:headEnd len="sm" w="sm" type="none"/>
            <a:tailEnd len="med" w="med" type="triangle"/>
          </a:ln>
        </p:spPr>
      </p:cxnSp>
      <p:cxnSp>
        <p:nvCxnSpPr>
          <p:cNvPr id="243" name="Google Shape;243;g648b7f1375_0_108"/>
          <p:cNvCxnSpPr>
            <a:stCxn id="228" idx="3"/>
          </p:cNvCxnSpPr>
          <p:nvPr/>
        </p:nvCxnSpPr>
        <p:spPr>
          <a:xfrm>
            <a:off x="2202325" y="2386075"/>
            <a:ext cx="1146900" cy="4200"/>
          </a:xfrm>
          <a:prstGeom prst="straightConnector1">
            <a:avLst/>
          </a:prstGeom>
          <a:noFill/>
          <a:ln cap="flat" cmpd="sng" w="9525">
            <a:solidFill>
              <a:schemeClr val="dk2"/>
            </a:solidFill>
            <a:prstDash val="solid"/>
            <a:round/>
            <a:headEnd len="med" w="med" type="none"/>
            <a:tailEnd len="med" w="med" type="triangle"/>
          </a:ln>
        </p:spPr>
      </p:cxnSp>
      <p:cxnSp>
        <p:nvCxnSpPr>
          <p:cNvPr id="244" name="Google Shape;244;g648b7f1375_0_108"/>
          <p:cNvCxnSpPr>
            <a:stCxn id="241" idx="3"/>
          </p:cNvCxnSpPr>
          <p:nvPr/>
        </p:nvCxnSpPr>
        <p:spPr>
          <a:xfrm flipH="1" rot="10800000">
            <a:off x="2202325" y="2628459"/>
            <a:ext cx="1146900" cy="93810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g648b7f1375_0_108"/>
          <p:cNvCxnSpPr>
            <a:stCxn id="234" idx="2"/>
            <a:endCxn id="230" idx="0"/>
          </p:cNvCxnSpPr>
          <p:nvPr/>
        </p:nvCxnSpPr>
        <p:spPr>
          <a:xfrm>
            <a:off x="4176775" y="3018175"/>
            <a:ext cx="0" cy="581400"/>
          </a:xfrm>
          <a:prstGeom prst="straightConnector1">
            <a:avLst/>
          </a:prstGeom>
          <a:noFill/>
          <a:ln cap="flat" cmpd="sng" w="9525">
            <a:solidFill>
              <a:schemeClr val="dk2"/>
            </a:solidFill>
            <a:prstDash val="solid"/>
            <a:round/>
            <a:headEnd len="med" w="med" type="none"/>
            <a:tailEnd len="med" w="med" type="triangle"/>
          </a:ln>
        </p:spPr>
      </p:cxnSp>
      <p:sp>
        <p:nvSpPr>
          <p:cNvPr id="246" name="Google Shape;246;g648b7f1375_0_108"/>
          <p:cNvSpPr txBox="1"/>
          <p:nvPr/>
        </p:nvSpPr>
        <p:spPr>
          <a:xfrm>
            <a:off x="6341800" y="1458475"/>
            <a:ext cx="1751100" cy="663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1" lang="en-SG" sz="1900">
                <a:solidFill>
                  <a:schemeClr val="accent5"/>
                </a:solidFill>
                <a:latin typeface="Arimo"/>
                <a:ea typeface="Arimo"/>
                <a:cs typeface="Arimo"/>
                <a:sym typeface="Arimo"/>
              </a:rPr>
              <a:t>CP: 9 days</a:t>
            </a:r>
            <a:endParaRPr b="1" sz="1900">
              <a:solidFill>
                <a:schemeClr val="accent5"/>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700"/>
              <a:buFont typeface="Arial"/>
              <a:buNone/>
            </a:pPr>
            <a:r>
              <a:rPr b="1" lang="en-SG" sz="1900">
                <a:solidFill>
                  <a:schemeClr val="accent5"/>
                </a:solidFill>
                <a:latin typeface="Arimo"/>
                <a:ea typeface="Arimo"/>
                <a:cs typeface="Arimo"/>
                <a:sym typeface="Arimo"/>
              </a:rPr>
              <a:t>Buffer: 5 days</a:t>
            </a:r>
            <a:endParaRPr b="1" sz="1900">
              <a:solidFill>
                <a:schemeClr val="accent5"/>
              </a:solidFill>
              <a:latin typeface="Arimo"/>
              <a:ea typeface="Arimo"/>
              <a:cs typeface="Arimo"/>
              <a:sym typeface="Arim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g648b7f1375_0_122"/>
          <p:cNvSpPr txBox="1"/>
          <p:nvPr/>
        </p:nvSpPr>
        <p:spPr>
          <a:xfrm>
            <a:off x="238225" y="548500"/>
            <a:ext cx="7980900" cy="663900"/>
          </a:xfrm>
          <a:prstGeom prst="rect">
            <a:avLst/>
          </a:prstGeom>
          <a:noFill/>
          <a:ln>
            <a:noFill/>
          </a:ln>
        </p:spPr>
        <p:txBody>
          <a:bodyPr anchorCtr="0" anchor="t" bIns="0" lIns="0" spcFirstLastPara="1" rIns="0" wrap="square" tIns="8100">
            <a:no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CRITICAL PATH ANALYSIS</a:t>
            </a:r>
            <a:endParaRPr b="0" i="0" sz="3500" u="none" cap="none" strike="noStrike">
              <a:solidFill>
                <a:srgbClr val="E36C09"/>
              </a:solidFill>
              <a:latin typeface="Arial Black"/>
              <a:ea typeface="Arial Black"/>
              <a:cs typeface="Arial Black"/>
              <a:sym typeface="Arial Black"/>
            </a:endParaRPr>
          </a:p>
        </p:txBody>
      </p:sp>
      <p:sp>
        <p:nvSpPr>
          <p:cNvPr id="252" name="Google Shape;252;g648b7f1375_0_122"/>
          <p:cNvSpPr txBox="1"/>
          <p:nvPr/>
        </p:nvSpPr>
        <p:spPr>
          <a:xfrm>
            <a:off x="238225" y="1212275"/>
            <a:ext cx="6250200" cy="546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0" i="0" lang="en-SG" sz="1700" u="none" cap="none" strike="noStrike">
                <a:solidFill>
                  <a:srgbClr val="888888"/>
                </a:solidFill>
                <a:latin typeface="Arial Black"/>
                <a:ea typeface="Arial Black"/>
                <a:cs typeface="Arial Black"/>
                <a:sym typeface="Arial Black"/>
              </a:rPr>
              <a:t>Iter</a:t>
            </a:r>
            <a:r>
              <a:rPr lang="en-SG" sz="1700">
                <a:solidFill>
                  <a:srgbClr val="888888"/>
                </a:solidFill>
                <a:latin typeface="Arial Black"/>
                <a:ea typeface="Arial Black"/>
                <a:cs typeface="Arial Black"/>
                <a:sym typeface="Arial Black"/>
              </a:rPr>
              <a:t>ation 4</a:t>
            </a:r>
            <a:endParaRPr b="0" i="0" sz="1700" u="none" cap="none" strike="noStrike">
              <a:solidFill>
                <a:srgbClr val="888888"/>
              </a:solidFill>
              <a:latin typeface="Arial Black"/>
              <a:ea typeface="Arial Black"/>
              <a:cs typeface="Arial Black"/>
              <a:sym typeface="Arial Black"/>
            </a:endParaRPr>
          </a:p>
        </p:txBody>
      </p:sp>
      <p:sp>
        <p:nvSpPr>
          <p:cNvPr id="253" name="Google Shape;253;g648b7f1375_0_122"/>
          <p:cNvSpPr/>
          <p:nvPr/>
        </p:nvSpPr>
        <p:spPr>
          <a:xfrm>
            <a:off x="333475" y="1968124"/>
            <a:ext cx="1659300" cy="9543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2 Team meeting and planning (</a:t>
            </a:r>
            <a:r>
              <a:rPr lang="en-SG" sz="1300">
                <a:latin typeface="Arimo"/>
                <a:ea typeface="Arimo"/>
                <a:cs typeface="Arimo"/>
                <a:sym typeface="Arimo"/>
              </a:rPr>
              <a:t>discuss</a:t>
            </a:r>
            <a:r>
              <a:rPr b="0" i="0" lang="en-SG" sz="1300" u="none" cap="none" strike="noStrike">
                <a:solidFill>
                  <a:srgbClr val="000000"/>
                </a:solidFill>
                <a:latin typeface="Arimo"/>
                <a:ea typeface="Arimo"/>
                <a:cs typeface="Arimo"/>
                <a:sym typeface="Arimo"/>
              </a:rPr>
              <a:t> UAT feedback)</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254" name="Google Shape;254;g648b7f1375_0_122"/>
          <p:cNvSpPr/>
          <p:nvPr/>
        </p:nvSpPr>
        <p:spPr>
          <a:xfrm>
            <a:off x="333463" y="3421635"/>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3 Programming / app debugging (Part 1)</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lang="en-SG" sz="1300">
                <a:latin typeface="Arimo"/>
                <a:ea typeface="Arimo"/>
                <a:cs typeface="Arimo"/>
                <a:sym typeface="Arimo"/>
              </a:rPr>
              <a:t>2</a:t>
            </a:r>
            <a:r>
              <a:rPr b="1" i="0" lang="en-SG" sz="1300" u="none" cap="none" strike="noStrike">
                <a:solidFill>
                  <a:srgbClr val="000000"/>
                </a:solidFill>
                <a:latin typeface="Arimo"/>
                <a:ea typeface="Arimo"/>
                <a:cs typeface="Arimo"/>
                <a:sym typeface="Arimo"/>
              </a:rPr>
              <a:t> days</a:t>
            </a:r>
            <a:endParaRPr b="1" i="0" sz="1300" u="none" cap="none" strike="noStrike">
              <a:solidFill>
                <a:srgbClr val="000000"/>
              </a:solidFill>
              <a:latin typeface="Arimo"/>
              <a:ea typeface="Arimo"/>
              <a:cs typeface="Arimo"/>
              <a:sym typeface="Arimo"/>
            </a:endParaRPr>
          </a:p>
        </p:txBody>
      </p:sp>
      <p:sp>
        <p:nvSpPr>
          <p:cNvPr id="255" name="Google Shape;255;g648b7f1375_0_122"/>
          <p:cNvSpPr/>
          <p:nvPr/>
        </p:nvSpPr>
        <p:spPr>
          <a:xfrm>
            <a:off x="4828975" y="3421625"/>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4 </a:t>
            </a:r>
            <a:r>
              <a:rPr b="0" i="0" lang="en-SG" sz="1300" u="none" cap="none" strike="noStrike">
                <a:solidFill>
                  <a:schemeClr val="dk1"/>
                </a:solidFill>
                <a:latin typeface="Arimo"/>
                <a:ea typeface="Arimo"/>
                <a:cs typeface="Arimo"/>
                <a:sym typeface="Arimo"/>
              </a:rPr>
              <a:t>Programming / app debugging (Part 2)</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lang="en-SG" sz="1300">
                <a:latin typeface="Arimo"/>
                <a:ea typeface="Arimo"/>
                <a:cs typeface="Arimo"/>
                <a:sym typeface="Arimo"/>
              </a:rPr>
              <a:t>2</a:t>
            </a:r>
            <a:r>
              <a:rPr b="1" i="0" lang="en-SG" sz="1300" u="none" cap="none" strike="noStrike">
                <a:solidFill>
                  <a:srgbClr val="000000"/>
                </a:solidFill>
                <a:latin typeface="Arimo"/>
                <a:ea typeface="Arimo"/>
                <a:cs typeface="Arimo"/>
                <a:sym typeface="Arimo"/>
              </a:rPr>
              <a:t> days</a:t>
            </a:r>
            <a:endParaRPr b="1" i="0" sz="1300" u="none" cap="none" strike="noStrike">
              <a:solidFill>
                <a:srgbClr val="000000"/>
              </a:solidFill>
              <a:latin typeface="Arimo"/>
              <a:ea typeface="Arimo"/>
              <a:cs typeface="Arimo"/>
              <a:sym typeface="Arimo"/>
            </a:endParaRPr>
          </a:p>
        </p:txBody>
      </p:sp>
      <p:sp>
        <p:nvSpPr>
          <p:cNvPr id="256" name="Google Shape;256;g648b7f1375_0_122"/>
          <p:cNvSpPr/>
          <p:nvPr/>
        </p:nvSpPr>
        <p:spPr>
          <a:xfrm>
            <a:off x="7076725" y="3421637"/>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5 Iter4 testing and debugging</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257" name="Google Shape;257;g648b7f1375_0_122"/>
          <p:cNvSpPr/>
          <p:nvPr/>
        </p:nvSpPr>
        <p:spPr>
          <a:xfrm>
            <a:off x="333475" y="4875114"/>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1 Daily updates</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14 days</a:t>
            </a:r>
            <a:endParaRPr b="1" i="0" sz="1300" u="none" cap="none" strike="noStrike">
              <a:solidFill>
                <a:srgbClr val="000000"/>
              </a:solidFill>
              <a:latin typeface="Arimo"/>
              <a:ea typeface="Arimo"/>
              <a:cs typeface="Arimo"/>
              <a:sym typeface="Arimo"/>
            </a:endParaRPr>
          </a:p>
        </p:txBody>
      </p:sp>
      <p:cxnSp>
        <p:nvCxnSpPr>
          <p:cNvPr id="258" name="Google Shape;258;g648b7f1375_0_122"/>
          <p:cNvCxnSpPr>
            <a:stCxn id="253" idx="2"/>
            <a:endCxn id="254" idx="0"/>
          </p:cNvCxnSpPr>
          <p:nvPr/>
        </p:nvCxnSpPr>
        <p:spPr>
          <a:xfrm>
            <a:off x="1163125" y="2922424"/>
            <a:ext cx="0" cy="499200"/>
          </a:xfrm>
          <a:prstGeom prst="straightConnector1">
            <a:avLst/>
          </a:prstGeom>
          <a:noFill/>
          <a:ln cap="flat" cmpd="sng" w="28575">
            <a:solidFill>
              <a:srgbClr val="FF0000"/>
            </a:solidFill>
            <a:prstDash val="solid"/>
            <a:round/>
            <a:headEnd len="sm" w="sm" type="none"/>
            <a:tailEnd len="med" w="med" type="triangle"/>
          </a:ln>
        </p:spPr>
      </p:cxnSp>
      <p:cxnSp>
        <p:nvCxnSpPr>
          <p:cNvPr id="259" name="Google Shape;259;g648b7f1375_0_122"/>
          <p:cNvCxnSpPr>
            <a:stCxn id="260" idx="3"/>
            <a:endCxn id="255" idx="1"/>
          </p:cNvCxnSpPr>
          <p:nvPr/>
        </p:nvCxnSpPr>
        <p:spPr>
          <a:xfrm>
            <a:off x="4240525" y="3898775"/>
            <a:ext cx="588600" cy="0"/>
          </a:xfrm>
          <a:prstGeom prst="straightConnector1">
            <a:avLst/>
          </a:prstGeom>
          <a:noFill/>
          <a:ln cap="flat" cmpd="sng" w="28575">
            <a:solidFill>
              <a:srgbClr val="FF0000"/>
            </a:solidFill>
            <a:prstDash val="solid"/>
            <a:round/>
            <a:headEnd len="sm" w="sm" type="none"/>
            <a:tailEnd len="med" w="med" type="triangle"/>
          </a:ln>
        </p:spPr>
      </p:cxnSp>
      <p:cxnSp>
        <p:nvCxnSpPr>
          <p:cNvPr id="261" name="Google Shape;261;g648b7f1375_0_122"/>
          <p:cNvCxnSpPr>
            <a:stCxn id="255" idx="3"/>
            <a:endCxn id="256" idx="1"/>
          </p:cNvCxnSpPr>
          <p:nvPr/>
        </p:nvCxnSpPr>
        <p:spPr>
          <a:xfrm>
            <a:off x="6488275" y="3898775"/>
            <a:ext cx="588600" cy="0"/>
          </a:xfrm>
          <a:prstGeom prst="straightConnector1">
            <a:avLst/>
          </a:prstGeom>
          <a:noFill/>
          <a:ln cap="flat" cmpd="sng" w="28575">
            <a:solidFill>
              <a:srgbClr val="FF0000"/>
            </a:solidFill>
            <a:prstDash val="solid"/>
            <a:round/>
            <a:headEnd len="sm" w="sm" type="none"/>
            <a:tailEnd len="med" w="med" type="triangle"/>
          </a:ln>
        </p:spPr>
      </p:cxnSp>
      <p:sp>
        <p:nvSpPr>
          <p:cNvPr id="262" name="Google Shape;262;g648b7f1375_0_122"/>
          <p:cNvSpPr txBox="1"/>
          <p:nvPr/>
        </p:nvSpPr>
        <p:spPr>
          <a:xfrm>
            <a:off x="6341800" y="1458475"/>
            <a:ext cx="1751100" cy="663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1" lang="en-SG" sz="1900">
                <a:solidFill>
                  <a:schemeClr val="accent5"/>
                </a:solidFill>
                <a:latin typeface="Arimo"/>
                <a:ea typeface="Arimo"/>
                <a:cs typeface="Arimo"/>
                <a:sym typeface="Arimo"/>
              </a:rPr>
              <a:t>CP: 8 days</a:t>
            </a:r>
            <a:endParaRPr b="1" sz="1900">
              <a:solidFill>
                <a:schemeClr val="accent5"/>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700"/>
              <a:buFont typeface="Arial"/>
              <a:buNone/>
            </a:pPr>
            <a:r>
              <a:rPr b="1" lang="en-SG" sz="1900">
                <a:solidFill>
                  <a:schemeClr val="accent5"/>
                </a:solidFill>
                <a:latin typeface="Arimo"/>
                <a:ea typeface="Arimo"/>
                <a:cs typeface="Arimo"/>
                <a:sym typeface="Arimo"/>
              </a:rPr>
              <a:t>Buffer: 6 days</a:t>
            </a:r>
            <a:endParaRPr b="1" sz="1900">
              <a:solidFill>
                <a:schemeClr val="accent5"/>
              </a:solidFill>
              <a:latin typeface="Arimo"/>
              <a:ea typeface="Arimo"/>
              <a:cs typeface="Arimo"/>
              <a:sym typeface="Arimo"/>
            </a:endParaRPr>
          </a:p>
        </p:txBody>
      </p:sp>
      <p:sp>
        <p:nvSpPr>
          <p:cNvPr id="263" name="Google Shape;263;g648b7f1375_0_122"/>
          <p:cNvSpPr/>
          <p:nvPr/>
        </p:nvSpPr>
        <p:spPr>
          <a:xfrm>
            <a:off x="7076725" y="4875137"/>
            <a:ext cx="1659300" cy="9543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App deployment and testing on cloud</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260" name="Google Shape;260;g648b7f1375_0_122"/>
          <p:cNvSpPr/>
          <p:nvPr/>
        </p:nvSpPr>
        <p:spPr>
          <a:xfrm>
            <a:off x="2581225" y="3421625"/>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lang="en-SG" sz="1300">
                <a:latin typeface="Arimo"/>
                <a:ea typeface="Arimo"/>
                <a:cs typeface="Arimo"/>
                <a:sym typeface="Arimo"/>
              </a:rPr>
              <a:t>Regression testing</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cxnSp>
        <p:nvCxnSpPr>
          <p:cNvPr id="264" name="Google Shape;264;g648b7f1375_0_122"/>
          <p:cNvCxnSpPr>
            <a:stCxn id="254" idx="3"/>
            <a:endCxn id="260" idx="1"/>
          </p:cNvCxnSpPr>
          <p:nvPr/>
        </p:nvCxnSpPr>
        <p:spPr>
          <a:xfrm>
            <a:off x="1992763" y="3898785"/>
            <a:ext cx="588600" cy="0"/>
          </a:xfrm>
          <a:prstGeom prst="straightConnector1">
            <a:avLst/>
          </a:prstGeom>
          <a:noFill/>
          <a:ln cap="flat" cmpd="sng" w="28575">
            <a:solidFill>
              <a:srgbClr val="FF0000"/>
            </a:solidFill>
            <a:prstDash val="solid"/>
            <a:round/>
            <a:headEnd len="sm" w="sm" type="none"/>
            <a:tailEnd len="med" w="med" type="triangle"/>
          </a:ln>
        </p:spPr>
      </p:cxnSp>
      <p:cxnSp>
        <p:nvCxnSpPr>
          <p:cNvPr id="265" name="Google Shape;265;g648b7f1375_0_122"/>
          <p:cNvCxnSpPr>
            <a:stCxn id="256" idx="2"/>
            <a:endCxn id="263" idx="0"/>
          </p:cNvCxnSpPr>
          <p:nvPr/>
        </p:nvCxnSpPr>
        <p:spPr>
          <a:xfrm>
            <a:off x="7906375" y="4375937"/>
            <a:ext cx="0" cy="499200"/>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g648b7f1375_0_136"/>
          <p:cNvSpPr txBox="1"/>
          <p:nvPr/>
        </p:nvSpPr>
        <p:spPr>
          <a:xfrm>
            <a:off x="238225" y="548500"/>
            <a:ext cx="7507800" cy="663900"/>
          </a:xfrm>
          <a:prstGeom prst="rect">
            <a:avLst/>
          </a:prstGeom>
          <a:noFill/>
          <a:ln>
            <a:noFill/>
          </a:ln>
        </p:spPr>
        <p:txBody>
          <a:bodyPr anchorCtr="0" anchor="t" bIns="0" lIns="0" spcFirstLastPara="1" rIns="0" wrap="square" tIns="8100">
            <a:no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CRITICAL PATH ANALYSIS</a:t>
            </a:r>
            <a:endParaRPr b="0" i="0" sz="3500" u="none" cap="none" strike="noStrike">
              <a:solidFill>
                <a:srgbClr val="E36C09"/>
              </a:solidFill>
              <a:latin typeface="Arial Black"/>
              <a:ea typeface="Arial Black"/>
              <a:cs typeface="Arial Black"/>
              <a:sym typeface="Arial Black"/>
            </a:endParaRPr>
          </a:p>
        </p:txBody>
      </p:sp>
      <p:sp>
        <p:nvSpPr>
          <p:cNvPr id="271" name="Google Shape;271;g648b7f1375_0_136"/>
          <p:cNvSpPr txBox="1"/>
          <p:nvPr/>
        </p:nvSpPr>
        <p:spPr>
          <a:xfrm>
            <a:off x="238225" y="1212283"/>
            <a:ext cx="2835900" cy="546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0" i="0" lang="en-SG" sz="1700" u="none" cap="none" strike="noStrike">
                <a:solidFill>
                  <a:srgbClr val="888888"/>
                </a:solidFill>
                <a:latin typeface="Arial Black"/>
                <a:ea typeface="Arial Black"/>
                <a:cs typeface="Arial Black"/>
                <a:sym typeface="Arial Black"/>
              </a:rPr>
              <a:t>Iter</a:t>
            </a:r>
            <a:r>
              <a:rPr lang="en-SG" sz="1700">
                <a:solidFill>
                  <a:srgbClr val="888888"/>
                </a:solidFill>
                <a:latin typeface="Arial Black"/>
                <a:ea typeface="Arial Black"/>
                <a:cs typeface="Arial Black"/>
                <a:sym typeface="Arial Black"/>
              </a:rPr>
              <a:t>ation 5</a:t>
            </a:r>
            <a:endParaRPr b="0" i="0" sz="1700" u="none" cap="none" strike="noStrike">
              <a:solidFill>
                <a:srgbClr val="888888"/>
              </a:solidFill>
              <a:latin typeface="Arial Black"/>
              <a:ea typeface="Arial Black"/>
              <a:cs typeface="Arial Black"/>
              <a:sym typeface="Arial Black"/>
            </a:endParaRPr>
          </a:p>
        </p:txBody>
      </p:sp>
      <p:sp>
        <p:nvSpPr>
          <p:cNvPr id="272" name="Google Shape;272;g648b7f1375_0_136"/>
          <p:cNvSpPr/>
          <p:nvPr/>
        </p:nvSpPr>
        <p:spPr>
          <a:xfrm>
            <a:off x="6485800" y="4975402"/>
            <a:ext cx="1659300" cy="9543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2 Prepare slides for Week 14 submission</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2 days</a:t>
            </a:r>
            <a:endParaRPr b="1" i="0" sz="1300" u="none" cap="none" strike="noStrike">
              <a:solidFill>
                <a:srgbClr val="000000"/>
              </a:solidFill>
              <a:latin typeface="Arimo"/>
              <a:ea typeface="Arimo"/>
              <a:cs typeface="Arimo"/>
              <a:sym typeface="Arimo"/>
            </a:endParaRPr>
          </a:p>
        </p:txBody>
      </p:sp>
      <p:sp>
        <p:nvSpPr>
          <p:cNvPr id="273" name="Google Shape;273;g648b7f1375_0_136"/>
          <p:cNvSpPr/>
          <p:nvPr/>
        </p:nvSpPr>
        <p:spPr>
          <a:xfrm>
            <a:off x="998900" y="3213399"/>
            <a:ext cx="1659300" cy="9984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3 Check and submit all project files in repository</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274" name="Google Shape;274;g648b7f1375_0_136"/>
          <p:cNvSpPr/>
          <p:nvPr/>
        </p:nvSpPr>
        <p:spPr>
          <a:xfrm>
            <a:off x="3742350" y="3246388"/>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4 Final app deployment</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2 days</a:t>
            </a:r>
            <a:endParaRPr b="1" i="0" sz="1300" u="none" cap="none" strike="noStrike">
              <a:solidFill>
                <a:srgbClr val="000000"/>
              </a:solidFill>
              <a:latin typeface="Arimo"/>
              <a:ea typeface="Arimo"/>
              <a:cs typeface="Arimo"/>
              <a:sym typeface="Arimo"/>
            </a:endParaRPr>
          </a:p>
        </p:txBody>
      </p:sp>
      <p:sp>
        <p:nvSpPr>
          <p:cNvPr id="275" name="Google Shape;275;g648b7f1375_0_136"/>
          <p:cNvSpPr/>
          <p:nvPr/>
        </p:nvSpPr>
        <p:spPr>
          <a:xfrm>
            <a:off x="6485800" y="3246412"/>
            <a:ext cx="1659300" cy="9543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5 Week 14 Final Presentation</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276" name="Google Shape;276;g648b7f1375_0_136"/>
          <p:cNvSpPr/>
          <p:nvPr/>
        </p:nvSpPr>
        <p:spPr>
          <a:xfrm>
            <a:off x="3742350" y="4975389"/>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1 Daily updates</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lang="en-SG" sz="1300">
                <a:latin typeface="Arimo"/>
                <a:ea typeface="Arimo"/>
                <a:cs typeface="Arimo"/>
                <a:sym typeface="Arimo"/>
              </a:rPr>
              <a:t>3</a:t>
            </a:r>
            <a:r>
              <a:rPr b="1" i="0" lang="en-SG" sz="1300" u="none" cap="none" strike="noStrike">
                <a:solidFill>
                  <a:srgbClr val="000000"/>
                </a:solidFill>
                <a:latin typeface="Arimo"/>
                <a:ea typeface="Arimo"/>
                <a:cs typeface="Arimo"/>
                <a:sym typeface="Arimo"/>
              </a:rPr>
              <a:t> days</a:t>
            </a:r>
            <a:endParaRPr b="1" i="0" sz="1300" u="none" cap="none" strike="noStrike">
              <a:solidFill>
                <a:srgbClr val="000000"/>
              </a:solidFill>
              <a:latin typeface="Arimo"/>
              <a:ea typeface="Arimo"/>
              <a:cs typeface="Arimo"/>
              <a:sym typeface="Arimo"/>
            </a:endParaRPr>
          </a:p>
        </p:txBody>
      </p:sp>
      <p:cxnSp>
        <p:nvCxnSpPr>
          <p:cNvPr id="277" name="Google Shape;277;g648b7f1375_0_136"/>
          <p:cNvCxnSpPr>
            <a:stCxn id="274" idx="3"/>
            <a:endCxn id="275" idx="1"/>
          </p:cNvCxnSpPr>
          <p:nvPr/>
        </p:nvCxnSpPr>
        <p:spPr>
          <a:xfrm>
            <a:off x="5401650" y="3723538"/>
            <a:ext cx="1084200" cy="0"/>
          </a:xfrm>
          <a:prstGeom prst="straightConnector1">
            <a:avLst/>
          </a:prstGeom>
          <a:noFill/>
          <a:ln cap="flat" cmpd="sng" w="28575">
            <a:solidFill>
              <a:srgbClr val="FF0000"/>
            </a:solidFill>
            <a:prstDash val="solid"/>
            <a:round/>
            <a:headEnd len="sm" w="sm" type="none"/>
            <a:tailEnd len="med" w="med" type="triangle"/>
          </a:ln>
        </p:spPr>
      </p:cxnSp>
      <p:cxnSp>
        <p:nvCxnSpPr>
          <p:cNvPr id="278" name="Google Shape;278;g648b7f1375_0_136"/>
          <p:cNvCxnSpPr>
            <a:stCxn id="273" idx="3"/>
            <a:endCxn id="274" idx="1"/>
          </p:cNvCxnSpPr>
          <p:nvPr/>
        </p:nvCxnSpPr>
        <p:spPr>
          <a:xfrm>
            <a:off x="2658200" y="3712599"/>
            <a:ext cx="1084200" cy="10800"/>
          </a:xfrm>
          <a:prstGeom prst="straightConnector1">
            <a:avLst/>
          </a:prstGeom>
          <a:noFill/>
          <a:ln cap="flat" cmpd="sng" w="28575">
            <a:solidFill>
              <a:srgbClr val="FF0000"/>
            </a:solidFill>
            <a:prstDash val="solid"/>
            <a:round/>
            <a:headEnd len="sm" w="sm" type="none"/>
            <a:tailEnd len="med" w="med" type="triangle"/>
          </a:ln>
        </p:spPr>
      </p:cxnSp>
      <p:cxnSp>
        <p:nvCxnSpPr>
          <p:cNvPr id="279" name="Google Shape;279;g648b7f1375_0_136"/>
          <p:cNvCxnSpPr>
            <a:stCxn id="272" idx="0"/>
            <a:endCxn id="275" idx="2"/>
          </p:cNvCxnSpPr>
          <p:nvPr/>
        </p:nvCxnSpPr>
        <p:spPr>
          <a:xfrm rot="10800000">
            <a:off x="7315450" y="4200802"/>
            <a:ext cx="0" cy="774600"/>
          </a:xfrm>
          <a:prstGeom prst="straightConnector1">
            <a:avLst/>
          </a:prstGeom>
          <a:noFill/>
          <a:ln cap="flat" cmpd="sng" w="9525">
            <a:solidFill>
              <a:schemeClr val="dk2"/>
            </a:solidFill>
            <a:prstDash val="solid"/>
            <a:round/>
            <a:headEnd len="med" w="med" type="none"/>
            <a:tailEnd len="med" w="med" type="triangle"/>
          </a:ln>
        </p:spPr>
      </p:cxnSp>
      <p:sp>
        <p:nvSpPr>
          <p:cNvPr id="280" name="Google Shape;280;g648b7f1375_0_136"/>
          <p:cNvSpPr txBox="1"/>
          <p:nvPr/>
        </p:nvSpPr>
        <p:spPr>
          <a:xfrm>
            <a:off x="6341800" y="1458475"/>
            <a:ext cx="1751100" cy="663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1" lang="en-SG" sz="1900">
                <a:solidFill>
                  <a:schemeClr val="accent5"/>
                </a:solidFill>
                <a:latin typeface="Arimo"/>
                <a:ea typeface="Arimo"/>
                <a:cs typeface="Arimo"/>
                <a:sym typeface="Arimo"/>
              </a:rPr>
              <a:t>CP: 8 days</a:t>
            </a:r>
            <a:endParaRPr b="1" sz="1900">
              <a:solidFill>
                <a:schemeClr val="accent5"/>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700"/>
              <a:buFont typeface="Arial"/>
              <a:buNone/>
            </a:pPr>
            <a:r>
              <a:rPr b="1" lang="en-SG" sz="1900">
                <a:solidFill>
                  <a:schemeClr val="accent5"/>
                </a:solidFill>
                <a:latin typeface="Arimo"/>
                <a:ea typeface="Arimo"/>
                <a:cs typeface="Arimo"/>
                <a:sym typeface="Arimo"/>
              </a:rPr>
              <a:t>Buffer: 6 days</a:t>
            </a:r>
            <a:endParaRPr b="1" sz="1900">
              <a:solidFill>
                <a:schemeClr val="accent5"/>
              </a:solidFill>
              <a:latin typeface="Arimo"/>
              <a:ea typeface="Arimo"/>
              <a:cs typeface="Arimo"/>
              <a:sym typeface="Arim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6"/>
          <p:cNvSpPr txBox="1"/>
          <p:nvPr/>
        </p:nvSpPr>
        <p:spPr>
          <a:xfrm>
            <a:off x="238225" y="548500"/>
            <a:ext cx="7705500" cy="663900"/>
          </a:xfrm>
          <a:prstGeom prst="rect">
            <a:avLst/>
          </a:prstGeom>
          <a:noFill/>
          <a:ln>
            <a:noFill/>
          </a:ln>
        </p:spPr>
        <p:txBody>
          <a:bodyPr anchorCtr="0" anchor="t" bIns="0" lIns="0" spcFirstLastPara="1" rIns="0" wrap="square" tIns="8100">
            <a:sp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BUG METRICS (Iteration 1)</a:t>
            </a:r>
            <a:endParaRPr b="0" i="0" sz="800" u="none" cap="none" strike="noStrike">
              <a:solidFill>
                <a:srgbClr val="000000"/>
              </a:solidFill>
              <a:latin typeface="Arial"/>
              <a:ea typeface="Arial"/>
              <a:cs typeface="Arial"/>
              <a:sym typeface="Arial"/>
            </a:endParaRPr>
          </a:p>
        </p:txBody>
      </p:sp>
      <p:pic>
        <p:nvPicPr>
          <p:cNvPr id="286" name="Google Shape;286;p6"/>
          <p:cNvPicPr preferRelativeResize="0"/>
          <p:nvPr/>
        </p:nvPicPr>
        <p:blipFill rotWithShape="1">
          <a:blip r:embed="rId3">
            <a:alphaModFix/>
          </a:blip>
          <a:srcRect b="0" l="0" r="28238" t="8875"/>
          <a:stretch/>
        </p:blipFill>
        <p:spPr>
          <a:xfrm>
            <a:off x="91988" y="1521450"/>
            <a:ext cx="8960026" cy="1889275"/>
          </a:xfrm>
          <a:prstGeom prst="rect">
            <a:avLst/>
          </a:prstGeom>
          <a:noFill/>
          <a:ln>
            <a:noFill/>
          </a:ln>
        </p:spPr>
      </p:pic>
      <p:sp>
        <p:nvSpPr>
          <p:cNvPr id="287" name="Google Shape;287;p6"/>
          <p:cNvSpPr txBox="1"/>
          <p:nvPr/>
        </p:nvSpPr>
        <p:spPr>
          <a:xfrm>
            <a:off x="4487100" y="3719775"/>
            <a:ext cx="4656900" cy="240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SG" sz="2100" u="none" cap="none" strike="noStrike">
                <a:solidFill>
                  <a:srgbClr val="E36C09"/>
                </a:solidFill>
                <a:latin typeface="Arimo"/>
                <a:ea typeface="Arimo"/>
                <a:cs typeface="Arimo"/>
                <a:sym typeface="Arimo"/>
              </a:rPr>
              <a:t>All bugs were found during the scheduled debugging sessions for each functionality</a:t>
            </a:r>
            <a:r>
              <a:rPr lang="en-SG" sz="2100">
                <a:solidFill>
                  <a:srgbClr val="E36C09"/>
                </a:solidFill>
                <a:latin typeface="Arimo"/>
                <a:ea typeface="Arimo"/>
                <a:cs typeface="Arimo"/>
                <a:sym typeface="Arimo"/>
              </a:rPr>
              <a:t>, but for bootstrap the planned debugging session was too short and another had to be arranged with the PM for the next day,  to resolve the remaining bugs.</a:t>
            </a:r>
            <a:endParaRPr b="0" i="0" sz="2100" u="none" cap="none" strike="noStrike">
              <a:solidFill>
                <a:srgbClr val="E36C09"/>
              </a:solidFill>
              <a:latin typeface="Arimo"/>
              <a:ea typeface="Arimo"/>
              <a:cs typeface="Arimo"/>
              <a:sym typeface="Arimo"/>
            </a:endParaRPr>
          </a:p>
        </p:txBody>
      </p:sp>
      <p:pic>
        <p:nvPicPr>
          <p:cNvPr id="288" name="Google Shape;288;p6"/>
          <p:cNvPicPr preferRelativeResize="0"/>
          <p:nvPr/>
        </p:nvPicPr>
        <p:blipFill rotWithShape="1">
          <a:blip r:embed="rId4">
            <a:alphaModFix/>
          </a:blip>
          <a:srcRect b="0" l="0" r="0" t="0"/>
          <a:stretch/>
        </p:blipFill>
        <p:spPr>
          <a:xfrm>
            <a:off x="238213" y="3719775"/>
            <a:ext cx="4100825" cy="240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g63e0484130_0_2"/>
          <p:cNvSpPr txBox="1"/>
          <p:nvPr/>
        </p:nvSpPr>
        <p:spPr>
          <a:xfrm>
            <a:off x="238225" y="548500"/>
            <a:ext cx="7705500" cy="663900"/>
          </a:xfrm>
          <a:prstGeom prst="rect">
            <a:avLst/>
          </a:prstGeom>
          <a:noFill/>
          <a:ln>
            <a:noFill/>
          </a:ln>
        </p:spPr>
        <p:txBody>
          <a:bodyPr anchorCtr="0" anchor="t" bIns="0" lIns="0" spcFirstLastPara="1" rIns="0" wrap="square" tIns="8100">
            <a:no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BUG METRICS (Iteration </a:t>
            </a:r>
            <a:r>
              <a:rPr lang="en-SG" sz="3500">
                <a:solidFill>
                  <a:srgbClr val="E36C09"/>
                </a:solidFill>
                <a:latin typeface="Arial Black"/>
                <a:ea typeface="Arial Black"/>
                <a:cs typeface="Arial Black"/>
                <a:sym typeface="Arial Black"/>
              </a:rPr>
              <a:t>2</a:t>
            </a:r>
            <a:r>
              <a:rPr b="0" i="0" lang="en-SG" sz="3500" u="none" cap="none" strike="noStrike">
                <a:solidFill>
                  <a:srgbClr val="E36C09"/>
                </a:solidFill>
                <a:latin typeface="Arial Black"/>
                <a:ea typeface="Arial Black"/>
                <a:cs typeface="Arial Black"/>
                <a:sym typeface="Arial Black"/>
              </a:rPr>
              <a:t>)</a:t>
            </a:r>
            <a:endParaRPr b="0" i="0" sz="800" u="none" cap="none" strike="noStrike">
              <a:solidFill>
                <a:srgbClr val="000000"/>
              </a:solidFill>
              <a:latin typeface="Arial"/>
              <a:ea typeface="Arial"/>
              <a:cs typeface="Arial"/>
              <a:sym typeface="Arial"/>
            </a:endParaRPr>
          </a:p>
        </p:txBody>
      </p:sp>
      <p:pic>
        <p:nvPicPr>
          <p:cNvPr id="294" name="Google Shape;294;g63e0484130_0_2"/>
          <p:cNvPicPr preferRelativeResize="0"/>
          <p:nvPr/>
        </p:nvPicPr>
        <p:blipFill>
          <a:blip r:embed="rId3">
            <a:alphaModFix/>
          </a:blip>
          <a:stretch>
            <a:fillRect/>
          </a:stretch>
        </p:blipFill>
        <p:spPr>
          <a:xfrm>
            <a:off x="0" y="1401375"/>
            <a:ext cx="8991599" cy="32932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g63e0484130_0_10"/>
          <p:cNvSpPr txBox="1"/>
          <p:nvPr/>
        </p:nvSpPr>
        <p:spPr>
          <a:xfrm>
            <a:off x="238225" y="548500"/>
            <a:ext cx="7705500" cy="663900"/>
          </a:xfrm>
          <a:prstGeom prst="rect">
            <a:avLst/>
          </a:prstGeom>
          <a:noFill/>
          <a:ln>
            <a:noFill/>
          </a:ln>
        </p:spPr>
        <p:txBody>
          <a:bodyPr anchorCtr="0" anchor="t" bIns="0" lIns="0" spcFirstLastPara="1" rIns="0" wrap="square" tIns="8100">
            <a:no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BUG METRICS (Iteration </a:t>
            </a:r>
            <a:r>
              <a:rPr lang="en-SG" sz="3500">
                <a:solidFill>
                  <a:srgbClr val="E36C09"/>
                </a:solidFill>
                <a:latin typeface="Arial Black"/>
                <a:ea typeface="Arial Black"/>
                <a:cs typeface="Arial Black"/>
                <a:sym typeface="Arial Black"/>
              </a:rPr>
              <a:t>2</a:t>
            </a:r>
            <a:r>
              <a:rPr b="0" i="0" lang="en-SG" sz="3500" u="none" cap="none" strike="noStrike">
                <a:solidFill>
                  <a:srgbClr val="E36C09"/>
                </a:solidFill>
                <a:latin typeface="Arial Black"/>
                <a:ea typeface="Arial Black"/>
                <a:cs typeface="Arial Black"/>
                <a:sym typeface="Arial Black"/>
              </a:rPr>
              <a:t>)</a:t>
            </a:r>
            <a:endParaRPr b="0" i="0" sz="800" u="none" cap="none" strike="noStrike">
              <a:solidFill>
                <a:srgbClr val="000000"/>
              </a:solidFill>
              <a:latin typeface="Arial"/>
              <a:ea typeface="Arial"/>
              <a:cs typeface="Arial"/>
              <a:sym typeface="Arial"/>
            </a:endParaRPr>
          </a:p>
        </p:txBody>
      </p:sp>
      <p:pic>
        <p:nvPicPr>
          <p:cNvPr id="300" name="Google Shape;300;g63e0484130_0_10"/>
          <p:cNvPicPr preferRelativeResize="0"/>
          <p:nvPr/>
        </p:nvPicPr>
        <p:blipFill>
          <a:blip r:embed="rId3">
            <a:alphaModFix/>
          </a:blip>
          <a:stretch>
            <a:fillRect/>
          </a:stretch>
        </p:blipFill>
        <p:spPr>
          <a:xfrm>
            <a:off x="0" y="1399850"/>
            <a:ext cx="9144001" cy="4058300"/>
          </a:xfrm>
          <a:prstGeom prst="rect">
            <a:avLst/>
          </a:prstGeom>
          <a:noFill/>
          <a:ln>
            <a:noFill/>
          </a:ln>
        </p:spPr>
      </p:pic>
      <p:sp>
        <p:nvSpPr>
          <p:cNvPr id="301" name="Google Shape;301;g63e0484130_0_10"/>
          <p:cNvSpPr txBox="1"/>
          <p:nvPr/>
        </p:nvSpPr>
        <p:spPr>
          <a:xfrm>
            <a:off x="0" y="5529275"/>
            <a:ext cx="9144000" cy="106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SG" sz="2100" u="none" cap="none" strike="noStrike">
                <a:solidFill>
                  <a:srgbClr val="E36C09"/>
                </a:solidFill>
                <a:latin typeface="Arimo"/>
                <a:ea typeface="Arimo"/>
                <a:cs typeface="Arimo"/>
                <a:sym typeface="Arimo"/>
              </a:rPr>
              <a:t>All bugs were found during the scheduled debugging sessions for each functionality</a:t>
            </a:r>
            <a:r>
              <a:rPr lang="en-SG" sz="2100">
                <a:solidFill>
                  <a:srgbClr val="E36C09"/>
                </a:solidFill>
                <a:latin typeface="Arimo"/>
                <a:ea typeface="Arimo"/>
                <a:cs typeface="Arimo"/>
                <a:sym typeface="Arimo"/>
              </a:rPr>
              <a:t>, we have managed to solve them during the scheduled debugging sessions</a:t>
            </a:r>
            <a:endParaRPr b="0" i="0" sz="2100" u="none" cap="none" strike="noStrike">
              <a:solidFill>
                <a:srgbClr val="E36C09"/>
              </a:solidFill>
              <a:latin typeface="Arimo"/>
              <a:ea typeface="Arimo"/>
              <a:cs typeface="Arimo"/>
              <a:sym typeface="Arim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7"/>
          <p:cNvSpPr txBox="1"/>
          <p:nvPr/>
        </p:nvSpPr>
        <p:spPr>
          <a:xfrm>
            <a:off x="238224" y="1718800"/>
            <a:ext cx="8281200" cy="4341639"/>
          </a:xfrm>
          <a:prstGeom prst="rect">
            <a:avLst/>
          </a:prstGeom>
          <a:noFill/>
          <a:ln>
            <a:noFill/>
          </a:ln>
        </p:spPr>
        <p:txBody>
          <a:bodyPr anchorCtr="0" anchor="t" bIns="0" lIns="0" spcFirstLastPara="1" rIns="0" wrap="square" tIns="7050">
            <a:spAutoFit/>
          </a:bodyPr>
          <a:lstStyle/>
          <a:p>
            <a:pPr indent="-330200" lvl="0" marL="330200" marR="0" rtl="0" algn="l">
              <a:lnSpc>
                <a:spcPct val="100000"/>
              </a:lnSpc>
              <a:spcBef>
                <a:spcPts val="0"/>
              </a:spcBef>
              <a:spcAft>
                <a:spcPts val="0"/>
              </a:spcAft>
              <a:buClr>
                <a:srgbClr val="E36C09"/>
              </a:buClr>
              <a:buSzPts val="1800"/>
              <a:buFont typeface="Arial"/>
              <a:buChar char="•"/>
            </a:pPr>
            <a:r>
              <a:rPr b="0" i="0" lang="en-SG" sz="1800" u="none" cap="none" strike="noStrike">
                <a:solidFill>
                  <a:srgbClr val="E36C09"/>
                </a:solidFill>
                <a:latin typeface="Arimo"/>
                <a:ea typeface="Arimo"/>
                <a:cs typeface="Arimo"/>
                <a:sym typeface="Arimo"/>
              </a:rPr>
              <a:t>Iteration 1</a:t>
            </a:r>
            <a:endParaRPr b="1" i="0" sz="1800" u="none" cap="none" strike="noStrike">
              <a:solidFill>
                <a:srgbClr val="E36C09"/>
              </a:solidFill>
              <a:latin typeface="Arimo"/>
              <a:ea typeface="Arimo"/>
              <a:cs typeface="Arimo"/>
              <a:sym typeface="Arimo"/>
            </a:endParaRPr>
          </a:p>
          <a:p>
            <a:pPr indent="-330200" lvl="1" marL="584200" marR="0" rtl="0" algn="l">
              <a:lnSpc>
                <a:spcPct val="100000"/>
              </a:lnSpc>
              <a:spcBef>
                <a:spcPts val="100"/>
              </a:spcBef>
              <a:spcAft>
                <a:spcPts val="0"/>
              </a:spcAft>
              <a:buClr>
                <a:srgbClr val="E36C09"/>
              </a:buClr>
              <a:buSzPts val="1800"/>
              <a:buFont typeface="Arial"/>
              <a:buChar char="•"/>
            </a:pPr>
            <a:r>
              <a:rPr b="1" i="0" lang="en-SG" sz="1800" u="none" cap="none" strike="noStrike">
                <a:solidFill>
                  <a:srgbClr val="E36C09"/>
                </a:solidFill>
                <a:latin typeface="Arimo"/>
                <a:ea typeface="Arimo"/>
                <a:cs typeface="Arimo"/>
                <a:sym typeface="Arimo"/>
              </a:rPr>
              <a:t>PM:</a:t>
            </a:r>
            <a:r>
              <a:rPr b="0" i="0" lang="en-SG" sz="1800" u="none" cap="none" strike="noStrike">
                <a:solidFill>
                  <a:srgbClr val="E36C09"/>
                </a:solidFill>
                <a:latin typeface="Arimo"/>
                <a:ea typeface="Arimo"/>
                <a:cs typeface="Arimo"/>
                <a:sym typeface="Arimo"/>
              </a:rPr>
              <a:t> Steffi - </a:t>
            </a:r>
            <a:r>
              <a:rPr b="1" i="0" lang="en-SG" sz="1800" u="none" cap="none" strike="noStrike">
                <a:solidFill>
                  <a:srgbClr val="E36C09"/>
                </a:solidFill>
                <a:latin typeface="Arimo"/>
                <a:ea typeface="Arimo"/>
                <a:cs typeface="Arimo"/>
                <a:sym typeface="Arimo"/>
              </a:rPr>
              <a:t>Milestone:</a:t>
            </a:r>
            <a:r>
              <a:rPr b="0" i="0" lang="en-SG" sz="1800" u="none" cap="none" strike="noStrike">
                <a:solidFill>
                  <a:srgbClr val="E36C09"/>
                </a:solidFill>
                <a:latin typeface="Arimo"/>
                <a:ea typeface="Arimo"/>
                <a:cs typeface="Arimo"/>
                <a:sym typeface="Arimo"/>
              </a:rPr>
              <a:t> Week 7 PM Review</a:t>
            </a:r>
            <a:endParaRPr b="0" i="0" sz="800" u="none" cap="none" strike="noStrike">
              <a:solidFill>
                <a:srgbClr val="000000"/>
              </a:solidFill>
              <a:latin typeface="Arial"/>
              <a:ea typeface="Arial"/>
              <a:cs typeface="Arial"/>
              <a:sym typeface="Arial"/>
            </a:endParaRPr>
          </a:p>
          <a:p>
            <a:pPr indent="-330200" lvl="1" marL="584200" marR="0" rtl="0" algn="l">
              <a:lnSpc>
                <a:spcPct val="100000"/>
              </a:lnSpc>
              <a:spcBef>
                <a:spcPts val="100"/>
              </a:spcBef>
              <a:spcAft>
                <a:spcPts val="0"/>
              </a:spcAft>
              <a:buClr>
                <a:srgbClr val="E36C09"/>
              </a:buClr>
              <a:buSzPts val="1800"/>
              <a:buFont typeface="Arial"/>
              <a:buChar char="•"/>
            </a:pPr>
            <a:r>
              <a:rPr b="1" i="0" lang="en-SG" sz="1800" u="none" cap="none" strike="noStrike">
                <a:solidFill>
                  <a:srgbClr val="E36C09"/>
                </a:solidFill>
                <a:latin typeface="Arimo"/>
                <a:ea typeface="Arimo"/>
                <a:cs typeface="Arimo"/>
                <a:sym typeface="Arimo"/>
              </a:rPr>
              <a:t>Coder:</a:t>
            </a:r>
            <a:r>
              <a:rPr b="0" i="0" lang="en-SG" sz="1800" u="none" cap="none" strike="noStrike">
                <a:solidFill>
                  <a:srgbClr val="E36C09"/>
                </a:solidFill>
                <a:latin typeface="Arimo"/>
                <a:ea typeface="Arimo"/>
                <a:cs typeface="Arimo"/>
                <a:sym typeface="Arimo"/>
              </a:rPr>
              <a:t> Hui Sin, Jie Min, Hilya, Sky</a:t>
            </a:r>
            <a:endParaRPr b="0" i="0" sz="800" u="none" cap="none" strike="noStrike">
              <a:solidFill>
                <a:srgbClr val="000000"/>
              </a:solidFill>
              <a:latin typeface="Arial"/>
              <a:ea typeface="Arial"/>
              <a:cs typeface="Arial"/>
              <a:sym typeface="Arial"/>
            </a:endParaRPr>
          </a:p>
          <a:p>
            <a:pPr indent="-330200" lvl="0" marL="330200" marR="0" rtl="0" algn="l">
              <a:lnSpc>
                <a:spcPct val="100000"/>
              </a:lnSpc>
              <a:spcBef>
                <a:spcPts val="100"/>
              </a:spcBef>
              <a:spcAft>
                <a:spcPts val="0"/>
              </a:spcAft>
              <a:buClr>
                <a:srgbClr val="E36C09"/>
              </a:buClr>
              <a:buSzPts val="1800"/>
              <a:buFont typeface="Arial"/>
              <a:buChar char="•"/>
            </a:pPr>
            <a:r>
              <a:rPr b="0" i="0" lang="en-SG" sz="1800" u="none" cap="none" strike="noStrike">
                <a:solidFill>
                  <a:srgbClr val="E36C09"/>
                </a:solidFill>
                <a:highlight>
                  <a:srgbClr val="FFFF00"/>
                </a:highlight>
                <a:latin typeface="Arimo"/>
                <a:ea typeface="Arimo"/>
                <a:cs typeface="Arimo"/>
                <a:sym typeface="Arimo"/>
              </a:rPr>
              <a:t>Iteration 2</a:t>
            </a:r>
            <a:endParaRPr b="0" i="0" sz="800" u="none" cap="none" strike="noStrike">
              <a:solidFill>
                <a:srgbClr val="000000"/>
              </a:solidFill>
              <a:highlight>
                <a:srgbClr val="FFFF00"/>
              </a:highlight>
              <a:latin typeface="Arial"/>
              <a:ea typeface="Arial"/>
              <a:cs typeface="Arial"/>
              <a:sym typeface="Arial"/>
            </a:endParaRPr>
          </a:p>
          <a:p>
            <a:pPr indent="-330200" lvl="1" marL="584200" marR="0" rtl="0" algn="l">
              <a:lnSpc>
                <a:spcPct val="100000"/>
              </a:lnSpc>
              <a:spcBef>
                <a:spcPts val="100"/>
              </a:spcBef>
              <a:spcAft>
                <a:spcPts val="0"/>
              </a:spcAft>
              <a:buClr>
                <a:srgbClr val="E36C09"/>
              </a:buClr>
              <a:buSzPts val="1800"/>
              <a:buFont typeface="Arial"/>
              <a:buChar char="•"/>
            </a:pPr>
            <a:r>
              <a:rPr b="1" i="0" lang="en-SG" sz="1800" u="none" cap="none" strike="noStrike">
                <a:solidFill>
                  <a:srgbClr val="E36C09"/>
                </a:solidFill>
                <a:highlight>
                  <a:srgbClr val="FFFF00"/>
                </a:highlight>
                <a:latin typeface="Arimo"/>
                <a:ea typeface="Arimo"/>
                <a:cs typeface="Arimo"/>
                <a:sym typeface="Arimo"/>
              </a:rPr>
              <a:t>PM:</a:t>
            </a:r>
            <a:r>
              <a:rPr b="0" i="0" lang="en-SG" sz="1800" u="none" cap="none" strike="noStrike">
                <a:solidFill>
                  <a:srgbClr val="E36C09"/>
                </a:solidFill>
                <a:highlight>
                  <a:srgbClr val="FFFF00"/>
                </a:highlight>
                <a:latin typeface="Arimo"/>
                <a:ea typeface="Arimo"/>
                <a:cs typeface="Arimo"/>
                <a:sym typeface="Arimo"/>
              </a:rPr>
              <a:t> Hui Sin - </a:t>
            </a:r>
            <a:r>
              <a:rPr b="1" i="0" lang="en-SG" sz="1800" u="none" cap="none" strike="noStrike">
                <a:solidFill>
                  <a:srgbClr val="E36C09"/>
                </a:solidFill>
                <a:highlight>
                  <a:srgbClr val="FFFF00"/>
                </a:highlight>
                <a:latin typeface="Arimo"/>
                <a:ea typeface="Arimo"/>
                <a:cs typeface="Arimo"/>
                <a:sym typeface="Arimo"/>
              </a:rPr>
              <a:t>Milestone: </a:t>
            </a:r>
            <a:r>
              <a:rPr b="0" i="0" lang="en-SG" sz="1800" u="none" cap="none" strike="noStrike">
                <a:solidFill>
                  <a:srgbClr val="E36C09"/>
                </a:solidFill>
                <a:highlight>
                  <a:srgbClr val="FFFF00"/>
                </a:highlight>
                <a:latin typeface="Arimo"/>
                <a:ea typeface="Arimo"/>
                <a:cs typeface="Arimo"/>
                <a:sym typeface="Arimo"/>
              </a:rPr>
              <a:t>Week 9 Application Demo and Progress Update</a:t>
            </a:r>
            <a:endParaRPr b="0" i="0" sz="800" u="none" cap="none" strike="noStrike">
              <a:solidFill>
                <a:srgbClr val="000000"/>
              </a:solidFill>
              <a:highlight>
                <a:srgbClr val="FFFF00"/>
              </a:highlight>
              <a:latin typeface="Arimo"/>
              <a:ea typeface="Arimo"/>
              <a:cs typeface="Arimo"/>
              <a:sym typeface="Arimo"/>
            </a:endParaRPr>
          </a:p>
          <a:p>
            <a:pPr indent="-330200" lvl="1" marL="584200" marR="0" rtl="0" algn="l">
              <a:lnSpc>
                <a:spcPct val="100000"/>
              </a:lnSpc>
              <a:spcBef>
                <a:spcPts val="100"/>
              </a:spcBef>
              <a:spcAft>
                <a:spcPts val="0"/>
              </a:spcAft>
              <a:buClr>
                <a:srgbClr val="E36C09"/>
              </a:buClr>
              <a:buSzPts val="1800"/>
              <a:buFont typeface="Arial"/>
              <a:buChar char="•"/>
            </a:pPr>
            <a:r>
              <a:rPr b="1" i="0" lang="en-SG" sz="1800" u="none" cap="none" strike="noStrike">
                <a:solidFill>
                  <a:srgbClr val="E36C09"/>
                </a:solidFill>
                <a:highlight>
                  <a:srgbClr val="FFFF00"/>
                </a:highlight>
                <a:latin typeface="Arimo"/>
                <a:ea typeface="Arimo"/>
                <a:cs typeface="Arimo"/>
                <a:sym typeface="Arimo"/>
              </a:rPr>
              <a:t>Coder:</a:t>
            </a:r>
            <a:r>
              <a:rPr b="0" i="0" lang="en-SG" sz="1800" u="none" cap="none" strike="noStrike">
                <a:solidFill>
                  <a:srgbClr val="E36C09"/>
                </a:solidFill>
                <a:highlight>
                  <a:srgbClr val="FFFF00"/>
                </a:highlight>
                <a:latin typeface="Arimo"/>
                <a:ea typeface="Arimo"/>
                <a:cs typeface="Arimo"/>
                <a:sym typeface="Arimo"/>
              </a:rPr>
              <a:t> Steffi, Jie Min, Hilya, Sky</a:t>
            </a:r>
            <a:endParaRPr b="0" i="0" sz="800" u="none" cap="none" strike="noStrike">
              <a:solidFill>
                <a:srgbClr val="000000"/>
              </a:solidFill>
              <a:highlight>
                <a:srgbClr val="FFFF00"/>
              </a:highlight>
              <a:latin typeface="Arial"/>
              <a:ea typeface="Arial"/>
              <a:cs typeface="Arial"/>
              <a:sym typeface="Arial"/>
            </a:endParaRPr>
          </a:p>
          <a:p>
            <a:pPr indent="-330200" lvl="0" marL="330200" marR="0" rtl="0" algn="l">
              <a:lnSpc>
                <a:spcPct val="100000"/>
              </a:lnSpc>
              <a:spcBef>
                <a:spcPts val="100"/>
              </a:spcBef>
              <a:spcAft>
                <a:spcPts val="0"/>
              </a:spcAft>
              <a:buClr>
                <a:srgbClr val="E36C09"/>
              </a:buClr>
              <a:buSzPts val="1800"/>
              <a:buFont typeface="Arial"/>
              <a:buChar char="•"/>
            </a:pPr>
            <a:r>
              <a:rPr b="0" i="0" lang="en-SG" sz="1800" u="none" cap="none" strike="noStrike">
                <a:solidFill>
                  <a:srgbClr val="E36C09"/>
                </a:solidFill>
                <a:latin typeface="Arimo"/>
                <a:ea typeface="Arimo"/>
                <a:cs typeface="Arimo"/>
                <a:sym typeface="Arimo"/>
              </a:rPr>
              <a:t>Iteration 3</a:t>
            </a:r>
            <a:endParaRPr b="0" i="0" sz="800" u="none" cap="none" strike="noStrike">
              <a:solidFill>
                <a:srgbClr val="000000"/>
              </a:solidFill>
              <a:latin typeface="Arial"/>
              <a:ea typeface="Arial"/>
              <a:cs typeface="Arial"/>
              <a:sym typeface="Arial"/>
            </a:endParaRPr>
          </a:p>
          <a:p>
            <a:pPr indent="-330200" lvl="1" marL="584200" marR="0" rtl="0" algn="l">
              <a:lnSpc>
                <a:spcPct val="100000"/>
              </a:lnSpc>
              <a:spcBef>
                <a:spcPts val="100"/>
              </a:spcBef>
              <a:spcAft>
                <a:spcPts val="0"/>
              </a:spcAft>
              <a:buClr>
                <a:srgbClr val="E36C09"/>
              </a:buClr>
              <a:buSzPts val="1800"/>
              <a:buFont typeface="Arial"/>
              <a:buChar char="•"/>
            </a:pPr>
            <a:r>
              <a:rPr b="1" i="0" lang="en-SG" sz="1800" u="none" cap="none" strike="noStrike">
                <a:solidFill>
                  <a:srgbClr val="E36C09"/>
                </a:solidFill>
                <a:latin typeface="Arimo"/>
                <a:ea typeface="Arimo"/>
                <a:cs typeface="Arimo"/>
                <a:sym typeface="Arimo"/>
              </a:rPr>
              <a:t>PM:</a:t>
            </a:r>
            <a:r>
              <a:rPr b="0" i="0" lang="en-SG" sz="1800" u="none" cap="none" strike="noStrike">
                <a:solidFill>
                  <a:srgbClr val="E36C09"/>
                </a:solidFill>
                <a:latin typeface="Arimo"/>
                <a:ea typeface="Arimo"/>
                <a:cs typeface="Arimo"/>
                <a:sym typeface="Arimo"/>
              </a:rPr>
              <a:t> Hilya - </a:t>
            </a:r>
            <a:r>
              <a:rPr b="1" i="0" lang="en-SG" sz="1800" u="none" cap="none" strike="noStrike">
                <a:solidFill>
                  <a:srgbClr val="E36C09"/>
                </a:solidFill>
                <a:latin typeface="Arimo"/>
                <a:ea typeface="Arimo"/>
                <a:cs typeface="Arimo"/>
                <a:sym typeface="Arimo"/>
              </a:rPr>
              <a:t>Milestone:</a:t>
            </a:r>
            <a:r>
              <a:rPr b="0" i="0" lang="en-SG" sz="1800" u="none" cap="none" strike="noStrike">
                <a:solidFill>
                  <a:srgbClr val="E36C09"/>
                </a:solidFill>
                <a:latin typeface="Arimo"/>
                <a:ea typeface="Arimo"/>
                <a:cs typeface="Arimo"/>
                <a:sym typeface="Arimo"/>
              </a:rPr>
              <a:t> Week 11 User Acceptance Test</a:t>
            </a:r>
            <a:endParaRPr b="0" i="0" sz="800" u="none" cap="none" strike="noStrike">
              <a:solidFill>
                <a:srgbClr val="000000"/>
              </a:solidFill>
              <a:latin typeface="Arimo"/>
              <a:ea typeface="Arimo"/>
              <a:cs typeface="Arimo"/>
              <a:sym typeface="Arimo"/>
            </a:endParaRPr>
          </a:p>
          <a:p>
            <a:pPr indent="-330200" lvl="1" marL="584200" marR="0" rtl="0" algn="l">
              <a:lnSpc>
                <a:spcPct val="100000"/>
              </a:lnSpc>
              <a:spcBef>
                <a:spcPts val="100"/>
              </a:spcBef>
              <a:spcAft>
                <a:spcPts val="0"/>
              </a:spcAft>
              <a:buClr>
                <a:srgbClr val="E36C09"/>
              </a:buClr>
              <a:buSzPts val="1800"/>
              <a:buFont typeface="Arial"/>
              <a:buChar char="•"/>
            </a:pPr>
            <a:r>
              <a:rPr b="1" i="0" lang="en-SG" sz="1800" u="none" cap="none" strike="noStrike">
                <a:solidFill>
                  <a:srgbClr val="E36C09"/>
                </a:solidFill>
                <a:latin typeface="Arimo"/>
                <a:ea typeface="Arimo"/>
                <a:cs typeface="Arimo"/>
                <a:sym typeface="Arimo"/>
              </a:rPr>
              <a:t>Coder:</a:t>
            </a:r>
            <a:r>
              <a:rPr b="0" i="0" lang="en-SG" sz="1800" u="none" cap="none" strike="noStrike">
                <a:solidFill>
                  <a:srgbClr val="E36C09"/>
                </a:solidFill>
                <a:latin typeface="Arimo"/>
                <a:ea typeface="Arimo"/>
                <a:cs typeface="Arimo"/>
                <a:sym typeface="Arimo"/>
              </a:rPr>
              <a:t> Steffi, Hui Sin, Jie Min, Sky</a:t>
            </a:r>
            <a:endParaRPr b="0" i="0" sz="800" u="none" cap="none" strike="noStrike">
              <a:solidFill>
                <a:srgbClr val="000000"/>
              </a:solidFill>
              <a:latin typeface="Arial"/>
              <a:ea typeface="Arial"/>
              <a:cs typeface="Arial"/>
              <a:sym typeface="Arial"/>
            </a:endParaRPr>
          </a:p>
          <a:p>
            <a:pPr indent="-330200" lvl="0" marL="330200" marR="0" rtl="0" algn="l">
              <a:lnSpc>
                <a:spcPct val="100000"/>
              </a:lnSpc>
              <a:spcBef>
                <a:spcPts val="100"/>
              </a:spcBef>
              <a:spcAft>
                <a:spcPts val="0"/>
              </a:spcAft>
              <a:buClr>
                <a:srgbClr val="E36C09"/>
              </a:buClr>
              <a:buSzPts val="1800"/>
              <a:buFont typeface="Arial"/>
              <a:buChar char="•"/>
            </a:pPr>
            <a:r>
              <a:rPr b="0" i="0" lang="en-SG" sz="1800" u="none" cap="none" strike="noStrike">
                <a:solidFill>
                  <a:srgbClr val="E36C09"/>
                </a:solidFill>
                <a:latin typeface="Arimo"/>
                <a:ea typeface="Arimo"/>
                <a:cs typeface="Arimo"/>
                <a:sym typeface="Arimo"/>
              </a:rPr>
              <a:t>Iteration 4</a:t>
            </a:r>
            <a:endParaRPr b="1" i="0" sz="1800" u="none" cap="none" strike="noStrike">
              <a:solidFill>
                <a:srgbClr val="E36C09"/>
              </a:solidFill>
              <a:latin typeface="Arimo"/>
              <a:ea typeface="Arimo"/>
              <a:cs typeface="Arimo"/>
              <a:sym typeface="Arimo"/>
            </a:endParaRPr>
          </a:p>
          <a:p>
            <a:pPr indent="-330200" lvl="1" marL="584200" marR="0" rtl="0" algn="l">
              <a:lnSpc>
                <a:spcPct val="100000"/>
              </a:lnSpc>
              <a:spcBef>
                <a:spcPts val="100"/>
              </a:spcBef>
              <a:spcAft>
                <a:spcPts val="0"/>
              </a:spcAft>
              <a:buClr>
                <a:srgbClr val="E36C09"/>
              </a:buClr>
              <a:buSzPts val="1800"/>
              <a:buFont typeface="Arial"/>
              <a:buChar char="•"/>
            </a:pPr>
            <a:r>
              <a:rPr b="1" i="0" lang="en-SG" sz="1800" u="none" cap="none" strike="noStrike">
                <a:solidFill>
                  <a:srgbClr val="E36C09"/>
                </a:solidFill>
                <a:latin typeface="Arimo"/>
                <a:ea typeface="Arimo"/>
                <a:cs typeface="Arimo"/>
                <a:sym typeface="Arimo"/>
              </a:rPr>
              <a:t>PM:</a:t>
            </a:r>
            <a:r>
              <a:rPr b="0" i="0" lang="en-SG" sz="1800" u="none" cap="none" strike="noStrike">
                <a:solidFill>
                  <a:srgbClr val="E36C09"/>
                </a:solidFill>
                <a:latin typeface="Arimo"/>
                <a:ea typeface="Arimo"/>
                <a:cs typeface="Arimo"/>
                <a:sym typeface="Arimo"/>
              </a:rPr>
              <a:t> Jie Min - </a:t>
            </a:r>
            <a:r>
              <a:rPr b="1" i="0" lang="en-SG" sz="1800" u="none" cap="none" strike="noStrike">
                <a:solidFill>
                  <a:srgbClr val="E36C09"/>
                </a:solidFill>
                <a:latin typeface="Arimo"/>
                <a:ea typeface="Arimo"/>
                <a:cs typeface="Arimo"/>
                <a:sym typeface="Arimo"/>
              </a:rPr>
              <a:t>Milestone: </a:t>
            </a:r>
            <a:r>
              <a:rPr lang="en-SG" sz="1800">
                <a:solidFill>
                  <a:srgbClr val="E36C09"/>
                </a:solidFill>
                <a:latin typeface="Arimo"/>
                <a:ea typeface="Arimo"/>
                <a:cs typeface="Arimo"/>
                <a:sym typeface="Arimo"/>
              </a:rPr>
              <a:t>Project Submission</a:t>
            </a:r>
            <a:endParaRPr b="0" i="0" sz="1800" u="none" cap="none" strike="noStrike">
              <a:solidFill>
                <a:srgbClr val="E36C09"/>
              </a:solidFill>
              <a:latin typeface="Arimo"/>
              <a:ea typeface="Arimo"/>
              <a:cs typeface="Arimo"/>
              <a:sym typeface="Arimo"/>
            </a:endParaRPr>
          </a:p>
          <a:p>
            <a:pPr indent="-330200" lvl="1" marL="584200" marR="0" rtl="0" algn="l">
              <a:lnSpc>
                <a:spcPct val="100000"/>
              </a:lnSpc>
              <a:spcBef>
                <a:spcPts val="100"/>
              </a:spcBef>
              <a:spcAft>
                <a:spcPts val="0"/>
              </a:spcAft>
              <a:buClr>
                <a:srgbClr val="E36C09"/>
              </a:buClr>
              <a:buSzPts val="1800"/>
              <a:buFont typeface="Arial"/>
              <a:buChar char="•"/>
            </a:pPr>
            <a:r>
              <a:rPr b="1" i="0" lang="en-SG" sz="1800" u="none" cap="none" strike="noStrike">
                <a:solidFill>
                  <a:srgbClr val="E36C09"/>
                </a:solidFill>
                <a:latin typeface="Arimo"/>
                <a:ea typeface="Arimo"/>
                <a:cs typeface="Arimo"/>
                <a:sym typeface="Arimo"/>
              </a:rPr>
              <a:t>Coder:</a:t>
            </a:r>
            <a:r>
              <a:rPr b="0" i="0" lang="en-SG" sz="1800" u="none" cap="none" strike="noStrike">
                <a:solidFill>
                  <a:srgbClr val="E36C09"/>
                </a:solidFill>
                <a:latin typeface="Arimo"/>
                <a:ea typeface="Arimo"/>
                <a:cs typeface="Arimo"/>
                <a:sym typeface="Arimo"/>
              </a:rPr>
              <a:t> Steffi, Hui Sin, Hilya, Sky</a:t>
            </a:r>
            <a:endParaRPr b="0" i="0" sz="800" u="none" cap="none" strike="noStrike">
              <a:solidFill>
                <a:srgbClr val="000000"/>
              </a:solidFill>
              <a:latin typeface="Arial"/>
              <a:ea typeface="Arial"/>
              <a:cs typeface="Arial"/>
              <a:sym typeface="Arial"/>
            </a:endParaRPr>
          </a:p>
          <a:p>
            <a:pPr indent="-330200" lvl="0" marL="330200" marR="0" rtl="0" algn="l">
              <a:lnSpc>
                <a:spcPct val="100000"/>
              </a:lnSpc>
              <a:spcBef>
                <a:spcPts val="100"/>
              </a:spcBef>
              <a:spcAft>
                <a:spcPts val="0"/>
              </a:spcAft>
              <a:buClr>
                <a:srgbClr val="E36C09"/>
              </a:buClr>
              <a:buSzPts val="1800"/>
              <a:buFont typeface="Arial"/>
              <a:buChar char="•"/>
            </a:pPr>
            <a:r>
              <a:rPr b="0" i="0" lang="en-SG" sz="1800" u="none" cap="none" strike="noStrike">
                <a:solidFill>
                  <a:srgbClr val="E36C09"/>
                </a:solidFill>
                <a:latin typeface="Arimo"/>
                <a:ea typeface="Arimo"/>
                <a:cs typeface="Arimo"/>
                <a:sym typeface="Arimo"/>
              </a:rPr>
              <a:t>Iteration 5</a:t>
            </a:r>
            <a:endParaRPr b="0" i="0" sz="800" u="none" cap="none" strike="noStrike">
              <a:solidFill>
                <a:srgbClr val="000000"/>
              </a:solidFill>
              <a:latin typeface="Arial"/>
              <a:ea typeface="Arial"/>
              <a:cs typeface="Arial"/>
              <a:sym typeface="Arial"/>
            </a:endParaRPr>
          </a:p>
          <a:p>
            <a:pPr indent="-330200" lvl="1" marL="584200" marR="0" rtl="0" algn="l">
              <a:lnSpc>
                <a:spcPct val="100000"/>
              </a:lnSpc>
              <a:spcBef>
                <a:spcPts val="100"/>
              </a:spcBef>
              <a:spcAft>
                <a:spcPts val="0"/>
              </a:spcAft>
              <a:buClr>
                <a:srgbClr val="E36C09"/>
              </a:buClr>
              <a:buSzPts val="1800"/>
              <a:buFont typeface="Arial"/>
              <a:buChar char="•"/>
            </a:pPr>
            <a:r>
              <a:rPr b="1" i="0" lang="en-SG" sz="1800" u="none" cap="none" strike="noStrike">
                <a:solidFill>
                  <a:srgbClr val="E36C09"/>
                </a:solidFill>
                <a:latin typeface="Arimo"/>
                <a:ea typeface="Arimo"/>
                <a:cs typeface="Arimo"/>
                <a:sym typeface="Arimo"/>
              </a:rPr>
              <a:t>PM:</a:t>
            </a:r>
            <a:r>
              <a:rPr b="0" i="0" lang="en-SG" sz="1800" u="none" cap="none" strike="noStrike">
                <a:solidFill>
                  <a:srgbClr val="E36C09"/>
                </a:solidFill>
                <a:latin typeface="Arimo"/>
                <a:ea typeface="Arimo"/>
                <a:cs typeface="Arimo"/>
                <a:sym typeface="Arimo"/>
              </a:rPr>
              <a:t> Sky - </a:t>
            </a:r>
            <a:r>
              <a:rPr b="1" i="0" lang="en-SG" sz="1800" u="none" cap="none" strike="noStrike">
                <a:solidFill>
                  <a:srgbClr val="E36C09"/>
                </a:solidFill>
                <a:latin typeface="Arimo"/>
                <a:ea typeface="Arimo"/>
                <a:cs typeface="Arimo"/>
                <a:sym typeface="Arimo"/>
              </a:rPr>
              <a:t>Milestone:</a:t>
            </a:r>
            <a:r>
              <a:rPr b="0" i="0" lang="en-SG" sz="1800" u="none" cap="none" strike="noStrike">
                <a:solidFill>
                  <a:srgbClr val="E36C09"/>
                </a:solidFill>
                <a:latin typeface="Arimo"/>
                <a:ea typeface="Arimo"/>
                <a:cs typeface="Arimo"/>
                <a:sym typeface="Arimo"/>
              </a:rPr>
              <a:t> Week 14</a:t>
            </a:r>
            <a:r>
              <a:rPr lang="en-SG" sz="1800">
                <a:solidFill>
                  <a:srgbClr val="E36C09"/>
                </a:solidFill>
                <a:latin typeface="Arimo"/>
                <a:ea typeface="Arimo"/>
                <a:cs typeface="Arimo"/>
                <a:sym typeface="Arimo"/>
              </a:rPr>
              <a:t> </a:t>
            </a:r>
            <a:r>
              <a:rPr b="0" i="0" lang="en-SG" sz="1800" u="none" cap="none" strike="noStrike">
                <a:solidFill>
                  <a:srgbClr val="E36C09"/>
                </a:solidFill>
                <a:latin typeface="Arimo"/>
                <a:ea typeface="Arimo"/>
                <a:cs typeface="Arimo"/>
                <a:sym typeface="Arimo"/>
              </a:rPr>
              <a:t>Final Presentation</a:t>
            </a:r>
            <a:endParaRPr b="0" i="0" sz="800" u="none" cap="none" strike="noStrike">
              <a:solidFill>
                <a:srgbClr val="000000"/>
              </a:solidFill>
              <a:latin typeface="Arimo"/>
              <a:ea typeface="Arimo"/>
              <a:cs typeface="Arimo"/>
              <a:sym typeface="Arimo"/>
            </a:endParaRPr>
          </a:p>
          <a:p>
            <a:pPr indent="-330200" lvl="1" marL="584200" marR="0" rtl="0" algn="l">
              <a:lnSpc>
                <a:spcPct val="100000"/>
              </a:lnSpc>
              <a:spcBef>
                <a:spcPts val="100"/>
              </a:spcBef>
              <a:spcAft>
                <a:spcPts val="0"/>
              </a:spcAft>
              <a:buClr>
                <a:srgbClr val="E36C09"/>
              </a:buClr>
              <a:buSzPts val="1800"/>
              <a:buFont typeface="Arial"/>
              <a:buChar char="•"/>
            </a:pPr>
            <a:r>
              <a:rPr b="1" i="0" lang="en-SG" sz="1800" u="none" cap="none" strike="noStrike">
                <a:solidFill>
                  <a:srgbClr val="E36C09"/>
                </a:solidFill>
                <a:latin typeface="Arimo"/>
                <a:ea typeface="Arimo"/>
                <a:cs typeface="Arimo"/>
                <a:sym typeface="Arimo"/>
              </a:rPr>
              <a:t>Coder:</a:t>
            </a:r>
            <a:r>
              <a:rPr b="0" i="0" lang="en-SG" sz="1800" u="none" cap="none" strike="noStrike">
                <a:solidFill>
                  <a:srgbClr val="E36C09"/>
                </a:solidFill>
                <a:latin typeface="Arimo"/>
                <a:ea typeface="Arimo"/>
                <a:cs typeface="Arimo"/>
                <a:sym typeface="Arimo"/>
              </a:rPr>
              <a:t> Steffi, Hui Sin, Jie Min, Hilya</a:t>
            </a:r>
            <a:endParaRPr b="0" i="0" sz="1800" u="none" cap="none" strike="noStrike">
              <a:solidFill>
                <a:srgbClr val="E36C09"/>
              </a:solidFill>
              <a:latin typeface="Arimo"/>
              <a:ea typeface="Arimo"/>
              <a:cs typeface="Arimo"/>
              <a:sym typeface="Arimo"/>
            </a:endParaRPr>
          </a:p>
        </p:txBody>
      </p:sp>
      <p:sp>
        <p:nvSpPr>
          <p:cNvPr id="307" name="Google Shape;307;p7"/>
          <p:cNvSpPr txBox="1"/>
          <p:nvPr/>
        </p:nvSpPr>
        <p:spPr>
          <a:xfrm>
            <a:off x="238225" y="548500"/>
            <a:ext cx="7326000" cy="661200"/>
          </a:xfrm>
          <a:prstGeom prst="rect">
            <a:avLst/>
          </a:prstGeom>
          <a:noFill/>
          <a:ln>
            <a:noFill/>
          </a:ln>
        </p:spPr>
        <p:txBody>
          <a:bodyPr anchorCtr="0" anchor="t" bIns="0" lIns="0" spcFirstLastPara="1" rIns="0" wrap="square" tIns="8100">
            <a:sp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ROLES &amp; RESPONSIBILITIES</a:t>
            </a:r>
            <a:endParaRPr b="0" i="0" sz="800" u="none" cap="none" strike="noStrike">
              <a:solidFill>
                <a:srgbClr val="000000"/>
              </a:solidFill>
              <a:latin typeface="Arial"/>
              <a:ea typeface="Arial"/>
              <a:cs typeface="Arial"/>
              <a:sym typeface="Arial"/>
            </a:endParaRPr>
          </a:p>
        </p:txBody>
      </p:sp>
      <p:sp>
        <p:nvSpPr>
          <p:cNvPr id="308" name="Google Shape;308;p7"/>
          <p:cNvSpPr txBox="1"/>
          <p:nvPr/>
        </p:nvSpPr>
        <p:spPr>
          <a:xfrm>
            <a:off x="238225" y="1212275"/>
            <a:ext cx="6507300" cy="546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0" i="0" lang="en-SG" sz="1700" u="none" cap="none" strike="noStrike">
                <a:solidFill>
                  <a:srgbClr val="888888"/>
                </a:solidFill>
                <a:latin typeface="Arial Black"/>
                <a:ea typeface="Arial Black"/>
                <a:cs typeface="Arial Black"/>
                <a:sym typeface="Arial Black"/>
              </a:rPr>
              <a:t>Role allocations for each iteration</a:t>
            </a:r>
            <a:endParaRPr b="0" i="0" sz="1700" u="none" cap="none" strike="noStrike">
              <a:solidFill>
                <a:srgbClr val="888888"/>
              </a:solidFill>
              <a:latin typeface="Arial Black"/>
              <a:ea typeface="Arial Black"/>
              <a:cs typeface="Arial Black"/>
              <a:sym typeface="Arial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8"/>
          <p:cNvSpPr/>
          <p:nvPr/>
        </p:nvSpPr>
        <p:spPr>
          <a:xfrm>
            <a:off x="8006705" y="4822972"/>
            <a:ext cx="622300" cy="1347034"/>
          </a:xfrm>
          <a:custGeom>
            <a:rect b="b" l="l" r="r" t="t"/>
            <a:pathLst>
              <a:path extrusionOk="0" h="2018029" w="1244600">
                <a:moveTo>
                  <a:pt x="558939" y="1118226"/>
                </a:moveTo>
                <a:lnTo>
                  <a:pt x="510717" y="1116175"/>
                </a:lnTo>
                <a:lnTo>
                  <a:pt x="463633" y="1110130"/>
                </a:lnTo>
                <a:lnTo>
                  <a:pt x="417854" y="1100262"/>
                </a:lnTo>
                <a:lnTo>
                  <a:pt x="373550" y="1086737"/>
                </a:lnTo>
                <a:lnTo>
                  <a:pt x="330887" y="1069723"/>
                </a:lnTo>
                <a:lnTo>
                  <a:pt x="290034" y="1049388"/>
                </a:lnTo>
                <a:lnTo>
                  <a:pt x="251158" y="1025899"/>
                </a:lnTo>
                <a:lnTo>
                  <a:pt x="214428" y="999425"/>
                </a:lnTo>
                <a:lnTo>
                  <a:pt x="180011" y="970132"/>
                </a:lnTo>
                <a:lnTo>
                  <a:pt x="148075" y="938190"/>
                </a:lnTo>
                <a:lnTo>
                  <a:pt x="118788" y="903764"/>
                </a:lnTo>
                <a:lnTo>
                  <a:pt x="92318" y="867024"/>
                </a:lnTo>
                <a:lnTo>
                  <a:pt x="68833" y="828136"/>
                </a:lnTo>
                <a:lnTo>
                  <a:pt x="48500" y="787270"/>
                </a:lnTo>
                <a:lnTo>
                  <a:pt x="31487" y="744591"/>
                </a:lnTo>
                <a:lnTo>
                  <a:pt x="17963" y="700268"/>
                </a:lnTo>
                <a:lnTo>
                  <a:pt x="8095" y="654469"/>
                </a:lnTo>
                <a:lnTo>
                  <a:pt x="2051" y="607361"/>
                </a:lnTo>
                <a:lnTo>
                  <a:pt x="0" y="559113"/>
                </a:lnTo>
                <a:lnTo>
                  <a:pt x="986" y="526887"/>
                </a:lnTo>
                <a:lnTo>
                  <a:pt x="8457" y="464016"/>
                </a:lnTo>
                <a:lnTo>
                  <a:pt x="25636" y="385688"/>
                </a:lnTo>
                <a:lnTo>
                  <a:pt x="41700" y="339863"/>
                </a:lnTo>
                <a:lnTo>
                  <a:pt x="62815" y="295909"/>
                </a:lnTo>
                <a:lnTo>
                  <a:pt x="88940" y="253811"/>
                </a:lnTo>
                <a:lnTo>
                  <a:pt x="120030" y="213552"/>
                </a:lnTo>
                <a:lnTo>
                  <a:pt x="152385" y="176007"/>
                </a:lnTo>
                <a:lnTo>
                  <a:pt x="187879" y="141461"/>
                </a:lnTo>
                <a:lnTo>
                  <a:pt x="226297" y="110139"/>
                </a:lnTo>
                <a:lnTo>
                  <a:pt x="267423" y="82265"/>
                </a:lnTo>
                <a:lnTo>
                  <a:pt x="311041" y="58063"/>
                </a:lnTo>
                <a:lnTo>
                  <a:pt x="356934" y="37759"/>
                </a:lnTo>
                <a:lnTo>
                  <a:pt x="404886" y="21576"/>
                </a:lnTo>
                <a:lnTo>
                  <a:pt x="454682" y="9739"/>
                </a:lnTo>
                <a:lnTo>
                  <a:pt x="506105" y="2472"/>
                </a:lnTo>
                <a:lnTo>
                  <a:pt x="558939" y="0"/>
                </a:lnTo>
                <a:lnTo>
                  <a:pt x="582721" y="600"/>
                </a:lnTo>
                <a:lnTo>
                  <a:pt x="606216" y="2305"/>
                </a:lnTo>
                <a:lnTo>
                  <a:pt x="629444" y="4971"/>
                </a:lnTo>
                <a:lnTo>
                  <a:pt x="652421" y="8453"/>
                </a:lnTo>
                <a:lnTo>
                  <a:pt x="706413" y="13142"/>
                </a:lnTo>
                <a:lnTo>
                  <a:pt x="758407" y="21754"/>
                </a:lnTo>
                <a:lnTo>
                  <a:pt x="808400" y="34297"/>
                </a:lnTo>
                <a:lnTo>
                  <a:pt x="856386" y="50780"/>
                </a:lnTo>
                <a:lnTo>
                  <a:pt x="902359" y="71212"/>
                </a:lnTo>
                <a:lnTo>
                  <a:pt x="946316" y="95603"/>
                </a:lnTo>
                <a:lnTo>
                  <a:pt x="988249" y="123960"/>
                </a:lnTo>
                <a:lnTo>
                  <a:pt x="1028155" y="156294"/>
                </a:lnTo>
                <a:lnTo>
                  <a:pt x="1066029" y="192613"/>
                </a:lnTo>
                <a:lnTo>
                  <a:pt x="1096990" y="227587"/>
                </a:lnTo>
                <a:lnTo>
                  <a:pt x="1125011" y="264904"/>
                </a:lnTo>
                <a:lnTo>
                  <a:pt x="1150090" y="304564"/>
                </a:lnTo>
                <a:lnTo>
                  <a:pt x="1172224" y="346567"/>
                </a:lnTo>
                <a:lnTo>
                  <a:pt x="1191414" y="390914"/>
                </a:lnTo>
                <a:lnTo>
                  <a:pt x="1207656" y="437605"/>
                </a:lnTo>
                <a:lnTo>
                  <a:pt x="1220948" y="486640"/>
                </a:lnTo>
                <a:lnTo>
                  <a:pt x="1231290" y="538021"/>
                </a:lnTo>
                <a:lnTo>
                  <a:pt x="1238680" y="591746"/>
                </a:lnTo>
                <a:lnTo>
                  <a:pt x="1243114" y="647816"/>
                </a:lnTo>
                <a:lnTo>
                  <a:pt x="1244593" y="706233"/>
                </a:lnTo>
                <a:lnTo>
                  <a:pt x="1243808" y="746956"/>
                </a:lnTo>
                <a:lnTo>
                  <a:pt x="1241453" y="787488"/>
                </a:lnTo>
                <a:lnTo>
                  <a:pt x="1237486" y="828136"/>
                </a:lnTo>
                <a:lnTo>
                  <a:pt x="1232033" y="867978"/>
                </a:lnTo>
                <a:lnTo>
                  <a:pt x="1224968" y="907937"/>
                </a:lnTo>
                <a:lnTo>
                  <a:pt x="1216333" y="947705"/>
                </a:lnTo>
                <a:lnTo>
                  <a:pt x="1206128" y="987281"/>
                </a:lnTo>
                <a:lnTo>
                  <a:pt x="1200497" y="1006118"/>
                </a:lnTo>
                <a:lnTo>
                  <a:pt x="893783" y="1006118"/>
                </a:lnTo>
                <a:lnTo>
                  <a:pt x="852404" y="1034367"/>
                </a:lnTo>
                <a:lnTo>
                  <a:pt x="808530" y="1058954"/>
                </a:lnTo>
                <a:lnTo>
                  <a:pt x="762367" y="1079628"/>
                </a:lnTo>
                <a:lnTo>
                  <a:pt x="714121" y="1096142"/>
                </a:lnTo>
                <a:lnTo>
                  <a:pt x="663997" y="1108245"/>
                </a:lnTo>
                <a:lnTo>
                  <a:pt x="612202" y="1115690"/>
                </a:lnTo>
                <a:lnTo>
                  <a:pt x="558939" y="1118226"/>
                </a:lnTo>
                <a:close/>
              </a:path>
              <a:path extrusionOk="0" h="2018029" w="1244600">
                <a:moveTo>
                  <a:pt x="282993" y="2017958"/>
                </a:moveTo>
                <a:lnTo>
                  <a:pt x="217491" y="1915890"/>
                </a:lnTo>
                <a:lnTo>
                  <a:pt x="272768" y="1878850"/>
                </a:lnTo>
                <a:lnTo>
                  <a:pt x="325693" y="1841812"/>
                </a:lnTo>
                <a:lnTo>
                  <a:pt x="376267" y="1804775"/>
                </a:lnTo>
                <a:lnTo>
                  <a:pt x="424489" y="1767738"/>
                </a:lnTo>
                <a:lnTo>
                  <a:pt x="470359" y="1730703"/>
                </a:lnTo>
                <a:lnTo>
                  <a:pt x="513877" y="1693668"/>
                </a:lnTo>
                <a:lnTo>
                  <a:pt x="555044" y="1656633"/>
                </a:lnTo>
                <a:lnTo>
                  <a:pt x="593858" y="1619599"/>
                </a:lnTo>
                <a:lnTo>
                  <a:pt x="630320" y="1582564"/>
                </a:lnTo>
                <a:lnTo>
                  <a:pt x="664430" y="1545530"/>
                </a:lnTo>
                <a:lnTo>
                  <a:pt x="696188" y="1508495"/>
                </a:lnTo>
                <a:lnTo>
                  <a:pt x="725594" y="1471460"/>
                </a:lnTo>
                <a:lnTo>
                  <a:pt x="752648" y="1434425"/>
                </a:lnTo>
                <a:lnTo>
                  <a:pt x="777349" y="1397388"/>
                </a:lnTo>
                <a:lnTo>
                  <a:pt x="799698" y="1360351"/>
                </a:lnTo>
                <a:lnTo>
                  <a:pt x="819695" y="1323313"/>
                </a:lnTo>
                <a:lnTo>
                  <a:pt x="837339" y="1286274"/>
                </a:lnTo>
                <a:lnTo>
                  <a:pt x="852631" y="1249233"/>
                </a:lnTo>
                <a:lnTo>
                  <a:pt x="865571" y="1212191"/>
                </a:lnTo>
                <a:lnTo>
                  <a:pt x="876158" y="1175147"/>
                </a:lnTo>
                <a:lnTo>
                  <a:pt x="890274" y="1101054"/>
                </a:lnTo>
                <a:lnTo>
                  <a:pt x="894979" y="1026953"/>
                </a:lnTo>
                <a:lnTo>
                  <a:pt x="894979" y="1019618"/>
                </a:lnTo>
                <a:lnTo>
                  <a:pt x="893965" y="1013141"/>
                </a:lnTo>
                <a:lnTo>
                  <a:pt x="893783" y="1006118"/>
                </a:lnTo>
                <a:lnTo>
                  <a:pt x="1200497" y="1006118"/>
                </a:lnTo>
                <a:lnTo>
                  <a:pt x="1194256" y="1026953"/>
                </a:lnTo>
                <a:lnTo>
                  <a:pt x="1181008" y="1065862"/>
                </a:lnTo>
                <a:lnTo>
                  <a:pt x="1166094" y="1104865"/>
                </a:lnTo>
                <a:lnTo>
                  <a:pt x="1149609" y="1143678"/>
                </a:lnTo>
                <a:lnTo>
                  <a:pt x="1131554" y="1182300"/>
                </a:lnTo>
                <a:lnTo>
                  <a:pt x="1111929" y="1220731"/>
                </a:lnTo>
                <a:lnTo>
                  <a:pt x="1090734" y="1258972"/>
                </a:lnTo>
                <a:lnTo>
                  <a:pt x="1067970" y="1297021"/>
                </a:lnTo>
                <a:lnTo>
                  <a:pt x="1043635" y="1334880"/>
                </a:lnTo>
                <a:lnTo>
                  <a:pt x="1017731" y="1372547"/>
                </a:lnTo>
                <a:lnTo>
                  <a:pt x="990256" y="1410024"/>
                </a:lnTo>
                <a:lnTo>
                  <a:pt x="961212" y="1447310"/>
                </a:lnTo>
                <a:lnTo>
                  <a:pt x="930597" y="1484406"/>
                </a:lnTo>
                <a:lnTo>
                  <a:pt x="898413" y="1521310"/>
                </a:lnTo>
                <a:lnTo>
                  <a:pt x="864659" y="1558024"/>
                </a:lnTo>
                <a:lnTo>
                  <a:pt x="829335" y="1594548"/>
                </a:lnTo>
                <a:lnTo>
                  <a:pt x="792441" y="1630880"/>
                </a:lnTo>
                <a:lnTo>
                  <a:pt x="753977" y="1667022"/>
                </a:lnTo>
                <a:lnTo>
                  <a:pt x="713943" y="1702973"/>
                </a:lnTo>
                <a:lnTo>
                  <a:pt x="672339" y="1738734"/>
                </a:lnTo>
                <a:lnTo>
                  <a:pt x="629166" y="1774304"/>
                </a:lnTo>
                <a:lnTo>
                  <a:pt x="584422" y="1809683"/>
                </a:lnTo>
                <a:lnTo>
                  <a:pt x="538109" y="1844872"/>
                </a:lnTo>
                <a:lnTo>
                  <a:pt x="490225" y="1879870"/>
                </a:lnTo>
                <a:lnTo>
                  <a:pt x="440772" y="1914678"/>
                </a:lnTo>
                <a:lnTo>
                  <a:pt x="389749" y="1949295"/>
                </a:lnTo>
                <a:lnTo>
                  <a:pt x="337156" y="1983722"/>
                </a:lnTo>
                <a:lnTo>
                  <a:pt x="282993" y="2017958"/>
                </a:lnTo>
                <a:close/>
              </a:path>
            </a:pathLst>
          </a:custGeom>
          <a:solidFill>
            <a:srgbClr val="D9C1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314" name="Google Shape;314;p8"/>
          <p:cNvSpPr/>
          <p:nvPr/>
        </p:nvSpPr>
        <p:spPr>
          <a:xfrm>
            <a:off x="7328839" y="4822972"/>
            <a:ext cx="626427" cy="1347034"/>
          </a:xfrm>
          <a:custGeom>
            <a:rect b="b" l="l" r="r" t="t"/>
            <a:pathLst>
              <a:path extrusionOk="0" h="2018029" w="1252855">
                <a:moveTo>
                  <a:pt x="558939" y="1118226"/>
                </a:moveTo>
                <a:lnTo>
                  <a:pt x="510717" y="1116174"/>
                </a:lnTo>
                <a:lnTo>
                  <a:pt x="463633" y="1110127"/>
                </a:lnTo>
                <a:lnTo>
                  <a:pt x="417854" y="1100256"/>
                </a:lnTo>
                <a:lnTo>
                  <a:pt x="373550" y="1086726"/>
                </a:lnTo>
                <a:lnTo>
                  <a:pt x="330887" y="1069707"/>
                </a:lnTo>
                <a:lnTo>
                  <a:pt x="290034" y="1049367"/>
                </a:lnTo>
                <a:lnTo>
                  <a:pt x="251158" y="1025873"/>
                </a:lnTo>
                <a:lnTo>
                  <a:pt x="214428" y="999393"/>
                </a:lnTo>
                <a:lnTo>
                  <a:pt x="180011" y="970096"/>
                </a:lnTo>
                <a:lnTo>
                  <a:pt x="148075" y="938149"/>
                </a:lnTo>
                <a:lnTo>
                  <a:pt x="118788" y="903720"/>
                </a:lnTo>
                <a:lnTo>
                  <a:pt x="92318" y="866978"/>
                </a:lnTo>
                <a:lnTo>
                  <a:pt x="68833" y="828090"/>
                </a:lnTo>
                <a:lnTo>
                  <a:pt x="48500" y="787225"/>
                </a:lnTo>
                <a:lnTo>
                  <a:pt x="31487" y="744550"/>
                </a:lnTo>
                <a:lnTo>
                  <a:pt x="17963" y="700233"/>
                </a:lnTo>
                <a:lnTo>
                  <a:pt x="8095" y="654443"/>
                </a:lnTo>
                <a:lnTo>
                  <a:pt x="2051" y="607347"/>
                </a:lnTo>
                <a:lnTo>
                  <a:pt x="0" y="559113"/>
                </a:lnTo>
                <a:lnTo>
                  <a:pt x="2051" y="510876"/>
                </a:lnTo>
                <a:lnTo>
                  <a:pt x="8095" y="463777"/>
                </a:lnTo>
                <a:lnTo>
                  <a:pt x="17963" y="417984"/>
                </a:lnTo>
                <a:lnTo>
                  <a:pt x="31487" y="373666"/>
                </a:lnTo>
                <a:lnTo>
                  <a:pt x="48500" y="330990"/>
                </a:lnTo>
                <a:lnTo>
                  <a:pt x="68833" y="290124"/>
                </a:lnTo>
                <a:lnTo>
                  <a:pt x="92318" y="251236"/>
                </a:lnTo>
                <a:lnTo>
                  <a:pt x="118788" y="214495"/>
                </a:lnTo>
                <a:lnTo>
                  <a:pt x="148075" y="180067"/>
                </a:lnTo>
                <a:lnTo>
                  <a:pt x="180011" y="148121"/>
                </a:lnTo>
                <a:lnTo>
                  <a:pt x="214428" y="118825"/>
                </a:lnTo>
                <a:lnTo>
                  <a:pt x="251158" y="92347"/>
                </a:lnTo>
                <a:lnTo>
                  <a:pt x="290034" y="68854"/>
                </a:lnTo>
                <a:lnTo>
                  <a:pt x="330887" y="48515"/>
                </a:lnTo>
                <a:lnTo>
                  <a:pt x="373550" y="31497"/>
                </a:lnTo>
                <a:lnTo>
                  <a:pt x="417854" y="17969"/>
                </a:lnTo>
                <a:lnTo>
                  <a:pt x="463633" y="8098"/>
                </a:lnTo>
                <a:lnTo>
                  <a:pt x="510717" y="2052"/>
                </a:lnTo>
                <a:lnTo>
                  <a:pt x="558939" y="0"/>
                </a:lnTo>
                <a:lnTo>
                  <a:pt x="581925" y="582"/>
                </a:lnTo>
                <a:lnTo>
                  <a:pt x="604630" y="2217"/>
                </a:lnTo>
                <a:lnTo>
                  <a:pt x="627067" y="4740"/>
                </a:lnTo>
                <a:lnTo>
                  <a:pt x="649249" y="7985"/>
                </a:lnTo>
                <a:lnTo>
                  <a:pt x="699400" y="11413"/>
                </a:lnTo>
                <a:lnTo>
                  <a:pt x="747860" y="18161"/>
                </a:lnTo>
                <a:lnTo>
                  <a:pt x="794624" y="28235"/>
                </a:lnTo>
                <a:lnTo>
                  <a:pt x="839689" y="41643"/>
                </a:lnTo>
                <a:lnTo>
                  <a:pt x="883050" y="58392"/>
                </a:lnTo>
                <a:lnTo>
                  <a:pt x="924703" y="78489"/>
                </a:lnTo>
                <a:lnTo>
                  <a:pt x="964643" y="101942"/>
                </a:lnTo>
                <a:lnTo>
                  <a:pt x="1002865" y="128758"/>
                </a:lnTo>
                <a:lnTo>
                  <a:pt x="1039366" y="158945"/>
                </a:lnTo>
                <a:lnTo>
                  <a:pt x="1074142" y="192510"/>
                </a:lnTo>
                <a:lnTo>
                  <a:pt x="1105107" y="227460"/>
                </a:lnTo>
                <a:lnTo>
                  <a:pt x="1133126" y="264763"/>
                </a:lnTo>
                <a:lnTo>
                  <a:pt x="1158200" y="304417"/>
                </a:lnTo>
                <a:lnTo>
                  <a:pt x="1180325" y="346422"/>
                </a:lnTo>
                <a:lnTo>
                  <a:pt x="1199504" y="390778"/>
                </a:lnTo>
                <a:lnTo>
                  <a:pt x="1215733" y="437483"/>
                </a:lnTo>
                <a:lnTo>
                  <a:pt x="1229013" y="486537"/>
                </a:lnTo>
                <a:lnTo>
                  <a:pt x="1239344" y="537940"/>
                </a:lnTo>
                <a:lnTo>
                  <a:pt x="1246723" y="591690"/>
                </a:lnTo>
                <a:lnTo>
                  <a:pt x="1251152" y="647788"/>
                </a:lnTo>
                <a:lnTo>
                  <a:pt x="1252628" y="706233"/>
                </a:lnTo>
                <a:lnTo>
                  <a:pt x="1251843" y="746956"/>
                </a:lnTo>
                <a:lnTo>
                  <a:pt x="1249488" y="787488"/>
                </a:lnTo>
                <a:lnTo>
                  <a:pt x="1245527" y="828090"/>
                </a:lnTo>
                <a:lnTo>
                  <a:pt x="1240067" y="867978"/>
                </a:lnTo>
                <a:lnTo>
                  <a:pt x="1233002" y="907937"/>
                </a:lnTo>
                <a:lnTo>
                  <a:pt x="1224366" y="947705"/>
                </a:lnTo>
                <a:lnTo>
                  <a:pt x="1214161" y="987281"/>
                </a:lnTo>
                <a:lnTo>
                  <a:pt x="1210271" y="1000291"/>
                </a:lnTo>
                <a:lnTo>
                  <a:pt x="901454" y="1000291"/>
                </a:lnTo>
                <a:lnTo>
                  <a:pt x="859412" y="1030027"/>
                </a:lnTo>
                <a:lnTo>
                  <a:pt x="814685" y="1055898"/>
                </a:lnTo>
                <a:lnTo>
                  <a:pt x="767505" y="1077646"/>
                </a:lnTo>
                <a:lnTo>
                  <a:pt x="718107" y="1095011"/>
                </a:lnTo>
                <a:lnTo>
                  <a:pt x="666724" y="1107736"/>
                </a:lnTo>
                <a:lnTo>
                  <a:pt x="613590" y="1115561"/>
                </a:lnTo>
                <a:lnTo>
                  <a:pt x="558939" y="1118226"/>
                </a:lnTo>
                <a:close/>
              </a:path>
              <a:path extrusionOk="0" h="2018029" w="1252855">
                <a:moveTo>
                  <a:pt x="291054" y="2017958"/>
                </a:moveTo>
                <a:lnTo>
                  <a:pt x="225500" y="1915890"/>
                </a:lnTo>
                <a:lnTo>
                  <a:pt x="280786" y="1878850"/>
                </a:lnTo>
                <a:lnTo>
                  <a:pt x="333719" y="1841812"/>
                </a:lnTo>
                <a:lnTo>
                  <a:pt x="384299" y="1804775"/>
                </a:lnTo>
                <a:lnTo>
                  <a:pt x="432525" y="1767738"/>
                </a:lnTo>
                <a:lnTo>
                  <a:pt x="478399" y="1730703"/>
                </a:lnTo>
                <a:lnTo>
                  <a:pt x="521919" y="1693668"/>
                </a:lnTo>
                <a:lnTo>
                  <a:pt x="563087" y="1656633"/>
                </a:lnTo>
                <a:lnTo>
                  <a:pt x="601902" y="1619599"/>
                </a:lnTo>
                <a:lnTo>
                  <a:pt x="638363" y="1582564"/>
                </a:lnTo>
                <a:lnTo>
                  <a:pt x="672472" y="1545530"/>
                </a:lnTo>
                <a:lnTo>
                  <a:pt x="704229" y="1508495"/>
                </a:lnTo>
                <a:lnTo>
                  <a:pt x="733632" y="1471460"/>
                </a:lnTo>
                <a:lnTo>
                  <a:pt x="760683" y="1434425"/>
                </a:lnTo>
                <a:lnTo>
                  <a:pt x="785382" y="1397388"/>
                </a:lnTo>
                <a:lnTo>
                  <a:pt x="807728" y="1360351"/>
                </a:lnTo>
                <a:lnTo>
                  <a:pt x="827721" y="1323313"/>
                </a:lnTo>
                <a:lnTo>
                  <a:pt x="845363" y="1286274"/>
                </a:lnTo>
                <a:lnTo>
                  <a:pt x="860651" y="1249233"/>
                </a:lnTo>
                <a:lnTo>
                  <a:pt x="873588" y="1212191"/>
                </a:lnTo>
                <a:lnTo>
                  <a:pt x="884172" y="1175147"/>
                </a:lnTo>
                <a:lnTo>
                  <a:pt x="898284" y="1101054"/>
                </a:lnTo>
                <a:lnTo>
                  <a:pt x="902891" y="1030027"/>
                </a:lnTo>
                <a:lnTo>
                  <a:pt x="902961" y="1025873"/>
                </a:lnTo>
                <a:lnTo>
                  <a:pt x="902814" y="1020051"/>
                </a:lnTo>
                <a:lnTo>
                  <a:pt x="902397" y="1013407"/>
                </a:lnTo>
                <a:lnTo>
                  <a:pt x="901891" y="1006871"/>
                </a:lnTo>
                <a:lnTo>
                  <a:pt x="901454" y="1000291"/>
                </a:lnTo>
                <a:lnTo>
                  <a:pt x="1210271" y="1000291"/>
                </a:lnTo>
                <a:lnTo>
                  <a:pt x="1202288" y="1026953"/>
                </a:lnTo>
                <a:lnTo>
                  <a:pt x="1189040" y="1065862"/>
                </a:lnTo>
                <a:lnTo>
                  <a:pt x="1174125" y="1104865"/>
                </a:lnTo>
                <a:lnTo>
                  <a:pt x="1157639" y="1143678"/>
                </a:lnTo>
                <a:lnTo>
                  <a:pt x="1139584" y="1182300"/>
                </a:lnTo>
                <a:lnTo>
                  <a:pt x="1119959" y="1220731"/>
                </a:lnTo>
                <a:lnTo>
                  <a:pt x="1098764" y="1258972"/>
                </a:lnTo>
                <a:lnTo>
                  <a:pt x="1075999" y="1297021"/>
                </a:lnTo>
                <a:lnTo>
                  <a:pt x="1051664" y="1334880"/>
                </a:lnTo>
                <a:lnTo>
                  <a:pt x="1025759" y="1372547"/>
                </a:lnTo>
                <a:lnTo>
                  <a:pt x="998285" y="1410024"/>
                </a:lnTo>
                <a:lnTo>
                  <a:pt x="969240" y="1447310"/>
                </a:lnTo>
                <a:lnTo>
                  <a:pt x="938626" y="1484406"/>
                </a:lnTo>
                <a:lnTo>
                  <a:pt x="906443" y="1521310"/>
                </a:lnTo>
                <a:lnTo>
                  <a:pt x="872689" y="1558024"/>
                </a:lnTo>
                <a:lnTo>
                  <a:pt x="837366" y="1594548"/>
                </a:lnTo>
                <a:lnTo>
                  <a:pt x="800473" y="1630880"/>
                </a:lnTo>
                <a:lnTo>
                  <a:pt x="762010" y="1667022"/>
                </a:lnTo>
                <a:lnTo>
                  <a:pt x="721978" y="1702973"/>
                </a:lnTo>
                <a:lnTo>
                  <a:pt x="680376" y="1738734"/>
                </a:lnTo>
                <a:lnTo>
                  <a:pt x="637204" y="1774304"/>
                </a:lnTo>
                <a:lnTo>
                  <a:pt x="592463" y="1809683"/>
                </a:lnTo>
                <a:lnTo>
                  <a:pt x="546152" y="1844872"/>
                </a:lnTo>
                <a:lnTo>
                  <a:pt x="498271" y="1879870"/>
                </a:lnTo>
                <a:lnTo>
                  <a:pt x="448821" y="1914678"/>
                </a:lnTo>
                <a:lnTo>
                  <a:pt x="397802" y="1949295"/>
                </a:lnTo>
                <a:lnTo>
                  <a:pt x="345212" y="1983722"/>
                </a:lnTo>
                <a:lnTo>
                  <a:pt x="291054" y="2017958"/>
                </a:lnTo>
                <a:close/>
              </a:path>
            </a:pathLst>
          </a:custGeom>
          <a:solidFill>
            <a:srgbClr val="D9C1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315" name="Google Shape;315;p8"/>
          <p:cNvSpPr txBox="1"/>
          <p:nvPr/>
        </p:nvSpPr>
        <p:spPr>
          <a:xfrm>
            <a:off x="238225" y="548500"/>
            <a:ext cx="7853400" cy="663900"/>
          </a:xfrm>
          <a:prstGeom prst="rect">
            <a:avLst/>
          </a:prstGeom>
          <a:noFill/>
          <a:ln>
            <a:noFill/>
          </a:ln>
        </p:spPr>
        <p:txBody>
          <a:bodyPr anchorCtr="0" anchor="t" bIns="0" lIns="0" spcFirstLastPara="1" rIns="0" wrap="square" tIns="8100">
            <a:no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ROLES AND RESPONSIBILITIES</a:t>
            </a:r>
            <a:endParaRPr b="0" i="0" sz="800" u="none" cap="none" strike="noStrike">
              <a:solidFill>
                <a:srgbClr val="000000"/>
              </a:solidFill>
              <a:latin typeface="Arial"/>
              <a:ea typeface="Arial"/>
              <a:cs typeface="Arial"/>
              <a:sym typeface="Arial"/>
            </a:endParaRPr>
          </a:p>
        </p:txBody>
      </p:sp>
      <p:sp>
        <p:nvSpPr>
          <p:cNvPr id="316" name="Google Shape;316;p8"/>
          <p:cNvSpPr txBox="1"/>
          <p:nvPr/>
        </p:nvSpPr>
        <p:spPr>
          <a:xfrm>
            <a:off x="238225" y="1212275"/>
            <a:ext cx="6507300" cy="546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0" i="0" lang="en-SG" sz="1700" u="none" cap="none" strike="noStrike">
                <a:solidFill>
                  <a:srgbClr val="888888"/>
                </a:solidFill>
                <a:latin typeface="Arial Black"/>
                <a:ea typeface="Arial Black"/>
                <a:cs typeface="Arial Black"/>
                <a:sym typeface="Arial Black"/>
              </a:rPr>
              <a:t>Pair programming and PM rotations </a:t>
            </a:r>
            <a:endParaRPr b="0" i="0" sz="1700" u="none" cap="none" strike="noStrike">
              <a:solidFill>
                <a:srgbClr val="888888"/>
              </a:solidFill>
              <a:latin typeface="Arial Black"/>
              <a:ea typeface="Arial Black"/>
              <a:cs typeface="Arial Black"/>
              <a:sym typeface="Arial Black"/>
            </a:endParaRPr>
          </a:p>
        </p:txBody>
      </p:sp>
      <p:pic>
        <p:nvPicPr>
          <p:cNvPr id="317" name="Google Shape;317;p8"/>
          <p:cNvPicPr preferRelativeResize="0"/>
          <p:nvPr/>
        </p:nvPicPr>
        <p:blipFill rotWithShape="1">
          <a:blip r:embed="rId3">
            <a:alphaModFix/>
          </a:blip>
          <a:srcRect b="0" l="0" r="0" t="0"/>
          <a:stretch/>
        </p:blipFill>
        <p:spPr>
          <a:xfrm>
            <a:off x="149916" y="1933040"/>
            <a:ext cx="8844167" cy="1347034"/>
          </a:xfrm>
          <a:prstGeom prst="rect">
            <a:avLst/>
          </a:prstGeom>
          <a:noFill/>
          <a:ln>
            <a:noFill/>
          </a:ln>
        </p:spPr>
      </p:pic>
      <p:sp>
        <p:nvSpPr>
          <p:cNvPr id="318" name="Google Shape;318;p8"/>
          <p:cNvSpPr txBox="1"/>
          <p:nvPr/>
        </p:nvSpPr>
        <p:spPr>
          <a:xfrm>
            <a:off x="585475" y="3862650"/>
            <a:ext cx="6160200" cy="201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SG" sz="2100">
                <a:solidFill>
                  <a:srgbClr val="E36C09"/>
                </a:solidFill>
                <a:latin typeface="Arimo"/>
                <a:ea typeface="Arimo"/>
                <a:cs typeface="Arimo"/>
                <a:sym typeface="Arimo"/>
              </a:rPr>
              <a:t>For Iter 2, we did not adhere to the coding pairs strictly, due to scheduling conflicts with members who were busy with work or camps during recess week. We also allowed the PM to code during recess week.</a:t>
            </a:r>
            <a:endParaRPr b="0" i="0" sz="2100" u="none" cap="none" strike="noStrike">
              <a:solidFill>
                <a:srgbClr val="E36C09"/>
              </a:solidFill>
              <a:latin typeface="Arimo"/>
              <a:ea typeface="Arimo"/>
              <a:cs typeface="Arimo"/>
              <a:sym typeface="Arim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4" name="Shape 54"/>
        <p:cNvGrpSpPr/>
        <p:nvPr/>
      </p:nvGrpSpPr>
      <p:grpSpPr>
        <a:xfrm>
          <a:off x="0" y="0"/>
          <a:ext cx="0" cy="0"/>
          <a:chOff x="0" y="0"/>
          <a:chExt cx="0" cy="0"/>
        </a:xfrm>
      </p:grpSpPr>
      <p:sp>
        <p:nvSpPr>
          <p:cNvPr id="55" name="Google Shape;55;p2"/>
          <p:cNvSpPr/>
          <p:nvPr/>
        </p:nvSpPr>
        <p:spPr>
          <a:xfrm>
            <a:off x="0" y="10"/>
            <a:ext cx="9144000" cy="6866573"/>
          </a:xfrm>
          <a:custGeom>
            <a:rect b="b" l="l" r="r" t="t"/>
            <a:pathLst>
              <a:path extrusionOk="0" h="10287000" w="18288000">
                <a:moveTo>
                  <a:pt x="0" y="0"/>
                </a:moveTo>
                <a:lnTo>
                  <a:pt x="18288000" y="0"/>
                </a:lnTo>
                <a:lnTo>
                  <a:pt x="18288000" y="10287000"/>
                </a:lnTo>
                <a:lnTo>
                  <a:pt x="0" y="10287000"/>
                </a:lnTo>
                <a:lnTo>
                  <a:pt x="0" y="0"/>
                </a:lnTo>
                <a:close/>
              </a:path>
            </a:pathLst>
          </a:custGeom>
          <a:solidFill>
            <a:srgbClr val="D9C1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mo"/>
              <a:ea typeface="Arimo"/>
              <a:cs typeface="Arimo"/>
              <a:sym typeface="Arimo"/>
            </a:endParaRPr>
          </a:p>
        </p:txBody>
      </p:sp>
      <p:sp>
        <p:nvSpPr>
          <p:cNvPr id="56" name="Google Shape;56;p2"/>
          <p:cNvSpPr/>
          <p:nvPr/>
        </p:nvSpPr>
        <p:spPr>
          <a:xfrm>
            <a:off x="0" y="225812"/>
            <a:ext cx="5980113" cy="6415159"/>
          </a:xfrm>
          <a:custGeom>
            <a:rect b="b" l="l" r="r" t="t"/>
            <a:pathLst>
              <a:path extrusionOk="0" h="9610725" w="11960225">
                <a:moveTo>
                  <a:pt x="0" y="0"/>
                </a:moveTo>
                <a:lnTo>
                  <a:pt x="11959678" y="0"/>
                </a:lnTo>
                <a:lnTo>
                  <a:pt x="11959678" y="9610710"/>
                </a:lnTo>
                <a:lnTo>
                  <a:pt x="0" y="9610710"/>
                </a:lnTo>
                <a:lnTo>
                  <a:pt x="0" y="0"/>
                </a:lnTo>
                <a:close/>
              </a:path>
            </a:pathLst>
          </a:custGeom>
          <a:solidFill>
            <a:srgbClr val="FEFFF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mo"/>
              <a:ea typeface="Arimo"/>
              <a:cs typeface="Arimo"/>
              <a:sym typeface="Arimo"/>
            </a:endParaRPr>
          </a:p>
        </p:txBody>
      </p:sp>
      <p:sp>
        <p:nvSpPr>
          <p:cNvPr id="57" name="Google Shape;57;p2"/>
          <p:cNvSpPr/>
          <p:nvPr/>
        </p:nvSpPr>
        <p:spPr>
          <a:xfrm>
            <a:off x="6162720" y="1"/>
            <a:ext cx="29814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mo"/>
              <a:ea typeface="Arimo"/>
              <a:cs typeface="Arimo"/>
              <a:sym typeface="Arimo"/>
            </a:endParaRPr>
          </a:p>
        </p:txBody>
      </p:sp>
      <p:sp>
        <p:nvSpPr>
          <p:cNvPr id="58" name="Google Shape;58;p2"/>
          <p:cNvSpPr txBox="1"/>
          <p:nvPr/>
        </p:nvSpPr>
        <p:spPr>
          <a:xfrm>
            <a:off x="234214" y="1752600"/>
            <a:ext cx="5503800" cy="3490124"/>
          </a:xfrm>
          <a:prstGeom prst="rect">
            <a:avLst/>
          </a:prstGeom>
          <a:noFill/>
          <a:ln>
            <a:noFill/>
          </a:ln>
        </p:spPr>
        <p:txBody>
          <a:bodyPr anchorCtr="0" anchor="t" bIns="0" lIns="0" spcFirstLastPara="1" rIns="0" wrap="square" tIns="7050">
            <a:spAutoFit/>
          </a:bodyPr>
          <a:lstStyle/>
          <a:p>
            <a:pPr indent="-317500" lvl="0" marL="330200" marR="0" rtl="0" algn="l">
              <a:lnSpc>
                <a:spcPct val="100000"/>
              </a:lnSpc>
              <a:spcBef>
                <a:spcPts val="0"/>
              </a:spcBef>
              <a:spcAft>
                <a:spcPts val="0"/>
              </a:spcAft>
              <a:buClr>
                <a:srgbClr val="E36C09"/>
              </a:buClr>
              <a:buSzPts val="2200"/>
              <a:buFont typeface="Arial"/>
              <a:buChar char="•"/>
            </a:pPr>
            <a:r>
              <a:rPr b="0" i="0" lang="en-SG" sz="2200" u="none" cap="none" strike="noStrike">
                <a:solidFill>
                  <a:srgbClr val="E36C09"/>
                </a:solidFill>
                <a:latin typeface="Arimo"/>
                <a:ea typeface="Arimo"/>
                <a:cs typeface="Arimo"/>
                <a:sym typeface="Arimo"/>
              </a:rPr>
              <a:t>WEEK 7 VS WEEK 9</a:t>
            </a:r>
            <a:endParaRPr b="0" i="0" sz="800" u="none" cap="none" strike="noStrike">
              <a:solidFill>
                <a:srgbClr val="000000"/>
              </a:solidFill>
              <a:latin typeface="Arial"/>
              <a:ea typeface="Arial"/>
              <a:cs typeface="Arial"/>
              <a:sym typeface="Arial"/>
            </a:endParaRPr>
          </a:p>
          <a:p>
            <a:pPr indent="-317500" lvl="0" marL="330200" marR="0" rtl="0" algn="l">
              <a:lnSpc>
                <a:spcPct val="100000"/>
              </a:lnSpc>
              <a:spcBef>
                <a:spcPts val="100"/>
              </a:spcBef>
              <a:spcAft>
                <a:spcPts val="0"/>
              </a:spcAft>
              <a:buClr>
                <a:srgbClr val="E36C09"/>
              </a:buClr>
              <a:buSzPts val="2200"/>
              <a:buFont typeface="Arial"/>
              <a:buChar char="•"/>
            </a:pPr>
            <a:r>
              <a:rPr b="0" i="0" lang="en-SG" sz="2200" u="none" cap="none" strike="noStrike">
                <a:solidFill>
                  <a:srgbClr val="E36C09"/>
                </a:solidFill>
                <a:latin typeface="Arimo"/>
                <a:ea typeface="Arimo"/>
                <a:cs typeface="Arimo"/>
                <a:sym typeface="Arimo"/>
              </a:rPr>
              <a:t>SCHEDULE</a:t>
            </a:r>
            <a:endParaRPr sz="2200">
              <a:solidFill>
                <a:srgbClr val="E36C09"/>
              </a:solidFill>
              <a:latin typeface="Arimo"/>
              <a:ea typeface="Arimo"/>
              <a:cs typeface="Arimo"/>
              <a:sym typeface="Arimo"/>
            </a:endParaRPr>
          </a:p>
          <a:p>
            <a:pPr indent="-368300" lvl="1" marL="914400" marR="0" rtl="0" algn="l">
              <a:lnSpc>
                <a:spcPct val="100000"/>
              </a:lnSpc>
              <a:spcBef>
                <a:spcPts val="100"/>
              </a:spcBef>
              <a:spcAft>
                <a:spcPts val="0"/>
              </a:spcAft>
              <a:buClr>
                <a:srgbClr val="E36C09"/>
              </a:buClr>
              <a:buSzPts val="2200"/>
              <a:buFont typeface="Arial"/>
              <a:buChar char="○"/>
            </a:pPr>
            <a:r>
              <a:rPr b="0" i="0" lang="en-SG" sz="1800" u="none" cap="none" strike="noStrike">
                <a:solidFill>
                  <a:srgbClr val="E36C09"/>
                </a:solidFill>
                <a:latin typeface="Arimo"/>
                <a:ea typeface="Arimo"/>
                <a:cs typeface="Arimo"/>
                <a:sym typeface="Arimo"/>
              </a:rPr>
              <a:t>BIRD’S EYE VIEW</a:t>
            </a:r>
            <a:endParaRPr sz="1800">
              <a:solidFill>
                <a:srgbClr val="E36C09"/>
              </a:solidFill>
              <a:latin typeface="Arimo"/>
              <a:ea typeface="Arimo"/>
              <a:cs typeface="Arimo"/>
              <a:sym typeface="Arimo"/>
            </a:endParaRPr>
          </a:p>
          <a:p>
            <a:pPr indent="-368300" lvl="1" marL="914400" marR="0" rtl="0" algn="l">
              <a:lnSpc>
                <a:spcPct val="100000"/>
              </a:lnSpc>
              <a:spcBef>
                <a:spcPts val="100"/>
              </a:spcBef>
              <a:spcAft>
                <a:spcPts val="0"/>
              </a:spcAft>
              <a:buClr>
                <a:srgbClr val="E36C09"/>
              </a:buClr>
              <a:buSzPts val="2200"/>
              <a:buFont typeface="Arial"/>
              <a:buChar char="○"/>
            </a:pPr>
            <a:r>
              <a:rPr b="0" i="0" lang="en-SG" sz="1800" u="none" cap="none" strike="noStrike">
                <a:solidFill>
                  <a:srgbClr val="E36C09"/>
                </a:solidFill>
                <a:latin typeface="Arimo"/>
                <a:ea typeface="Arimo"/>
                <a:cs typeface="Arimo"/>
                <a:sym typeface="Arimo"/>
              </a:rPr>
              <a:t>WORK DIVISION</a:t>
            </a:r>
            <a:endParaRPr sz="1800">
              <a:solidFill>
                <a:srgbClr val="E36C09"/>
              </a:solidFill>
              <a:latin typeface="Arimo"/>
              <a:ea typeface="Arimo"/>
              <a:cs typeface="Arimo"/>
              <a:sym typeface="Arimo"/>
            </a:endParaRPr>
          </a:p>
          <a:p>
            <a:pPr indent="-368300" lvl="1" marL="914400" marR="0" rtl="0" algn="l">
              <a:lnSpc>
                <a:spcPct val="100000"/>
              </a:lnSpc>
              <a:spcBef>
                <a:spcPts val="100"/>
              </a:spcBef>
              <a:spcAft>
                <a:spcPts val="0"/>
              </a:spcAft>
              <a:buClr>
                <a:srgbClr val="E36C09"/>
              </a:buClr>
              <a:buSzPts val="2200"/>
              <a:buFont typeface="Arial"/>
              <a:buChar char="○"/>
            </a:pPr>
            <a:r>
              <a:rPr b="0" i="0" lang="en-SG" sz="1800" u="none" cap="none" strike="noStrike">
                <a:solidFill>
                  <a:srgbClr val="E36C09"/>
                </a:solidFill>
                <a:latin typeface="Arimo"/>
                <a:ea typeface="Arimo"/>
                <a:cs typeface="Arimo"/>
                <a:sym typeface="Arimo"/>
              </a:rPr>
              <a:t>BUFFER TIME</a:t>
            </a:r>
            <a:endParaRPr sz="1800">
              <a:solidFill>
                <a:srgbClr val="E36C09"/>
              </a:solidFill>
              <a:latin typeface="Arimo"/>
              <a:ea typeface="Arimo"/>
              <a:cs typeface="Arimo"/>
              <a:sym typeface="Arimo"/>
            </a:endParaRPr>
          </a:p>
          <a:p>
            <a:pPr indent="-368300" lvl="1" marL="914400" marR="0" rtl="0" algn="l">
              <a:lnSpc>
                <a:spcPct val="100000"/>
              </a:lnSpc>
              <a:spcBef>
                <a:spcPts val="100"/>
              </a:spcBef>
              <a:spcAft>
                <a:spcPts val="0"/>
              </a:spcAft>
              <a:buClr>
                <a:srgbClr val="E36C09"/>
              </a:buClr>
              <a:buSzPts val="2200"/>
              <a:buFont typeface="Arial"/>
              <a:buChar char="○"/>
            </a:pPr>
            <a:r>
              <a:rPr b="0" i="0" lang="en-SG" sz="1800" u="none" cap="none" strike="noStrike">
                <a:solidFill>
                  <a:srgbClr val="E36C09"/>
                </a:solidFill>
                <a:latin typeface="Arimo"/>
                <a:ea typeface="Arimo"/>
                <a:cs typeface="Arimo"/>
                <a:sym typeface="Arimo"/>
              </a:rPr>
              <a:t>CRITICAL PATH ANALYSIS</a:t>
            </a:r>
            <a:endParaRPr b="0" i="0" sz="1800" u="none" cap="none" strike="noStrike">
              <a:solidFill>
                <a:srgbClr val="E36C09"/>
              </a:solidFill>
              <a:latin typeface="Arimo"/>
              <a:ea typeface="Arimo"/>
              <a:cs typeface="Arimo"/>
              <a:sym typeface="Arimo"/>
            </a:endParaRPr>
          </a:p>
          <a:p>
            <a:pPr indent="-317500" lvl="0" marL="330200" marR="0" rtl="0" algn="l">
              <a:lnSpc>
                <a:spcPct val="100000"/>
              </a:lnSpc>
              <a:spcBef>
                <a:spcPts val="100"/>
              </a:spcBef>
              <a:spcAft>
                <a:spcPts val="0"/>
              </a:spcAft>
              <a:buClr>
                <a:srgbClr val="E36C09"/>
              </a:buClr>
              <a:buSzPts val="2200"/>
              <a:buFont typeface="Arial"/>
              <a:buChar char="•"/>
            </a:pPr>
            <a:r>
              <a:rPr b="0" i="0" lang="en-SG" sz="2200" u="none" cap="none" strike="noStrike">
                <a:solidFill>
                  <a:srgbClr val="E36C09"/>
                </a:solidFill>
                <a:latin typeface="Arimo"/>
                <a:ea typeface="Arimo"/>
                <a:cs typeface="Arimo"/>
                <a:sym typeface="Arimo"/>
              </a:rPr>
              <a:t>BUG METRICS</a:t>
            </a:r>
            <a:endParaRPr sz="2200">
              <a:solidFill>
                <a:srgbClr val="E36C09"/>
              </a:solidFill>
              <a:latin typeface="Arimo"/>
              <a:ea typeface="Arimo"/>
              <a:cs typeface="Arimo"/>
              <a:sym typeface="Arimo"/>
            </a:endParaRPr>
          </a:p>
          <a:p>
            <a:pPr indent="-342900" lvl="1" marL="914400" marR="0" rtl="0" algn="l">
              <a:lnSpc>
                <a:spcPct val="100000"/>
              </a:lnSpc>
              <a:spcBef>
                <a:spcPts val="100"/>
              </a:spcBef>
              <a:spcAft>
                <a:spcPts val="0"/>
              </a:spcAft>
              <a:buClr>
                <a:srgbClr val="E36C09"/>
              </a:buClr>
              <a:buSzPts val="1800"/>
              <a:buFont typeface="Arimo"/>
              <a:buChar char="○"/>
            </a:pPr>
            <a:r>
              <a:rPr lang="en-SG" sz="1800">
                <a:solidFill>
                  <a:srgbClr val="E36C09"/>
                </a:solidFill>
                <a:latin typeface="Arimo"/>
                <a:ea typeface="Arimo"/>
                <a:cs typeface="Arimo"/>
                <a:sym typeface="Arimo"/>
              </a:rPr>
              <a:t>BUG METRICS  (ITERATION 1)</a:t>
            </a:r>
            <a:endParaRPr sz="1800">
              <a:solidFill>
                <a:srgbClr val="E36C09"/>
              </a:solidFill>
              <a:latin typeface="Arimo"/>
              <a:ea typeface="Arimo"/>
              <a:cs typeface="Arimo"/>
              <a:sym typeface="Arimo"/>
            </a:endParaRPr>
          </a:p>
          <a:p>
            <a:pPr indent="-342900" lvl="1" marL="914400" marR="0" rtl="0" algn="l">
              <a:lnSpc>
                <a:spcPct val="100000"/>
              </a:lnSpc>
              <a:spcBef>
                <a:spcPts val="100"/>
              </a:spcBef>
              <a:spcAft>
                <a:spcPts val="0"/>
              </a:spcAft>
              <a:buClr>
                <a:srgbClr val="E36C09"/>
              </a:buClr>
              <a:buSzPts val="1800"/>
              <a:buFont typeface="Arimo"/>
              <a:buChar char="○"/>
            </a:pPr>
            <a:r>
              <a:rPr lang="en-SG" sz="1800">
                <a:solidFill>
                  <a:srgbClr val="E36C09"/>
                </a:solidFill>
                <a:latin typeface="Arimo"/>
                <a:ea typeface="Arimo"/>
                <a:cs typeface="Arimo"/>
                <a:sym typeface="Arimo"/>
              </a:rPr>
              <a:t>BUG METRICS (ITERATION 2)</a:t>
            </a:r>
            <a:endParaRPr sz="1800">
              <a:solidFill>
                <a:srgbClr val="E36C09"/>
              </a:solidFill>
              <a:latin typeface="Arimo"/>
              <a:ea typeface="Arimo"/>
              <a:cs typeface="Arimo"/>
              <a:sym typeface="Arimo"/>
            </a:endParaRPr>
          </a:p>
          <a:p>
            <a:pPr indent="-317500" lvl="0" marL="330200" marR="0" rtl="0" algn="l">
              <a:lnSpc>
                <a:spcPct val="100000"/>
              </a:lnSpc>
              <a:spcBef>
                <a:spcPts val="100"/>
              </a:spcBef>
              <a:spcAft>
                <a:spcPts val="0"/>
              </a:spcAft>
              <a:buClr>
                <a:srgbClr val="E36C09"/>
              </a:buClr>
              <a:buSzPts val="2200"/>
              <a:buFont typeface="Arial"/>
              <a:buChar char="•"/>
            </a:pPr>
            <a:r>
              <a:rPr b="0" i="0" lang="en-SG" sz="2200" u="none" cap="none" strike="noStrike">
                <a:solidFill>
                  <a:srgbClr val="E36C09"/>
                </a:solidFill>
                <a:latin typeface="Arimo"/>
                <a:ea typeface="Arimo"/>
                <a:cs typeface="Arimo"/>
                <a:sym typeface="Arimo"/>
              </a:rPr>
              <a:t>ROLES &amp; RESPONSIBILITIES</a:t>
            </a:r>
            <a:endParaRPr sz="2200">
              <a:solidFill>
                <a:srgbClr val="E36C09"/>
              </a:solidFill>
              <a:latin typeface="Arimo"/>
              <a:ea typeface="Arimo"/>
              <a:cs typeface="Arimo"/>
              <a:sym typeface="Arimo"/>
            </a:endParaRPr>
          </a:p>
          <a:p>
            <a:pPr indent="-368300" lvl="1" marL="914400" marR="0" rtl="0" algn="l">
              <a:lnSpc>
                <a:spcPct val="100000"/>
              </a:lnSpc>
              <a:spcBef>
                <a:spcPts val="100"/>
              </a:spcBef>
              <a:spcAft>
                <a:spcPts val="0"/>
              </a:spcAft>
              <a:buClr>
                <a:srgbClr val="E36C09"/>
              </a:buClr>
              <a:buSzPts val="2200"/>
              <a:buFont typeface="Arial"/>
              <a:buChar char="○"/>
            </a:pPr>
            <a:r>
              <a:rPr b="0" i="0" lang="en-SG" sz="1800" u="none" cap="none" strike="noStrike">
                <a:solidFill>
                  <a:srgbClr val="E36C09"/>
                </a:solidFill>
                <a:latin typeface="Arimo"/>
                <a:ea typeface="Arimo"/>
                <a:cs typeface="Arimo"/>
                <a:sym typeface="Arimo"/>
              </a:rPr>
              <a:t>ROLE ALLOCATIONS</a:t>
            </a:r>
            <a:endParaRPr sz="1800">
              <a:solidFill>
                <a:srgbClr val="E36C09"/>
              </a:solidFill>
              <a:latin typeface="Arimo"/>
              <a:ea typeface="Arimo"/>
              <a:cs typeface="Arimo"/>
              <a:sym typeface="Arimo"/>
            </a:endParaRPr>
          </a:p>
          <a:p>
            <a:pPr indent="-368300" lvl="1" marL="914400" marR="0" rtl="0" algn="l">
              <a:lnSpc>
                <a:spcPct val="100000"/>
              </a:lnSpc>
              <a:spcBef>
                <a:spcPts val="100"/>
              </a:spcBef>
              <a:spcAft>
                <a:spcPts val="0"/>
              </a:spcAft>
              <a:buClr>
                <a:srgbClr val="E36C09"/>
              </a:buClr>
              <a:buSzPts val="2200"/>
              <a:buFont typeface="Arial"/>
              <a:buChar char="○"/>
            </a:pPr>
            <a:r>
              <a:rPr b="0" i="0" lang="en-SG" sz="1800" u="none" cap="none" strike="noStrike">
                <a:solidFill>
                  <a:srgbClr val="E36C09"/>
                </a:solidFill>
                <a:latin typeface="Arimo"/>
                <a:ea typeface="Arimo"/>
                <a:cs typeface="Arimo"/>
                <a:sym typeface="Arimo"/>
              </a:rPr>
              <a:t>PP AND PM ROTATIONS</a:t>
            </a:r>
            <a:endParaRPr b="0" i="0" sz="2200" u="none" cap="none" strike="noStrike">
              <a:solidFill>
                <a:srgbClr val="E36C09"/>
              </a:solidFill>
              <a:latin typeface="Arimo"/>
              <a:ea typeface="Arimo"/>
              <a:cs typeface="Arimo"/>
              <a:sym typeface="Arimo"/>
            </a:endParaRPr>
          </a:p>
        </p:txBody>
      </p:sp>
      <p:sp>
        <p:nvSpPr>
          <p:cNvPr id="59" name="Google Shape;59;p2"/>
          <p:cNvSpPr txBox="1"/>
          <p:nvPr/>
        </p:nvSpPr>
        <p:spPr>
          <a:xfrm>
            <a:off x="238225" y="548488"/>
            <a:ext cx="5503800" cy="663900"/>
          </a:xfrm>
          <a:prstGeom prst="rect">
            <a:avLst/>
          </a:prstGeom>
          <a:noFill/>
          <a:ln>
            <a:noFill/>
          </a:ln>
        </p:spPr>
        <p:txBody>
          <a:bodyPr anchorCtr="0" anchor="t" bIns="0" lIns="0" spcFirstLastPara="1" rIns="0" wrap="square" tIns="8100">
            <a:sp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OVERVIEW</a:t>
            </a:r>
            <a:endParaRPr b="0" i="0" sz="800" u="none" cap="none" strike="noStrike">
              <a:solidFill>
                <a:srgbClr val="000000"/>
              </a:solidFill>
              <a:latin typeface="Arial"/>
              <a:ea typeface="Arial"/>
              <a:cs typeface="Arial"/>
              <a:sym typeface="Arial"/>
            </a:endParaRPr>
          </a:p>
        </p:txBody>
      </p:sp>
      <p:cxnSp>
        <p:nvCxnSpPr>
          <p:cNvPr id="60" name="Google Shape;60;p2"/>
          <p:cNvCxnSpPr/>
          <p:nvPr/>
        </p:nvCxnSpPr>
        <p:spPr>
          <a:xfrm>
            <a:off x="238225" y="1438077"/>
            <a:ext cx="3267000" cy="0"/>
          </a:xfrm>
          <a:prstGeom prst="straightConnector1">
            <a:avLst/>
          </a:prstGeom>
          <a:noFill/>
          <a:ln cap="flat" cmpd="sng" w="9525">
            <a:solidFill>
              <a:srgbClr val="E36C09"/>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g648b7f1375_0_256"/>
          <p:cNvSpPr txBox="1"/>
          <p:nvPr/>
        </p:nvSpPr>
        <p:spPr>
          <a:xfrm>
            <a:off x="234225" y="1752600"/>
            <a:ext cx="3932400" cy="2854200"/>
          </a:xfrm>
          <a:prstGeom prst="rect">
            <a:avLst/>
          </a:prstGeom>
          <a:noFill/>
          <a:ln>
            <a:noFill/>
          </a:ln>
        </p:spPr>
        <p:txBody>
          <a:bodyPr anchorCtr="0" anchor="t" bIns="0" lIns="0" spcFirstLastPara="1" rIns="0" wrap="square" tIns="7050">
            <a:spAutoFit/>
          </a:bodyPr>
          <a:lstStyle/>
          <a:p>
            <a:pPr indent="0" lvl="0" marL="0" marR="0" rtl="0" algn="l">
              <a:lnSpc>
                <a:spcPct val="100000"/>
              </a:lnSpc>
              <a:spcBef>
                <a:spcPts val="0"/>
              </a:spcBef>
              <a:spcAft>
                <a:spcPts val="0"/>
              </a:spcAft>
              <a:buClr>
                <a:schemeClr val="dk1"/>
              </a:buClr>
              <a:buSzPts val="1100"/>
              <a:buFont typeface="Arial"/>
              <a:buNone/>
            </a:pPr>
            <a:r>
              <a:rPr b="0" i="0" lang="en-SG" sz="1700" u="none" cap="none" strike="noStrike">
                <a:solidFill>
                  <a:srgbClr val="888888"/>
                </a:solidFill>
                <a:latin typeface="Arial Black"/>
                <a:ea typeface="Arial Black"/>
                <a:cs typeface="Arial Black"/>
                <a:sym typeface="Arial Black"/>
              </a:rPr>
              <a:t>WEEK 7:</a:t>
            </a:r>
            <a:endParaRPr b="0" i="0" sz="1700" u="none" cap="none" strike="noStrike">
              <a:solidFill>
                <a:srgbClr val="888888"/>
              </a:solidFill>
              <a:latin typeface="Arial Black"/>
              <a:ea typeface="Arial Black"/>
              <a:cs typeface="Arial Black"/>
              <a:sym typeface="Arial Black"/>
            </a:endParaRPr>
          </a:p>
          <a:p>
            <a:pPr indent="0" lvl="0" marL="0" marR="0" rtl="0" algn="l">
              <a:lnSpc>
                <a:spcPct val="100000"/>
              </a:lnSpc>
              <a:spcBef>
                <a:spcPts val="0"/>
              </a:spcBef>
              <a:spcAft>
                <a:spcPts val="0"/>
              </a:spcAft>
              <a:buClr>
                <a:schemeClr val="dk1"/>
              </a:buClr>
              <a:buSzPts val="1100"/>
              <a:buFont typeface="Arial"/>
              <a:buNone/>
            </a:pPr>
            <a:r>
              <a:t/>
            </a:r>
            <a:endParaRPr sz="1700">
              <a:solidFill>
                <a:srgbClr val="888888"/>
              </a:solidFill>
              <a:latin typeface="Arial Black"/>
              <a:ea typeface="Arial Black"/>
              <a:cs typeface="Arial Black"/>
              <a:sym typeface="Arial Black"/>
            </a:endParaRPr>
          </a:p>
          <a:p>
            <a:pPr indent="0" lvl="0" marL="0" marR="0" rtl="0" algn="l">
              <a:lnSpc>
                <a:spcPct val="100000"/>
              </a:lnSpc>
              <a:spcBef>
                <a:spcPts val="0"/>
              </a:spcBef>
              <a:spcAft>
                <a:spcPts val="0"/>
              </a:spcAft>
              <a:buClr>
                <a:schemeClr val="dk1"/>
              </a:buClr>
              <a:buSzPts val="1100"/>
              <a:buFont typeface="Arial"/>
              <a:buNone/>
            </a:pPr>
            <a:r>
              <a:rPr lang="en-SG" sz="1700">
                <a:solidFill>
                  <a:srgbClr val="888888"/>
                </a:solidFill>
                <a:latin typeface="Arial Black"/>
                <a:ea typeface="Arial Black"/>
                <a:cs typeface="Arial Black"/>
                <a:sym typeface="Arial Black"/>
              </a:rPr>
              <a:t>Completed functionalities</a:t>
            </a:r>
            <a:endParaRPr sz="1700">
              <a:solidFill>
                <a:srgbClr val="888888"/>
              </a:solidFill>
              <a:latin typeface="Arial Black"/>
              <a:ea typeface="Arial Black"/>
              <a:cs typeface="Arial Black"/>
              <a:sym typeface="Arial Black"/>
            </a:endParaRPr>
          </a:p>
          <a:p>
            <a:pPr indent="-342900" lvl="0" marL="342900" marR="0" rtl="0" algn="l">
              <a:lnSpc>
                <a:spcPct val="100000"/>
              </a:lnSpc>
              <a:spcBef>
                <a:spcPts val="0"/>
              </a:spcBef>
              <a:spcAft>
                <a:spcPts val="0"/>
              </a:spcAft>
              <a:buClr>
                <a:schemeClr val="dk1"/>
              </a:buClr>
              <a:buSzPts val="1100"/>
              <a:buFont typeface="Arial"/>
              <a:buChar char="•"/>
            </a:pPr>
            <a:r>
              <a:rPr b="0" i="0" lang="en-SG" sz="1900" u="none" cap="none" strike="noStrike">
                <a:solidFill>
                  <a:srgbClr val="E36C09"/>
                </a:solidFill>
                <a:latin typeface="Arimo"/>
                <a:ea typeface="Arimo"/>
                <a:cs typeface="Arimo"/>
                <a:sym typeface="Arimo"/>
              </a:rPr>
              <a:t>Login page (Student + Admin)</a:t>
            </a:r>
            <a:endParaRPr/>
          </a:p>
          <a:p>
            <a:pPr indent="-342900" lvl="0" marL="342900" marR="0" rtl="0" algn="l">
              <a:lnSpc>
                <a:spcPct val="100000"/>
              </a:lnSpc>
              <a:spcBef>
                <a:spcPts val="0"/>
              </a:spcBef>
              <a:spcAft>
                <a:spcPts val="0"/>
              </a:spcAft>
              <a:buClr>
                <a:schemeClr val="dk1"/>
              </a:buClr>
              <a:buSzPts val="1100"/>
              <a:buFont typeface="Arial"/>
              <a:buChar char="•"/>
            </a:pPr>
            <a:r>
              <a:rPr b="0" i="0" lang="en-SG" sz="1900" u="none" cap="none" strike="noStrike">
                <a:solidFill>
                  <a:srgbClr val="E36C09"/>
                </a:solidFill>
                <a:latin typeface="Arimo"/>
                <a:ea typeface="Arimo"/>
                <a:cs typeface="Arimo"/>
                <a:sym typeface="Arimo"/>
              </a:rPr>
              <a:t>View Bidding Summary Table</a:t>
            </a:r>
            <a:endParaRPr b="0" i="0" sz="1900" u="none" cap="none" strike="noStrike">
              <a:solidFill>
                <a:srgbClr val="E36C09"/>
              </a:solidFill>
              <a:latin typeface="Arimo"/>
              <a:ea typeface="Arimo"/>
              <a:cs typeface="Arimo"/>
              <a:sym typeface="Arimo"/>
            </a:endParaRPr>
          </a:p>
          <a:p>
            <a:pPr indent="0" lvl="0" marL="0" marR="0" rtl="0" algn="l">
              <a:lnSpc>
                <a:spcPct val="100000"/>
              </a:lnSpc>
              <a:spcBef>
                <a:spcPts val="0"/>
              </a:spcBef>
              <a:spcAft>
                <a:spcPts val="0"/>
              </a:spcAft>
              <a:buNone/>
            </a:pPr>
            <a:r>
              <a:t/>
            </a:r>
            <a:endParaRPr sz="1900">
              <a:solidFill>
                <a:srgbClr val="E36C09"/>
              </a:solidFill>
              <a:latin typeface="Arimo"/>
              <a:ea typeface="Arimo"/>
              <a:cs typeface="Arimo"/>
              <a:sym typeface="Arimo"/>
            </a:endParaRPr>
          </a:p>
          <a:p>
            <a:pPr indent="0" lvl="0" marL="0" rtl="0" algn="l">
              <a:spcBef>
                <a:spcPts val="0"/>
              </a:spcBef>
              <a:spcAft>
                <a:spcPts val="0"/>
              </a:spcAft>
              <a:buNone/>
            </a:pPr>
            <a:r>
              <a:rPr lang="en-SG" sz="1700">
                <a:solidFill>
                  <a:srgbClr val="888888"/>
                </a:solidFill>
                <a:latin typeface="Arial Black"/>
                <a:ea typeface="Arial Black"/>
                <a:cs typeface="Arial Black"/>
                <a:sym typeface="Arial Black"/>
              </a:rPr>
              <a:t>Pair rotations</a:t>
            </a:r>
            <a:endParaRPr sz="1900">
              <a:solidFill>
                <a:srgbClr val="E36C09"/>
              </a:solidFill>
              <a:latin typeface="Arimo"/>
              <a:ea typeface="Arimo"/>
              <a:cs typeface="Arimo"/>
              <a:sym typeface="Arimo"/>
            </a:endParaRPr>
          </a:p>
          <a:p>
            <a:pPr indent="-342900" lvl="0" marL="342900" marR="0" rtl="0" algn="l">
              <a:lnSpc>
                <a:spcPct val="100000"/>
              </a:lnSpc>
              <a:spcBef>
                <a:spcPts val="0"/>
              </a:spcBef>
              <a:spcAft>
                <a:spcPts val="0"/>
              </a:spcAft>
              <a:buClr>
                <a:schemeClr val="dk1"/>
              </a:buClr>
              <a:buSzPts val="1100"/>
              <a:buFont typeface="Arial"/>
              <a:buChar char="•"/>
            </a:pPr>
            <a:r>
              <a:rPr b="0" i="0" lang="en-SG" sz="1900" u="none" cap="none" strike="noStrike">
                <a:solidFill>
                  <a:srgbClr val="E36C09"/>
                </a:solidFill>
                <a:latin typeface="Arimo"/>
                <a:ea typeface="Arimo"/>
                <a:cs typeface="Arimo"/>
                <a:sym typeface="Arimo"/>
              </a:rPr>
              <a:t>Fixed PP partners</a:t>
            </a:r>
            <a:endParaRPr/>
          </a:p>
          <a:p>
            <a:pPr indent="0" lvl="0" marL="0" marR="0" rtl="0" algn="l">
              <a:lnSpc>
                <a:spcPct val="100000"/>
              </a:lnSpc>
              <a:spcBef>
                <a:spcPts val="0"/>
              </a:spcBef>
              <a:spcAft>
                <a:spcPts val="0"/>
              </a:spcAft>
              <a:buNone/>
            </a:pPr>
            <a:r>
              <a:t/>
            </a:r>
            <a:endParaRPr b="0" i="0" sz="1900" u="none" cap="none" strike="noStrike">
              <a:solidFill>
                <a:srgbClr val="E36C09"/>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888888"/>
              </a:solidFill>
              <a:latin typeface="Arial Black"/>
              <a:ea typeface="Arial Black"/>
              <a:cs typeface="Arial Black"/>
              <a:sym typeface="Arial Black"/>
            </a:endParaRPr>
          </a:p>
        </p:txBody>
      </p:sp>
      <p:sp>
        <p:nvSpPr>
          <p:cNvPr id="66" name="Google Shape;66;g648b7f1375_0_256"/>
          <p:cNvSpPr txBox="1"/>
          <p:nvPr/>
        </p:nvSpPr>
        <p:spPr>
          <a:xfrm>
            <a:off x="238225" y="548488"/>
            <a:ext cx="5503800" cy="546788"/>
          </a:xfrm>
          <a:prstGeom prst="rect">
            <a:avLst/>
          </a:prstGeom>
          <a:noFill/>
          <a:ln>
            <a:noFill/>
          </a:ln>
        </p:spPr>
        <p:txBody>
          <a:bodyPr anchorCtr="0" anchor="t" bIns="0" lIns="0" spcFirstLastPara="1" rIns="0" wrap="square" tIns="8100">
            <a:sp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W</a:t>
            </a:r>
            <a:r>
              <a:rPr lang="en-SG" sz="3500">
                <a:solidFill>
                  <a:srgbClr val="E36C09"/>
                </a:solidFill>
                <a:latin typeface="Arial Black"/>
                <a:ea typeface="Arial Black"/>
                <a:cs typeface="Arial Black"/>
                <a:sym typeface="Arial Black"/>
              </a:rPr>
              <a:t>EEK 7 VS WEEK</a:t>
            </a:r>
            <a:r>
              <a:rPr b="0" i="0" lang="en-SG" sz="3500" u="none" cap="none" strike="noStrike">
                <a:solidFill>
                  <a:srgbClr val="E36C09"/>
                </a:solidFill>
                <a:latin typeface="Arial Black"/>
                <a:ea typeface="Arial Black"/>
                <a:cs typeface="Arial Black"/>
                <a:sym typeface="Arial Black"/>
              </a:rPr>
              <a:t> 9</a:t>
            </a:r>
            <a:endParaRPr b="0" i="0" sz="800" u="none" cap="none" strike="noStrike">
              <a:solidFill>
                <a:srgbClr val="000000"/>
              </a:solidFill>
              <a:latin typeface="Arial"/>
              <a:ea typeface="Arial"/>
              <a:cs typeface="Arial"/>
              <a:sym typeface="Arial"/>
            </a:endParaRPr>
          </a:p>
        </p:txBody>
      </p:sp>
      <p:cxnSp>
        <p:nvCxnSpPr>
          <p:cNvPr id="67" name="Google Shape;67;g648b7f1375_0_256"/>
          <p:cNvCxnSpPr/>
          <p:nvPr/>
        </p:nvCxnSpPr>
        <p:spPr>
          <a:xfrm>
            <a:off x="4166647" y="1611984"/>
            <a:ext cx="0" cy="4572000"/>
          </a:xfrm>
          <a:prstGeom prst="straightConnector1">
            <a:avLst/>
          </a:prstGeom>
          <a:noFill/>
          <a:ln cap="flat" cmpd="sng" w="9525">
            <a:solidFill>
              <a:srgbClr val="BD4B48"/>
            </a:solidFill>
            <a:prstDash val="solid"/>
            <a:round/>
            <a:headEnd len="sm" w="sm" type="none"/>
            <a:tailEnd len="sm" w="sm" type="none"/>
          </a:ln>
        </p:spPr>
      </p:cxnSp>
      <p:sp>
        <p:nvSpPr>
          <p:cNvPr id="68" name="Google Shape;68;g648b7f1375_0_256"/>
          <p:cNvSpPr txBox="1"/>
          <p:nvPr/>
        </p:nvSpPr>
        <p:spPr>
          <a:xfrm>
            <a:off x="4543841" y="1754168"/>
            <a:ext cx="3932422" cy="2577053"/>
          </a:xfrm>
          <a:prstGeom prst="rect">
            <a:avLst/>
          </a:prstGeom>
          <a:noFill/>
          <a:ln>
            <a:noFill/>
          </a:ln>
        </p:spPr>
        <p:txBody>
          <a:bodyPr anchorCtr="0" anchor="t" bIns="0" lIns="0" spcFirstLastPara="1" rIns="0" wrap="square" tIns="7050">
            <a:spAutoFit/>
          </a:bodyPr>
          <a:lstStyle/>
          <a:p>
            <a:pPr indent="0" lvl="0" marL="0" marR="0" rtl="0" algn="l">
              <a:lnSpc>
                <a:spcPct val="100000"/>
              </a:lnSpc>
              <a:spcBef>
                <a:spcPts val="0"/>
              </a:spcBef>
              <a:spcAft>
                <a:spcPts val="0"/>
              </a:spcAft>
              <a:buClr>
                <a:schemeClr val="dk1"/>
              </a:buClr>
              <a:buSzPts val="1100"/>
              <a:buFont typeface="Arial"/>
              <a:buNone/>
            </a:pPr>
            <a:r>
              <a:rPr b="0" i="0" lang="en-SG" sz="1700" u="none" cap="none" strike="noStrike">
                <a:solidFill>
                  <a:srgbClr val="888888"/>
                </a:solidFill>
                <a:highlight>
                  <a:srgbClr val="FFFF00"/>
                </a:highlight>
                <a:latin typeface="Arial Black"/>
                <a:ea typeface="Arial Black"/>
                <a:cs typeface="Arial Black"/>
                <a:sym typeface="Arial Black"/>
              </a:rPr>
              <a:t>WEEK 9:</a:t>
            </a:r>
            <a:endParaRPr b="0" i="0" sz="1700" u="none" cap="none" strike="noStrike">
              <a:solidFill>
                <a:srgbClr val="888888"/>
              </a:solidFill>
              <a:highlight>
                <a:srgbClr val="FFFF00"/>
              </a:highlight>
              <a:latin typeface="Arial Black"/>
              <a:ea typeface="Arial Black"/>
              <a:cs typeface="Arial Black"/>
              <a:sym typeface="Arial Black"/>
            </a:endParaRPr>
          </a:p>
          <a:p>
            <a:pPr indent="0" lvl="0" marL="0" marR="0" rtl="0" algn="l">
              <a:lnSpc>
                <a:spcPct val="100000"/>
              </a:lnSpc>
              <a:spcBef>
                <a:spcPts val="0"/>
              </a:spcBef>
              <a:spcAft>
                <a:spcPts val="0"/>
              </a:spcAft>
              <a:buClr>
                <a:schemeClr val="dk1"/>
              </a:buClr>
              <a:buSzPts val="1100"/>
              <a:buFont typeface="Arial"/>
              <a:buNone/>
            </a:pPr>
            <a:r>
              <a:t/>
            </a:r>
            <a:endParaRPr sz="1700">
              <a:solidFill>
                <a:srgbClr val="888888"/>
              </a:solidFill>
              <a:highlight>
                <a:srgbClr val="FFFF00"/>
              </a:highlight>
              <a:latin typeface="Arial Black"/>
              <a:ea typeface="Arial Black"/>
              <a:cs typeface="Arial Black"/>
              <a:sym typeface="Arial Black"/>
            </a:endParaRPr>
          </a:p>
          <a:p>
            <a:pPr indent="0" lvl="0" marL="0" marR="0" rtl="0" algn="l">
              <a:lnSpc>
                <a:spcPct val="100000"/>
              </a:lnSpc>
              <a:spcBef>
                <a:spcPts val="0"/>
              </a:spcBef>
              <a:spcAft>
                <a:spcPts val="0"/>
              </a:spcAft>
              <a:buClr>
                <a:schemeClr val="dk1"/>
              </a:buClr>
              <a:buSzPts val="1100"/>
              <a:buFont typeface="Arial"/>
              <a:buNone/>
            </a:pPr>
            <a:r>
              <a:rPr lang="en-SG" sz="1700">
                <a:solidFill>
                  <a:srgbClr val="888888"/>
                </a:solidFill>
                <a:highlight>
                  <a:srgbClr val="FFFF00"/>
                </a:highlight>
                <a:latin typeface="Arial Black"/>
                <a:ea typeface="Arial Black"/>
                <a:cs typeface="Arial Black"/>
                <a:sym typeface="Arial Black"/>
              </a:rPr>
              <a:t>Completed functionalities</a:t>
            </a:r>
            <a:endParaRPr sz="1700">
              <a:solidFill>
                <a:srgbClr val="888888"/>
              </a:solidFill>
              <a:highlight>
                <a:srgbClr val="FFFF00"/>
              </a:highlight>
              <a:latin typeface="Arial Black"/>
              <a:ea typeface="Arial Black"/>
              <a:cs typeface="Arial Black"/>
              <a:sym typeface="Arial Black"/>
            </a:endParaRPr>
          </a:p>
          <a:p>
            <a:pPr indent="-342900" lvl="0" marL="342900" marR="0" rtl="0" algn="l">
              <a:lnSpc>
                <a:spcPct val="100000"/>
              </a:lnSpc>
              <a:spcBef>
                <a:spcPts val="0"/>
              </a:spcBef>
              <a:spcAft>
                <a:spcPts val="0"/>
              </a:spcAft>
              <a:buClr>
                <a:schemeClr val="dk1"/>
              </a:buClr>
              <a:buSzPts val="1100"/>
              <a:buFont typeface="Arial"/>
              <a:buChar char="•"/>
            </a:pPr>
            <a:r>
              <a:rPr b="0" i="0" lang="en-SG" sz="1900" u="none" cap="none" strike="noStrike">
                <a:solidFill>
                  <a:srgbClr val="E36C09"/>
                </a:solidFill>
                <a:highlight>
                  <a:srgbClr val="FFFF00"/>
                </a:highlight>
                <a:latin typeface="Arimo"/>
                <a:ea typeface="Arimo"/>
                <a:cs typeface="Arimo"/>
                <a:sym typeface="Arimo"/>
              </a:rPr>
              <a:t>Bootstrap</a:t>
            </a:r>
            <a:endParaRPr>
              <a:highlight>
                <a:srgbClr val="FFFF00"/>
              </a:highlight>
            </a:endParaRPr>
          </a:p>
          <a:p>
            <a:pPr indent="-342900" lvl="0" marL="342900" marR="0" rtl="0" algn="l">
              <a:lnSpc>
                <a:spcPct val="100000"/>
              </a:lnSpc>
              <a:spcBef>
                <a:spcPts val="0"/>
              </a:spcBef>
              <a:spcAft>
                <a:spcPts val="0"/>
              </a:spcAft>
              <a:buClr>
                <a:schemeClr val="dk1"/>
              </a:buClr>
              <a:buSzPts val="1100"/>
              <a:buFont typeface="Arial"/>
              <a:buChar char="•"/>
            </a:pPr>
            <a:r>
              <a:rPr b="0" i="0" lang="en-SG" sz="1900" u="none" cap="none" strike="noStrike">
                <a:solidFill>
                  <a:srgbClr val="E36C09"/>
                </a:solidFill>
                <a:highlight>
                  <a:srgbClr val="FFFF00"/>
                </a:highlight>
                <a:latin typeface="Arimo"/>
                <a:ea typeface="Arimo"/>
                <a:cs typeface="Arimo"/>
                <a:sym typeface="Arimo"/>
              </a:rPr>
              <a:t>Add Bid</a:t>
            </a:r>
            <a:endParaRPr>
              <a:highlight>
                <a:srgbClr val="FFFF00"/>
              </a:highlight>
            </a:endParaRPr>
          </a:p>
          <a:p>
            <a:pPr indent="-342900" lvl="0" marL="342900" marR="0" rtl="0" algn="l">
              <a:lnSpc>
                <a:spcPct val="100000"/>
              </a:lnSpc>
              <a:spcBef>
                <a:spcPts val="0"/>
              </a:spcBef>
              <a:spcAft>
                <a:spcPts val="0"/>
              </a:spcAft>
              <a:buClr>
                <a:schemeClr val="dk1"/>
              </a:buClr>
              <a:buSzPts val="1100"/>
              <a:buFont typeface="Arial"/>
              <a:buChar char="•"/>
            </a:pPr>
            <a:r>
              <a:rPr b="0" i="0" lang="en-SG" sz="1900" u="none" cap="none" strike="noStrike">
                <a:solidFill>
                  <a:srgbClr val="E36C09"/>
                </a:solidFill>
                <a:highlight>
                  <a:srgbClr val="FFFF00"/>
                </a:highlight>
                <a:latin typeface="Arimo"/>
                <a:ea typeface="Arimo"/>
                <a:cs typeface="Arimo"/>
                <a:sym typeface="Arimo"/>
              </a:rPr>
              <a:t>Drop Bid</a:t>
            </a:r>
            <a:endParaRPr>
              <a:highlight>
                <a:srgbClr val="FFFF00"/>
              </a:highlight>
            </a:endParaRPr>
          </a:p>
          <a:p>
            <a:pPr indent="-342900" lvl="0" marL="342900" marR="0" rtl="0" algn="l">
              <a:lnSpc>
                <a:spcPct val="100000"/>
              </a:lnSpc>
              <a:spcBef>
                <a:spcPts val="0"/>
              </a:spcBef>
              <a:spcAft>
                <a:spcPts val="0"/>
              </a:spcAft>
              <a:buClr>
                <a:schemeClr val="dk1"/>
              </a:buClr>
              <a:buSzPts val="1100"/>
              <a:buFont typeface="Arial"/>
              <a:buChar char="•"/>
            </a:pPr>
            <a:r>
              <a:rPr b="0" i="0" lang="en-SG" sz="1900" u="none" cap="none" strike="noStrike">
                <a:solidFill>
                  <a:srgbClr val="E36C09"/>
                </a:solidFill>
                <a:highlight>
                  <a:srgbClr val="FFFF00"/>
                </a:highlight>
                <a:latin typeface="Arimo"/>
                <a:ea typeface="Arimo"/>
                <a:cs typeface="Arimo"/>
                <a:sym typeface="Arimo"/>
              </a:rPr>
              <a:t>Open / close round</a:t>
            </a:r>
            <a:endParaRPr b="0" i="0" sz="1900" u="none" cap="none" strike="noStrike">
              <a:solidFill>
                <a:srgbClr val="E36C09"/>
              </a:solidFill>
              <a:highlight>
                <a:srgbClr val="FFFF00"/>
              </a:highlight>
              <a:latin typeface="Arimo"/>
              <a:ea typeface="Arimo"/>
              <a:cs typeface="Arimo"/>
              <a:sym typeface="Arimo"/>
            </a:endParaRPr>
          </a:p>
          <a:p>
            <a:pPr indent="0" lvl="0" marL="0" marR="0" rtl="0" algn="l">
              <a:lnSpc>
                <a:spcPct val="100000"/>
              </a:lnSpc>
              <a:spcBef>
                <a:spcPts val="0"/>
              </a:spcBef>
              <a:spcAft>
                <a:spcPts val="0"/>
              </a:spcAft>
              <a:buNone/>
            </a:pPr>
            <a:r>
              <a:t/>
            </a:r>
            <a:endParaRPr sz="1900">
              <a:solidFill>
                <a:srgbClr val="E36C09"/>
              </a:solidFill>
              <a:highlight>
                <a:srgbClr val="FFFF00"/>
              </a:highlight>
              <a:latin typeface="Arimo"/>
              <a:ea typeface="Arimo"/>
              <a:cs typeface="Arimo"/>
              <a:sym typeface="Arimo"/>
            </a:endParaRPr>
          </a:p>
          <a:p>
            <a:pPr indent="0" lvl="0" marL="0" rtl="0" algn="l">
              <a:spcBef>
                <a:spcPts val="0"/>
              </a:spcBef>
              <a:spcAft>
                <a:spcPts val="0"/>
              </a:spcAft>
              <a:buNone/>
            </a:pPr>
            <a:r>
              <a:rPr lang="en-SG" sz="1700">
                <a:solidFill>
                  <a:srgbClr val="888888"/>
                </a:solidFill>
                <a:highlight>
                  <a:srgbClr val="FFFF00"/>
                </a:highlight>
                <a:latin typeface="Arial Black"/>
                <a:ea typeface="Arial Black"/>
                <a:cs typeface="Arial Black"/>
                <a:sym typeface="Arial Black"/>
              </a:rPr>
              <a:t>Pair rotations</a:t>
            </a:r>
            <a:endParaRPr sz="1900">
              <a:solidFill>
                <a:srgbClr val="E36C09"/>
              </a:solidFill>
              <a:highlight>
                <a:srgbClr val="FFFF00"/>
              </a:highlight>
              <a:latin typeface="Arimo"/>
              <a:ea typeface="Arimo"/>
              <a:cs typeface="Arimo"/>
              <a:sym typeface="Arimo"/>
            </a:endParaRPr>
          </a:p>
          <a:p>
            <a:pPr indent="-342900" lvl="0" marL="342900" marR="0" rtl="0" algn="l">
              <a:lnSpc>
                <a:spcPct val="100000"/>
              </a:lnSpc>
              <a:spcBef>
                <a:spcPts val="0"/>
              </a:spcBef>
              <a:spcAft>
                <a:spcPts val="0"/>
              </a:spcAft>
              <a:buClr>
                <a:schemeClr val="dk1"/>
              </a:buClr>
              <a:buSzPts val="1100"/>
              <a:buFont typeface="Arial"/>
              <a:buChar char="•"/>
            </a:pPr>
            <a:r>
              <a:rPr b="0" i="0" lang="en-SG" sz="1900" u="none" cap="none" strike="noStrike">
                <a:solidFill>
                  <a:srgbClr val="E36C09"/>
                </a:solidFill>
                <a:highlight>
                  <a:srgbClr val="FFFF00"/>
                </a:highlight>
                <a:latin typeface="Arimo"/>
                <a:ea typeface="Arimo"/>
                <a:cs typeface="Arimo"/>
                <a:sym typeface="Arimo"/>
              </a:rPr>
              <a:t>Rotating PP partners – Due to conflicting schedules</a:t>
            </a:r>
            <a:endParaRPr>
              <a:highlight>
                <a:srgbClr val="FFFF00"/>
              </a:highlight>
            </a:endParaRPr>
          </a:p>
          <a:p>
            <a:pPr indent="0" lvl="0" marL="0" marR="0" rtl="0" algn="l">
              <a:lnSpc>
                <a:spcPct val="100000"/>
              </a:lnSpc>
              <a:spcBef>
                <a:spcPts val="0"/>
              </a:spcBef>
              <a:spcAft>
                <a:spcPts val="0"/>
              </a:spcAft>
              <a:buNone/>
            </a:pPr>
            <a:r>
              <a:t/>
            </a:r>
            <a:endParaRPr b="0" i="0" sz="1900" u="none" cap="none" strike="noStrike">
              <a:solidFill>
                <a:srgbClr val="E36C09"/>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888888"/>
              </a:solidFill>
              <a:latin typeface="Arial Black"/>
              <a:ea typeface="Arial Black"/>
              <a:cs typeface="Arial Black"/>
              <a:sym typeface="Arial Black"/>
            </a:endParaRPr>
          </a:p>
        </p:txBody>
      </p:sp>
      <p:sp>
        <p:nvSpPr>
          <p:cNvPr id="69" name="Google Shape;69;g648b7f1375_0_256"/>
          <p:cNvSpPr txBox="1"/>
          <p:nvPr/>
        </p:nvSpPr>
        <p:spPr>
          <a:xfrm>
            <a:off x="238225" y="1212275"/>
            <a:ext cx="5228400" cy="546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lang="en-SG" sz="1700">
                <a:solidFill>
                  <a:srgbClr val="888888"/>
                </a:solidFill>
                <a:latin typeface="Arial Black"/>
                <a:ea typeface="Arial Black"/>
                <a:cs typeface="Arial Black"/>
                <a:sym typeface="Arial Black"/>
              </a:rPr>
              <a:t>Comparison</a:t>
            </a:r>
            <a:endParaRPr b="0" i="0" sz="1700" u="none" cap="none" strike="noStrike">
              <a:solidFill>
                <a:srgbClr val="888888"/>
              </a:solidFill>
              <a:latin typeface="Arial Black"/>
              <a:ea typeface="Arial Black"/>
              <a:cs typeface="Arial Black"/>
              <a:sym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g648b7f1375_0_177"/>
          <p:cNvSpPr txBox="1"/>
          <p:nvPr/>
        </p:nvSpPr>
        <p:spPr>
          <a:xfrm>
            <a:off x="238225" y="548488"/>
            <a:ext cx="5503800" cy="663900"/>
          </a:xfrm>
          <a:prstGeom prst="rect">
            <a:avLst/>
          </a:prstGeom>
          <a:noFill/>
          <a:ln>
            <a:noFill/>
          </a:ln>
        </p:spPr>
        <p:txBody>
          <a:bodyPr anchorCtr="0" anchor="t" bIns="0" lIns="0" spcFirstLastPara="1" rIns="0" wrap="square" tIns="8100">
            <a:no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SCHEDULE</a:t>
            </a:r>
            <a:endParaRPr b="0" i="0" sz="800" u="none" cap="none" strike="noStrike">
              <a:solidFill>
                <a:srgbClr val="000000"/>
              </a:solidFill>
              <a:latin typeface="Arial"/>
              <a:ea typeface="Arial"/>
              <a:cs typeface="Arial"/>
              <a:sym typeface="Arial"/>
            </a:endParaRPr>
          </a:p>
        </p:txBody>
      </p:sp>
      <p:sp>
        <p:nvSpPr>
          <p:cNvPr id="75" name="Google Shape;75;g648b7f1375_0_177"/>
          <p:cNvSpPr txBox="1"/>
          <p:nvPr/>
        </p:nvSpPr>
        <p:spPr>
          <a:xfrm>
            <a:off x="238225" y="1212283"/>
            <a:ext cx="2835900" cy="546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0" i="0" lang="en-SG" sz="1700" u="none" cap="none" strike="noStrike">
                <a:solidFill>
                  <a:srgbClr val="888888"/>
                </a:solidFill>
                <a:latin typeface="Arial Black"/>
                <a:ea typeface="Arial Black"/>
                <a:cs typeface="Arial Black"/>
                <a:sym typeface="Arial Black"/>
              </a:rPr>
              <a:t>Bird’s eye view</a:t>
            </a:r>
            <a:endParaRPr b="0" i="0" sz="1700" u="none" cap="none" strike="noStrike">
              <a:solidFill>
                <a:srgbClr val="888888"/>
              </a:solidFill>
              <a:latin typeface="Arial Black"/>
              <a:ea typeface="Arial Black"/>
              <a:cs typeface="Arial Black"/>
              <a:sym typeface="Arial Black"/>
            </a:endParaRPr>
          </a:p>
        </p:txBody>
      </p:sp>
      <p:sp>
        <p:nvSpPr>
          <p:cNvPr id="76" name="Google Shape;76;g648b7f1375_0_177"/>
          <p:cNvSpPr txBox="1"/>
          <p:nvPr/>
        </p:nvSpPr>
        <p:spPr>
          <a:xfrm>
            <a:off x="669750" y="1874250"/>
            <a:ext cx="7603800" cy="403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E36C09"/>
              </a:solidFill>
              <a:latin typeface="Arimo"/>
              <a:ea typeface="Arimo"/>
              <a:cs typeface="Arimo"/>
              <a:sym typeface="Arimo"/>
            </a:endParaRPr>
          </a:p>
        </p:txBody>
      </p:sp>
      <p:pic>
        <p:nvPicPr>
          <p:cNvPr id="77" name="Google Shape;77;g648b7f1375_0_177"/>
          <p:cNvPicPr preferRelativeResize="0"/>
          <p:nvPr/>
        </p:nvPicPr>
        <p:blipFill>
          <a:blip r:embed="rId3">
            <a:alphaModFix/>
          </a:blip>
          <a:stretch>
            <a:fillRect/>
          </a:stretch>
        </p:blipFill>
        <p:spPr>
          <a:xfrm>
            <a:off x="0" y="1824550"/>
            <a:ext cx="9143999" cy="4137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g648b7f1375_0_212"/>
          <p:cNvSpPr txBox="1"/>
          <p:nvPr/>
        </p:nvSpPr>
        <p:spPr>
          <a:xfrm>
            <a:off x="238225" y="548500"/>
            <a:ext cx="7853400" cy="663900"/>
          </a:xfrm>
          <a:prstGeom prst="rect">
            <a:avLst/>
          </a:prstGeom>
          <a:noFill/>
          <a:ln>
            <a:noFill/>
          </a:ln>
        </p:spPr>
        <p:txBody>
          <a:bodyPr anchorCtr="0" anchor="t" bIns="0" lIns="0" spcFirstLastPara="1" rIns="0" wrap="square" tIns="8100">
            <a:no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SCHEDULE</a:t>
            </a:r>
            <a:endParaRPr b="0" i="0" sz="800" u="none" cap="none" strike="noStrike">
              <a:solidFill>
                <a:srgbClr val="000000"/>
              </a:solidFill>
              <a:latin typeface="Arial"/>
              <a:ea typeface="Arial"/>
              <a:cs typeface="Arial"/>
              <a:sym typeface="Arial"/>
            </a:endParaRPr>
          </a:p>
        </p:txBody>
      </p:sp>
      <p:pic>
        <p:nvPicPr>
          <p:cNvPr id="83" name="Google Shape;83;g648b7f1375_0_212"/>
          <p:cNvPicPr preferRelativeResize="0"/>
          <p:nvPr/>
        </p:nvPicPr>
        <p:blipFill rotWithShape="1">
          <a:blip r:embed="rId3">
            <a:alphaModFix/>
          </a:blip>
          <a:srcRect b="0" l="0" r="0" t="0"/>
          <a:stretch/>
        </p:blipFill>
        <p:spPr>
          <a:xfrm>
            <a:off x="7438000" y="5573325"/>
            <a:ext cx="1389263" cy="663900"/>
          </a:xfrm>
          <a:prstGeom prst="rect">
            <a:avLst/>
          </a:prstGeom>
          <a:noFill/>
          <a:ln>
            <a:noFill/>
          </a:ln>
        </p:spPr>
      </p:pic>
      <p:sp>
        <p:nvSpPr>
          <p:cNvPr id="84" name="Google Shape;84;g648b7f1375_0_212"/>
          <p:cNvSpPr txBox="1"/>
          <p:nvPr/>
        </p:nvSpPr>
        <p:spPr>
          <a:xfrm>
            <a:off x="238225" y="1212275"/>
            <a:ext cx="6962100" cy="546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lang="en-SG" sz="1700">
                <a:solidFill>
                  <a:srgbClr val="888888"/>
                </a:solidFill>
                <a:latin typeface="Arial Black"/>
                <a:ea typeface="Arial Black"/>
                <a:cs typeface="Arial Black"/>
                <a:sym typeface="Arial Black"/>
              </a:rPr>
              <a:t>Work division</a:t>
            </a:r>
            <a:endParaRPr b="0" i="0" sz="1700" u="none" cap="none" strike="noStrike">
              <a:solidFill>
                <a:srgbClr val="888888"/>
              </a:solidFill>
              <a:latin typeface="Arial Black"/>
              <a:ea typeface="Arial Black"/>
              <a:cs typeface="Arial Black"/>
              <a:sym typeface="Arial Black"/>
            </a:endParaRPr>
          </a:p>
        </p:txBody>
      </p:sp>
      <p:pic>
        <p:nvPicPr>
          <p:cNvPr id="85" name="Google Shape;85;g648b7f1375_0_212"/>
          <p:cNvPicPr preferRelativeResize="0"/>
          <p:nvPr/>
        </p:nvPicPr>
        <p:blipFill>
          <a:blip r:embed="rId4">
            <a:alphaModFix/>
          </a:blip>
          <a:stretch>
            <a:fillRect/>
          </a:stretch>
        </p:blipFill>
        <p:spPr>
          <a:xfrm>
            <a:off x="-35700" y="1683370"/>
            <a:ext cx="9179699" cy="36974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g648b7f1375_0_219"/>
          <p:cNvSpPr txBox="1"/>
          <p:nvPr/>
        </p:nvSpPr>
        <p:spPr>
          <a:xfrm>
            <a:off x="238225" y="548500"/>
            <a:ext cx="7853400" cy="663900"/>
          </a:xfrm>
          <a:prstGeom prst="rect">
            <a:avLst/>
          </a:prstGeom>
          <a:noFill/>
          <a:ln>
            <a:noFill/>
          </a:ln>
        </p:spPr>
        <p:txBody>
          <a:bodyPr anchorCtr="0" anchor="t" bIns="0" lIns="0" spcFirstLastPara="1" rIns="0" wrap="square" tIns="8100">
            <a:no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SCHEDULE</a:t>
            </a:r>
            <a:endParaRPr b="0" i="0" sz="800" u="none" cap="none" strike="noStrike">
              <a:solidFill>
                <a:srgbClr val="000000"/>
              </a:solidFill>
              <a:latin typeface="Arial"/>
              <a:ea typeface="Arial"/>
              <a:cs typeface="Arial"/>
              <a:sym typeface="Arial"/>
            </a:endParaRPr>
          </a:p>
        </p:txBody>
      </p:sp>
      <p:sp>
        <p:nvSpPr>
          <p:cNvPr id="91" name="Google Shape;91;g648b7f1375_0_219"/>
          <p:cNvSpPr txBox="1"/>
          <p:nvPr/>
        </p:nvSpPr>
        <p:spPr>
          <a:xfrm>
            <a:off x="238225" y="1212275"/>
            <a:ext cx="6962100" cy="546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lang="en-SG" sz="1700">
                <a:solidFill>
                  <a:srgbClr val="888888"/>
                </a:solidFill>
                <a:latin typeface="Arial Black"/>
                <a:ea typeface="Arial Black"/>
                <a:cs typeface="Arial Black"/>
                <a:sym typeface="Arial Black"/>
              </a:rPr>
              <a:t>Work division</a:t>
            </a:r>
            <a:endParaRPr b="0" i="0" sz="1700" u="none" cap="none" strike="noStrike">
              <a:solidFill>
                <a:srgbClr val="888888"/>
              </a:solidFill>
              <a:latin typeface="Arial Black"/>
              <a:ea typeface="Arial Black"/>
              <a:cs typeface="Arial Black"/>
              <a:sym typeface="Arial Black"/>
            </a:endParaRPr>
          </a:p>
        </p:txBody>
      </p:sp>
      <p:pic>
        <p:nvPicPr>
          <p:cNvPr id="92" name="Google Shape;92;g648b7f1375_0_219"/>
          <p:cNvPicPr preferRelativeResize="0"/>
          <p:nvPr/>
        </p:nvPicPr>
        <p:blipFill>
          <a:blip r:embed="rId3">
            <a:alphaModFix/>
          </a:blip>
          <a:stretch>
            <a:fillRect/>
          </a:stretch>
        </p:blipFill>
        <p:spPr>
          <a:xfrm>
            <a:off x="1375225" y="1663326"/>
            <a:ext cx="6393551" cy="3697475"/>
          </a:xfrm>
          <a:prstGeom prst="rect">
            <a:avLst/>
          </a:prstGeom>
          <a:noFill/>
          <a:ln>
            <a:noFill/>
          </a:ln>
        </p:spPr>
      </p:pic>
      <p:pic>
        <p:nvPicPr>
          <p:cNvPr id="93" name="Google Shape;93;g648b7f1375_0_219"/>
          <p:cNvPicPr preferRelativeResize="0"/>
          <p:nvPr/>
        </p:nvPicPr>
        <p:blipFill rotWithShape="1">
          <a:blip r:embed="rId4">
            <a:alphaModFix/>
          </a:blip>
          <a:srcRect b="0" l="0" r="0" t="0"/>
          <a:stretch/>
        </p:blipFill>
        <p:spPr>
          <a:xfrm>
            <a:off x="7438000" y="5573325"/>
            <a:ext cx="1389263" cy="66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g648b7f1375_0_234"/>
          <p:cNvSpPr txBox="1"/>
          <p:nvPr/>
        </p:nvSpPr>
        <p:spPr>
          <a:xfrm>
            <a:off x="238225" y="548488"/>
            <a:ext cx="5503800" cy="663900"/>
          </a:xfrm>
          <a:prstGeom prst="rect">
            <a:avLst/>
          </a:prstGeom>
          <a:noFill/>
          <a:ln>
            <a:noFill/>
          </a:ln>
        </p:spPr>
        <p:txBody>
          <a:bodyPr anchorCtr="0" anchor="t" bIns="0" lIns="0" spcFirstLastPara="1" rIns="0" wrap="square" tIns="8100">
            <a:no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SCHEDULE</a:t>
            </a:r>
            <a:endParaRPr b="0" i="0" sz="800" u="none" cap="none" strike="noStrike">
              <a:solidFill>
                <a:srgbClr val="000000"/>
              </a:solidFill>
              <a:latin typeface="Arial"/>
              <a:ea typeface="Arial"/>
              <a:cs typeface="Arial"/>
              <a:sym typeface="Arial"/>
            </a:endParaRPr>
          </a:p>
        </p:txBody>
      </p:sp>
      <p:sp>
        <p:nvSpPr>
          <p:cNvPr id="99" name="Google Shape;99;g648b7f1375_0_234"/>
          <p:cNvSpPr txBox="1"/>
          <p:nvPr/>
        </p:nvSpPr>
        <p:spPr>
          <a:xfrm>
            <a:off x="238225" y="1212275"/>
            <a:ext cx="6216300" cy="546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0" i="0" lang="en-SG" sz="1700" u="none" cap="none" strike="noStrike">
                <a:solidFill>
                  <a:srgbClr val="888888"/>
                </a:solidFill>
                <a:latin typeface="Arial Black"/>
                <a:ea typeface="Arial Black"/>
                <a:cs typeface="Arial Black"/>
                <a:sym typeface="Arial Black"/>
              </a:rPr>
              <a:t>How much buffer time do you have?</a:t>
            </a:r>
            <a:endParaRPr b="0" i="0" sz="1700" u="none" cap="none" strike="noStrike">
              <a:solidFill>
                <a:srgbClr val="888888"/>
              </a:solidFill>
              <a:latin typeface="Arial Black"/>
              <a:ea typeface="Arial Black"/>
              <a:cs typeface="Arial Black"/>
              <a:sym typeface="Arial Black"/>
            </a:endParaRPr>
          </a:p>
        </p:txBody>
      </p:sp>
      <p:sp>
        <p:nvSpPr>
          <p:cNvPr id="100" name="Google Shape;100;g648b7f1375_0_234"/>
          <p:cNvSpPr txBox="1"/>
          <p:nvPr/>
        </p:nvSpPr>
        <p:spPr>
          <a:xfrm>
            <a:off x="669750" y="1874250"/>
            <a:ext cx="7603800" cy="403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SG" sz="2100" u="none" cap="none" strike="noStrike">
                <a:solidFill>
                  <a:srgbClr val="E36C09"/>
                </a:solidFill>
                <a:latin typeface="Arimo"/>
                <a:ea typeface="Arimo"/>
                <a:cs typeface="Arimo"/>
                <a:sym typeface="Arimo"/>
              </a:rPr>
              <a:t>For every task on the schedule, there is a buffer time of 1-5 days between tasks, unless the tasks are concurrent.</a:t>
            </a:r>
            <a:endParaRPr b="0" i="0" sz="2100" u="none" cap="none" strike="noStrike">
              <a:solidFill>
                <a:srgbClr val="E36C09"/>
              </a:solidFill>
              <a:latin typeface="Arimo"/>
              <a:ea typeface="Arimo"/>
              <a:cs typeface="Arimo"/>
              <a:sym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g648b7f1375_0_37"/>
          <p:cNvSpPr/>
          <p:nvPr/>
        </p:nvSpPr>
        <p:spPr>
          <a:xfrm>
            <a:off x="162025" y="3165800"/>
            <a:ext cx="2126700" cy="1977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648b7f1375_0_37"/>
          <p:cNvSpPr txBox="1"/>
          <p:nvPr/>
        </p:nvSpPr>
        <p:spPr>
          <a:xfrm>
            <a:off x="238225" y="548500"/>
            <a:ext cx="7216800" cy="663900"/>
          </a:xfrm>
          <a:prstGeom prst="rect">
            <a:avLst/>
          </a:prstGeom>
          <a:noFill/>
          <a:ln>
            <a:noFill/>
          </a:ln>
        </p:spPr>
        <p:txBody>
          <a:bodyPr anchorCtr="0" anchor="t" bIns="0" lIns="0" spcFirstLastPara="1" rIns="0" wrap="square" tIns="8100">
            <a:no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CRITICAL PATH ANALYSIS</a:t>
            </a:r>
            <a:endParaRPr b="0" i="0" sz="3500" u="none" cap="none" strike="noStrike">
              <a:solidFill>
                <a:srgbClr val="E36C09"/>
              </a:solidFill>
              <a:latin typeface="Arial Black"/>
              <a:ea typeface="Arial Black"/>
              <a:cs typeface="Arial Black"/>
              <a:sym typeface="Arial Black"/>
            </a:endParaRPr>
          </a:p>
        </p:txBody>
      </p:sp>
      <p:sp>
        <p:nvSpPr>
          <p:cNvPr id="107" name="Google Shape;107;g648b7f1375_0_37"/>
          <p:cNvSpPr txBox="1"/>
          <p:nvPr/>
        </p:nvSpPr>
        <p:spPr>
          <a:xfrm>
            <a:off x="238225" y="1212275"/>
            <a:ext cx="4631400" cy="546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0" i="0" lang="en-SG" sz="1700" u="none" cap="none" strike="noStrike">
                <a:solidFill>
                  <a:srgbClr val="888888"/>
                </a:solidFill>
                <a:latin typeface="Arial Black"/>
                <a:ea typeface="Arial Black"/>
                <a:cs typeface="Arial Black"/>
                <a:sym typeface="Arial Black"/>
              </a:rPr>
              <a:t>Iteration 1 (</a:t>
            </a:r>
            <a:r>
              <a:rPr lang="en-SG" sz="1700">
                <a:solidFill>
                  <a:srgbClr val="888888"/>
                </a:solidFill>
                <a:latin typeface="Arial Black"/>
                <a:ea typeface="Arial Black"/>
                <a:cs typeface="Arial Black"/>
                <a:sym typeface="Arial Black"/>
              </a:rPr>
              <a:t>planned)</a:t>
            </a:r>
            <a:endParaRPr b="0" i="0" sz="1700" u="none" cap="none" strike="noStrike">
              <a:solidFill>
                <a:srgbClr val="888888"/>
              </a:solidFill>
              <a:latin typeface="Arial Black"/>
              <a:ea typeface="Arial Black"/>
              <a:cs typeface="Arial Black"/>
              <a:sym typeface="Arial Black"/>
            </a:endParaRPr>
          </a:p>
        </p:txBody>
      </p:sp>
      <p:sp>
        <p:nvSpPr>
          <p:cNvPr id="108" name="Google Shape;108;g648b7f1375_0_37"/>
          <p:cNvSpPr/>
          <p:nvPr/>
        </p:nvSpPr>
        <p:spPr>
          <a:xfrm>
            <a:off x="238225" y="1938464"/>
            <a:ext cx="1659300" cy="9543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1 First meeting and initial planning</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3 days</a:t>
            </a:r>
            <a:endParaRPr b="1" i="0" sz="1300" u="none" cap="none" strike="noStrike">
              <a:solidFill>
                <a:srgbClr val="000000"/>
              </a:solidFill>
              <a:latin typeface="Arimo"/>
              <a:ea typeface="Arimo"/>
              <a:cs typeface="Arimo"/>
              <a:sym typeface="Arimo"/>
            </a:endParaRPr>
          </a:p>
        </p:txBody>
      </p:sp>
      <p:sp>
        <p:nvSpPr>
          <p:cNvPr id="109" name="Google Shape;109;g648b7f1375_0_37"/>
          <p:cNvSpPr/>
          <p:nvPr/>
        </p:nvSpPr>
        <p:spPr>
          <a:xfrm>
            <a:off x="2553775" y="1938472"/>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3 Set up database, write code for classes and DAOs</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10" name="Google Shape;110;g648b7f1375_0_37"/>
          <p:cNvSpPr/>
          <p:nvPr/>
        </p:nvSpPr>
        <p:spPr>
          <a:xfrm>
            <a:off x="4869350" y="1938475"/>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4 Complete student login</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11" name="Google Shape;111;g648b7f1375_0_37"/>
          <p:cNvSpPr/>
          <p:nvPr/>
        </p:nvSpPr>
        <p:spPr>
          <a:xfrm>
            <a:off x="2553775" y="3223987"/>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5 Implement </a:t>
            </a:r>
            <a:r>
              <a:rPr lang="en-SG" sz="1300">
                <a:latin typeface="Arimo"/>
                <a:ea typeface="Arimo"/>
                <a:cs typeface="Arimo"/>
                <a:sym typeface="Arimo"/>
              </a:rPr>
              <a:t>bootstrap validations</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12" name="Google Shape;112;g648b7f1375_0_37"/>
          <p:cNvSpPr/>
          <p:nvPr/>
        </p:nvSpPr>
        <p:spPr>
          <a:xfrm>
            <a:off x="7115450" y="1938463"/>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6 Implement bidding summary and results table for student</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13" name="Google Shape;113;g648b7f1375_0_37"/>
          <p:cNvSpPr/>
          <p:nvPr/>
        </p:nvSpPr>
        <p:spPr>
          <a:xfrm>
            <a:off x="7115450" y="3345797"/>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7 Team meeting, testing and debugging for login</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14" name="Google Shape;114;g648b7f1375_0_37"/>
          <p:cNvSpPr/>
          <p:nvPr/>
        </p:nvSpPr>
        <p:spPr>
          <a:xfrm>
            <a:off x="7115450" y="4753133"/>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8 Implement and test admin login</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15" name="Google Shape;115;g648b7f1375_0_37"/>
          <p:cNvSpPr/>
          <p:nvPr/>
        </p:nvSpPr>
        <p:spPr>
          <a:xfrm>
            <a:off x="4869350" y="4753126"/>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9 Prepare and submit slides, deploy app</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3 days</a:t>
            </a:r>
            <a:endParaRPr b="1" i="0" sz="1300" u="none" cap="none" strike="noStrike">
              <a:solidFill>
                <a:srgbClr val="000000"/>
              </a:solidFill>
              <a:latin typeface="Arimo"/>
              <a:ea typeface="Arimo"/>
              <a:cs typeface="Arimo"/>
              <a:sym typeface="Arimo"/>
            </a:endParaRPr>
          </a:p>
        </p:txBody>
      </p:sp>
      <p:sp>
        <p:nvSpPr>
          <p:cNvPr id="116" name="Google Shape;116;g648b7f1375_0_37"/>
          <p:cNvSpPr/>
          <p:nvPr/>
        </p:nvSpPr>
        <p:spPr>
          <a:xfrm>
            <a:off x="2756300" y="4753127"/>
            <a:ext cx="1659300" cy="9543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10 Week 7 PM Review</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17" name="Google Shape;117;g648b7f1375_0_37"/>
          <p:cNvSpPr/>
          <p:nvPr/>
        </p:nvSpPr>
        <p:spPr>
          <a:xfrm>
            <a:off x="238225" y="5429364"/>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2 Daily updates</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14 days</a:t>
            </a:r>
            <a:endParaRPr b="1" i="0" sz="1300" u="none" cap="none" strike="noStrike">
              <a:solidFill>
                <a:srgbClr val="000000"/>
              </a:solidFill>
              <a:latin typeface="Arimo"/>
              <a:ea typeface="Arimo"/>
              <a:cs typeface="Arimo"/>
              <a:sym typeface="Arimo"/>
            </a:endParaRPr>
          </a:p>
        </p:txBody>
      </p:sp>
      <p:cxnSp>
        <p:nvCxnSpPr>
          <p:cNvPr id="118" name="Google Shape;118;g648b7f1375_0_37"/>
          <p:cNvCxnSpPr>
            <a:stCxn id="108" idx="3"/>
            <a:endCxn id="109" idx="1"/>
          </p:cNvCxnSpPr>
          <p:nvPr/>
        </p:nvCxnSpPr>
        <p:spPr>
          <a:xfrm>
            <a:off x="1897525" y="2415614"/>
            <a:ext cx="656400" cy="0"/>
          </a:xfrm>
          <a:prstGeom prst="straightConnector1">
            <a:avLst/>
          </a:prstGeom>
          <a:noFill/>
          <a:ln cap="flat" cmpd="sng" w="28575">
            <a:solidFill>
              <a:srgbClr val="FF0000"/>
            </a:solidFill>
            <a:prstDash val="solid"/>
            <a:round/>
            <a:headEnd len="sm" w="sm" type="none"/>
            <a:tailEnd len="med" w="med" type="triangle"/>
          </a:ln>
        </p:spPr>
      </p:cxnSp>
      <p:cxnSp>
        <p:nvCxnSpPr>
          <p:cNvPr id="119" name="Google Shape;119;g648b7f1375_0_37"/>
          <p:cNvCxnSpPr>
            <a:stCxn id="109" idx="3"/>
            <a:endCxn id="110" idx="1"/>
          </p:cNvCxnSpPr>
          <p:nvPr/>
        </p:nvCxnSpPr>
        <p:spPr>
          <a:xfrm>
            <a:off x="4213075" y="2415622"/>
            <a:ext cx="656400" cy="0"/>
          </a:xfrm>
          <a:prstGeom prst="straightConnector1">
            <a:avLst/>
          </a:prstGeom>
          <a:noFill/>
          <a:ln cap="flat" cmpd="sng" w="28575">
            <a:solidFill>
              <a:srgbClr val="FF0000"/>
            </a:solidFill>
            <a:prstDash val="solid"/>
            <a:round/>
            <a:headEnd len="sm" w="sm" type="none"/>
            <a:tailEnd len="med" w="med" type="triangle"/>
          </a:ln>
        </p:spPr>
      </p:cxnSp>
      <p:cxnSp>
        <p:nvCxnSpPr>
          <p:cNvPr id="120" name="Google Shape;120;g648b7f1375_0_37"/>
          <p:cNvCxnSpPr>
            <a:stCxn id="110" idx="3"/>
            <a:endCxn id="112" idx="1"/>
          </p:cNvCxnSpPr>
          <p:nvPr/>
        </p:nvCxnSpPr>
        <p:spPr>
          <a:xfrm>
            <a:off x="6528650" y="2415625"/>
            <a:ext cx="586800" cy="0"/>
          </a:xfrm>
          <a:prstGeom prst="straightConnector1">
            <a:avLst/>
          </a:prstGeom>
          <a:noFill/>
          <a:ln cap="flat" cmpd="sng" w="28575">
            <a:solidFill>
              <a:srgbClr val="FF0000"/>
            </a:solidFill>
            <a:prstDash val="solid"/>
            <a:round/>
            <a:headEnd len="sm" w="sm" type="none"/>
            <a:tailEnd len="med" w="med" type="triangle"/>
          </a:ln>
        </p:spPr>
      </p:cxnSp>
      <p:cxnSp>
        <p:nvCxnSpPr>
          <p:cNvPr id="121" name="Google Shape;121;g648b7f1375_0_37"/>
          <p:cNvCxnSpPr>
            <a:stCxn id="112" idx="2"/>
            <a:endCxn id="113" idx="0"/>
          </p:cNvCxnSpPr>
          <p:nvPr/>
        </p:nvCxnSpPr>
        <p:spPr>
          <a:xfrm>
            <a:off x="7945100" y="2892763"/>
            <a:ext cx="0" cy="453000"/>
          </a:xfrm>
          <a:prstGeom prst="straightConnector1">
            <a:avLst/>
          </a:prstGeom>
          <a:noFill/>
          <a:ln cap="flat" cmpd="sng" w="28575">
            <a:solidFill>
              <a:srgbClr val="FF0000"/>
            </a:solidFill>
            <a:prstDash val="solid"/>
            <a:round/>
            <a:headEnd len="sm" w="sm" type="none"/>
            <a:tailEnd len="med" w="med" type="triangle"/>
          </a:ln>
        </p:spPr>
      </p:cxnSp>
      <p:cxnSp>
        <p:nvCxnSpPr>
          <p:cNvPr id="122" name="Google Shape;122;g648b7f1375_0_37"/>
          <p:cNvCxnSpPr>
            <a:stCxn id="113" idx="2"/>
            <a:endCxn id="114" idx="0"/>
          </p:cNvCxnSpPr>
          <p:nvPr/>
        </p:nvCxnSpPr>
        <p:spPr>
          <a:xfrm>
            <a:off x="7945100" y="4300097"/>
            <a:ext cx="0" cy="453000"/>
          </a:xfrm>
          <a:prstGeom prst="straightConnector1">
            <a:avLst/>
          </a:prstGeom>
          <a:noFill/>
          <a:ln cap="flat" cmpd="sng" w="28575">
            <a:solidFill>
              <a:srgbClr val="FF0000"/>
            </a:solidFill>
            <a:prstDash val="solid"/>
            <a:round/>
            <a:headEnd len="sm" w="sm" type="none"/>
            <a:tailEnd len="med" w="med" type="triangle"/>
          </a:ln>
        </p:spPr>
      </p:cxnSp>
      <p:cxnSp>
        <p:nvCxnSpPr>
          <p:cNvPr id="123" name="Google Shape;123;g648b7f1375_0_37"/>
          <p:cNvCxnSpPr>
            <a:stCxn id="114" idx="1"/>
            <a:endCxn id="115" idx="3"/>
          </p:cNvCxnSpPr>
          <p:nvPr/>
        </p:nvCxnSpPr>
        <p:spPr>
          <a:xfrm rot="10800000">
            <a:off x="6528650" y="5230283"/>
            <a:ext cx="586800" cy="0"/>
          </a:xfrm>
          <a:prstGeom prst="straightConnector1">
            <a:avLst/>
          </a:prstGeom>
          <a:noFill/>
          <a:ln cap="flat" cmpd="sng" w="28575">
            <a:solidFill>
              <a:srgbClr val="FF0000"/>
            </a:solidFill>
            <a:prstDash val="solid"/>
            <a:round/>
            <a:headEnd len="sm" w="sm" type="none"/>
            <a:tailEnd len="med" w="med" type="triangle"/>
          </a:ln>
        </p:spPr>
      </p:cxnSp>
      <p:cxnSp>
        <p:nvCxnSpPr>
          <p:cNvPr id="124" name="Google Shape;124;g648b7f1375_0_37"/>
          <p:cNvCxnSpPr>
            <a:stCxn id="115" idx="1"/>
            <a:endCxn id="116" idx="3"/>
          </p:cNvCxnSpPr>
          <p:nvPr/>
        </p:nvCxnSpPr>
        <p:spPr>
          <a:xfrm rot="10800000">
            <a:off x="4415450" y="5230276"/>
            <a:ext cx="453900" cy="0"/>
          </a:xfrm>
          <a:prstGeom prst="straightConnector1">
            <a:avLst/>
          </a:prstGeom>
          <a:noFill/>
          <a:ln cap="flat" cmpd="sng" w="28575">
            <a:solidFill>
              <a:srgbClr val="FF0000"/>
            </a:solidFill>
            <a:prstDash val="solid"/>
            <a:round/>
            <a:headEnd len="sm" w="sm" type="none"/>
            <a:tailEnd len="med" w="med" type="triangle"/>
          </a:ln>
        </p:spPr>
      </p:cxnSp>
      <p:cxnSp>
        <p:nvCxnSpPr>
          <p:cNvPr id="125" name="Google Shape;125;g648b7f1375_0_37"/>
          <p:cNvCxnSpPr>
            <a:stCxn id="109" idx="2"/>
            <a:endCxn id="111" idx="0"/>
          </p:cNvCxnSpPr>
          <p:nvPr/>
        </p:nvCxnSpPr>
        <p:spPr>
          <a:xfrm>
            <a:off x="3383425" y="2892772"/>
            <a:ext cx="0" cy="331200"/>
          </a:xfrm>
          <a:prstGeom prst="straightConnector1">
            <a:avLst/>
          </a:prstGeom>
          <a:noFill/>
          <a:ln cap="flat" cmpd="sng" w="9525">
            <a:solidFill>
              <a:schemeClr val="dk2"/>
            </a:solidFill>
            <a:prstDash val="solid"/>
            <a:round/>
            <a:headEnd len="sm" w="sm" type="none"/>
            <a:tailEnd len="med" w="med" type="triangle"/>
          </a:ln>
        </p:spPr>
      </p:cxnSp>
      <p:sp>
        <p:nvSpPr>
          <p:cNvPr id="126" name="Google Shape;126;g648b7f1375_0_37"/>
          <p:cNvSpPr/>
          <p:nvPr/>
        </p:nvSpPr>
        <p:spPr>
          <a:xfrm>
            <a:off x="1423500" y="3439325"/>
            <a:ext cx="582000" cy="30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648b7f1375_0_37"/>
          <p:cNvSpPr/>
          <p:nvPr/>
        </p:nvSpPr>
        <p:spPr>
          <a:xfrm>
            <a:off x="1423500" y="4006425"/>
            <a:ext cx="582000" cy="3093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 name="Google Shape;128;g648b7f1375_0_37"/>
          <p:cNvCxnSpPr/>
          <p:nvPr/>
        </p:nvCxnSpPr>
        <p:spPr>
          <a:xfrm>
            <a:off x="1423500" y="4671100"/>
            <a:ext cx="597900" cy="0"/>
          </a:xfrm>
          <a:prstGeom prst="straightConnector1">
            <a:avLst/>
          </a:prstGeom>
          <a:noFill/>
          <a:ln cap="flat" cmpd="sng" w="28575">
            <a:solidFill>
              <a:srgbClr val="FF0000"/>
            </a:solidFill>
            <a:prstDash val="solid"/>
            <a:round/>
            <a:headEnd len="sm" w="sm" type="none"/>
            <a:tailEnd len="med" w="med" type="triangle"/>
          </a:ln>
        </p:spPr>
      </p:cxnSp>
      <p:sp>
        <p:nvSpPr>
          <p:cNvPr id="129" name="Google Shape;129;g648b7f1375_0_37"/>
          <p:cNvSpPr txBox="1"/>
          <p:nvPr/>
        </p:nvSpPr>
        <p:spPr>
          <a:xfrm>
            <a:off x="260464" y="3373802"/>
            <a:ext cx="1208400" cy="33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SG" sz="1400" u="none" cap="none" strike="noStrike">
                <a:solidFill>
                  <a:srgbClr val="000000"/>
                </a:solidFill>
                <a:latin typeface="Arimo"/>
                <a:ea typeface="Arimo"/>
                <a:cs typeface="Arimo"/>
                <a:sym typeface="Arimo"/>
              </a:rPr>
              <a:t>Normal task</a:t>
            </a:r>
            <a:endParaRPr b="0" i="0" sz="1400" u="none" cap="none" strike="noStrike">
              <a:solidFill>
                <a:srgbClr val="000000"/>
              </a:solidFill>
              <a:latin typeface="Arimo"/>
              <a:ea typeface="Arimo"/>
              <a:cs typeface="Arimo"/>
              <a:sym typeface="Arimo"/>
            </a:endParaRPr>
          </a:p>
        </p:txBody>
      </p:sp>
      <p:sp>
        <p:nvSpPr>
          <p:cNvPr id="130" name="Google Shape;130;g648b7f1375_0_37"/>
          <p:cNvSpPr txBox="1"/>
          <p:nvPr/>
        </p:nvSpPr>
        <p:spPr>
          <a:xfrm>
            <a:off x="260464" y="4453429"/>
            <a:ext cx="1208400" cy="33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SG" sz="1400" u="none" cap="none" strike="noStrike">
                <a:solidFill>
                  <a:srgbClr val="000000"/>
                </a:solidFill>
                <a:latin typeface="Arimo"/>
                <a:ea typeface="Arimo"/>
                <a:cs typeface="Arimo"/>
                <a:sym typeface="Arimo"/>
              </a:rPr>
              <a:t>Critical path</a:t>
            </a:r>
            <a:endParaRPr b="0" i="0" sz="1400" u="none" cap="none" strike="noStrike">
              <a:solidFill>
                <a:srgbClr val="000000"/>
              </a:solidFill>
              <a:latin typeface="Arimo"/>
              <a:ea typeface="Arimo"/>
              <a:cs typeface="Arimo"/>
              <a:sym typeface="Arimo"/>
            </a:endParaRPr>
          </a:p>
        </p:txBody>
      </p:sp>
      <p:sp>
        <p:nvSpPr>
          <p:cNvPr id="131" name="Google Shape;131;g648b7f1375_0_37"/>
          <p:cNvSpPr txBox="1"/>
          <p:nvPr/>
        </p:nvSpPr>
        <p:spPr>
          <a:xfrm>
            <a:off x="260464" y="3852568"/>
            <a:ext cx="1208400" cy="33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SG" sz="1400" u="none" cap="none" strike="noStrike">
                <a:solidFill>
                  <a:srgbClr val="000000"/>
                </a:solidFill>
                <a:latin typeface="Arimo"/>
                <a:ea typeface="Arimo"/>
                <a:cs typeface="Arimo"/>
                <a:sym typeface="Arimo"/>
              </a:rPr>
              <a:t>First / last task</a:t>
            </a:r>
            <a:endParaRPr b="0" i="0" sz="1400" u="none" cap="none" strike="noStrike">
              <a:solidFill>
                <a:srgbClr val="000000"/>
              </a:solidFill>
              <a:latin typeface="Arimo"/>
              <a:ea typeface="Arimo"/>
              <a:cs typeface="Arimo"/>
              <a:sym typeface="Arimo"/>
            </a:endParaRPr>
          </a:p>
        </p:txBody>
      </p:sp>
      <p:sp>
        <p:nvSpPr>
          <p:cNvPr id="132" name="Google Shape;132;g648b7f1375_0_37"/>
          <p:cNvSpPr txBox="1"/>
          <p:nvPr/>
        </p:nvSpPr>
        <p:spPr>
          <a:xfrm>
            <a:off x="6625650" y="1153475"/>
            <a:ext cx="1751100" cy="663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1" lang="en-SG" sz="1900">
                <a:solidFill>
                  <a:schemeClr val="accent5"/>
                </a:solidFill>
                <a:latin typeface="Arimo"/>
                <a:ea typeface="Arimo"/>
                <a:cs typeface="Arimo"/>
                <a:sym typeface="Arimo"/>
              </a:rPr>
              <a:t>CP: 12 days</a:t>
            </a:r>
            <a:endParaRPr b="1" sz="1900">
              <a:solidFill>
                <a:schemeClr val="accent5"/>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700"/>
              <a:buFont typeface="Arial"/>
              <a:buNone/>
            </a:pPr>
            <a:r>
              <a:rPr b="1" lang="en-SG" sz="1900">
                <a:solidFill>
                  <a:schemeClr val="accent5"/>
                </a:solidFill>
                <a:latin typeface="Arimo"/>
                <a:ea typeface="Arimo"/>
                <a:cs typeface="Arimo"/>
                <a:sym typeface="Arimo"/>
              </a:rPr>
              <a:t>Buffer: 2 days</a:t>
            </a:r>
            <a:endParaRPr b="1" sz="1900">
              <a:solidFill>
                <a:schemeClr val="accent5"/>
              </a:solidFill>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g63e0483b60_1_58"/>
          <p:cNvSpPr txBox="1"/>
          <p:nvPr/>
        </p:nvSpPr>
        <p:spPr>
          <a:xfrm>
            <a:off x="238225" y="548500"/>
            <a:ext cx="7216800" cy="663900"/>
          </a:xfrm>
          <a:prstGeom prst="rect">
            <a:avLst/>
          </a:prstGeom>
          <a:noFill/>
          <a:ln>
            <a:noFill/>
          </a:ln>
        </p:spPr>
        <p:txBody>
          <a:bodyPr anchorCtr="0" anchor="t" bIns="0" lIns="0" spcFirstLastPara="1" rIns="0" wrap="square" tIns="8100">
            <a:noAutofit/>
          </a:bodyPr>
          <a:lstStyle/>
          <a:p>
            <a:pPr indent="0" lvl="0" marL="12700" marR="0" rtl="0" algn="l">
              <a:lnSpc>
                <a:spcPct val="100000"/>
              </a:lnSpc>
              <a:spcBef>
                <a:spcPts val="0"/>
              </a:spcBef>
              <a:spcAft>
                <a:spcPts val="0"/>
              </a:spcAft>
              <a:buClr>
                <a:srgbClr val="000000"/>
              </a:buClr>
              <a:buSzPts val="3500"/>
              <a:buFont typeface="Arial"/>
              <a:buNone/>
            </a:pPr>
            <a:r>
              <a:rPr b="0" i="0" lang="en-SG" sz="3500" u="none" cap="none" strike="noStrike">
                <a:solidFill>
                  <a:srgbClr val="E36C09"/>
                </a:solidFill>
                <a:latin typeface="Arial Black"/>
                <a:ea typeface="Arial Black"/>
                <a:cs typeface="Arial Black"/>
                <a:sym typeface="Arial Black"/>
              </a:rPr>
              <a:t>CRITICAL PATH ANALYSIS</a:t>
            </a:r>
            <a:endParaRPr b="0" i="0" sz="3500" u="none" cap="none" strike="noStrike">
              <a:solidFill>
                <a:srgbClr val="E36C09"/>
              </a:solidFill>
              <a:latin typeface="Arial Black"/>
              <a:ea typeface="Arial Black"/>
              <a:cs typeface="Arial Black"/>
              <a:sym typeface="Arial Black"/>
            </a:endParaRPr>
          </a:p>
        </p:txBody>
      </p:sp>
      <p:sp>
        <p:nvSpPr>
          <p:cNvPr id="138" name="Google Shape;138;g63e0483b60_1_58"/>
          <p:cNvSpPr txBox="1"/>
          <p:nvPr/>
        </p:nvSpPr>
        <p:spPr>
          <a:xfrm>
            <a:off x="238225" y="1212275"/>
            <a:ext cx="4631400" cy="546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0" i="0" lang="en-SG" sz="1700" u="none" cap="none" strike="noStrike">
                <a:solidFill>
                  <a:srgbClr val="888888"/>
                </a:solidFill>
                <a:latin typeface="Arial Black"/>
                <a:ea typeface="Arial Black"/>
                <a:cs typeface="Arial Black"/>
                <a:sym typeface="Arial Black"/>
              </a:rPr>
              <a:t>Iteration 1 (</a:t>
            </a:r>
            <a:r>
              <a:rPr lang="en-SG" sz="1700">
                <a:solidFill>
                  <a:srgbClr val="888888"/>
                </a:solidFill>
                <a:latin typeface="Arial Black"/>
                <a:ea typeface="Arial Black"/>
                <a:cs typeface="Arial Black"/>
                <a:sym typeface="Arial Black"/>
              </a:rPr>
              <a:t>actual</a:t>
            </a:r>
            <a:r>
              <a:rPr lang="en-SG" sz="1700">
                <a:solidFill>
                  <a:srgbClr val="888888"/>
                </a:solidFill>
                <a:latin typeface="Arial Black"/>
                <a:ea typeface="Arial Black"/>
                <a:cs typeface="Arial Black"/>
                <a:sym typeface="Arial Black"/>
              </a:rPr>
              <a:t>)</a:t>
            </a:r>
            <a:endParaRPr b="0" i="0" sz="1700" u="none" cap="none" strike="noStrike">
              <a:solidFill>
                <a:srgbClr val="888888"/>
              </a:solidFill>
              <a:latin typeface="Arial Black"/>
              <a:ea typeface="Arial Black"/>
              <a:cs typeface="Arial Black"/>
              <a:sym typeface="Arial Black"/>
            </a:endParaRPr>
          </a:p>
        </p:txBody>
      </p:sp>
      <p:sp>
        <p:nvSpPr>
          <p:cNvPr id="139" name="Google Shape;139;g63e0483b60_1_58"/>
          <p:cNvSpPr/>
          <p:nvPr/>
        </p:nvSpPr>
        <p:spPr>
          <a:xfrm>
            <a:off x="238225" y="1938464"/>
            <a:ext cx="1659300" cy="9543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1 First meeting and initial planning</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3 days</a:t>
            </a:r>
            <a:endParaRPr b="1" i="0" sz="1300" u="none" cap="none" strike="noStrike">
              <a:solidFill>
                <a:srgbClr val="000000"/>
              </a:solidFill>
              <a:latin typeface="Arimo"/>
              <a:ea typeface="Arimo"/>
              <a:cs typeface="Arimo"/>
              <a:sym typeface="Arimo"/>
            </a:endParaRPr>
          </a:p>
        </p:txBody>
      </p:sp>
      <p:sp>
        <p:nvSpPr>
          <p:cNvPr id="140" name="Google Shape;140;g63e0483b60_1_58"/>
          <p:cNvSpPr/>
          <p:nvPr/>
        </p:nvSpPr>
        <p:spPr>
          <a:xfrm>
            <a:off x="2553775" y="1938472"/>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3 Set up database, write code for classes and DAOs</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41" name="Google Shape;141;g63e0483b60_1_58"/>
          <p:cNvSpPr/>
          <p:nvPr/>
        </p:nvSpPr>
        <p:spPr>
          <a:xfrm>
            <a:off x="4869350" y="1938475"/>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4 Complete student login</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42" name="Google Shape;142;g63e0483b60_1_58"/>
          <p:cNvSpPr/>
          <p:nvPr/>
        </p:nvSpPr>
        <p:spPr>
          <a:xfrm>
            <a:off x="2553775" y="3223987"/>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5 </a:t>
            </a:r>
            <a:r>
              <a:rPr lang="en-SG" sz="1300">
                <a:latin typeface="Arimo"/>
                <a:ea typeface="Arimo"/>
                <a:cs typeface="Arimo"/>
                <a:sym typeface="Arimo"/>
              </a:rPr>
              <a:t>Implement bootstrap validations</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lang="en-SG" sz="1300">
                <a:latin typeface="Arimo"/>
                <a:ea typeface="Arimo"/>
                <a:cs typeface="Arimo"/>
                <a:sym typeface="Arimo"/>
              </a:rPr>
              <a:t>3 days</a:t>
            </a:r>
            <a:endParaRPr b="1" i="0" sz="1300" u="none" cap="none" strike="noStrike">
              <a:solidFill>
                <a:srgbClr val="000000"/>
              </a:solidFill>
              <a:latin typeface="Arimo"/>
              <a:ea typeface="Arimo"/>
              <a:cs typeface="Arimo"/>
              <a:sym typeface="Arimo"/>
            </a:endParaRPr>
          </a:p>
        </p:txBody>
      </p:sp>
      <p:sp>
        <p:nvSpPr>
          <p:cNvPr id="143" name="Google Shape;143;g63e0483b60_1_58"/>
          <p:cNvSpPr/>
          <p:nvPr/>
        </p:nvSpPr>
        <p:spPr>
          <a:xfrm>
            <a:off x="7115450" y="1938463"/>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6 Implement bidding summary and results table for student</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44" name="Google Shape;144;g63e0483b60_1_58"/>
          <p:cNvSpPr/>
          <p:nvPr/>
        </p:nvSpPr>
        <p:spPr>
          <a:xfrm>
            <a:off x="7115450" y="3345797"/>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7 Team meeting, testing and debugging for login</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45" name="Google Shape;145;g63e0483b60_1_58"/>
          <p:cNvSpPr/>
          <p:nvPr/>
        </p:nvSpPr>
        <p:spPr>
          <a:xfrm>
            <a:off x="7115450" y="4753133"/>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8 Implement and test admin login</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46" name="Google Shape;146;g63e0483b60_1_58"/>
          <p:cNvSpPr/>
          <p:nvPr/>
        </p:nvSpPr>
        <p:spPr>
          <a:xfrm>
            <a:off x="4819025" y="4753126"/>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9 Prepare and submit slides, deploy app</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lang="en-SG" sz="1300">
                <a:latin typeface="Arimo"/>
                <a:ea typeface="Arimo"/>
                <a:cs typeface="Arimo"/>
                <a:sym typeface="Arimo"/>
              </a:rPr>
              <a:t>1</a:t>
            </a:r>
            <a:r>
              <a:rPr b="1" i="0" lang="en-SG" sz="1300" u="none" cap="none" strike="noStrike">
                <a:solidFill>
                  <a:srgbClr val="000000"/>
                </a:solidFill>
                <a:latin typeface="Arimo"/>
                <a:ea typeface="Arimo"/>
                <a:cs typeface="Arimo"/>
                <a:sym typeface="Arimo"/>
              </a:rPr>
              <a:t> day</a:t>
            </a:r>
            <a:endParaRPr b="1" i="0" sz="1300" u="none" cap="none" strike="noStrike">
              <a:solidFill>
                <a:srgbClr val="000000"/>
              </a:solidFill>
              <a:latin typeface="Arimo"/>
              <a:ea typeface="Arimo"/>
              <a:cs typeface="Arimo"/>
              <a:sym typeface="Arimo"/>
            </a:endParaRPr>
          </a:p>
        </p:txBody>
      </p:sp>
      <p:sp>
        <p:nvSpPr>
          <p:cNvPr id="147" name="Google Shape;147;g63e0483b60_1_58"/>
          <p:cNvSpPr/>
          <p:nvPr/>
        </p:nvSpPr>
        <p:spPr>
          <a:xfrm>
            <a:off x="2522588" y="4753127"/>
            <a:ext cx="1659300" cy="9543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10 Week 7 PM Review</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 day</a:t>
            </a:r>
            <a:endParaRPr b="1" i="0" sz="1300" u="none" cap="none" strike="noStrike">
              <a:solidFill>
                <a:srgbClr val="000000"/>
              </a:solidFill>
              <a:latin typeface="Arimo"/>
              <a:ea typeface="Arimo"/>
              <a:cs typeface="Arimo"/>
              <a:sym typeface="Arimo"/>
            </a:endParaRPr>
          </a:p>
        </p:txBody>
      </p:sp>
      <p:sp>
        <p:nvSpPr>
          <p:cNvPr id="148" name="Google Shape;148;g63e0483b60_1_58"/>
          <p:cNvSpPr/>
          <p:nvPr/>
        </p:nvSpPr>
        <p:spPr>
          <a:xfrm>
            <a:off x="238225" y="3223964"/>
            <a:ext cx="1659300" cy="95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300"/>
              <a:buFont typeface="Arial"/>
              <a:buNone/>
            </a:pPr>
            <a:r>
              <a:rPr b="0" i="0" lang="en-SG" sz="1300" u="none" cap="none" strike="noStrike">
                <a:solidFill>
                  <a:srgbClr val="000000"/>
                </a:solidFill>
                <a:latin typeface="Arimo"/>
                <a:ea typeface="Arimo"/>
                <a:cs typeface="Arimo"/>
                <a:sym typeface="Arimo"/>
              </a:rPr>
              <a:t>2 Daily updates</a:t>
            </a:r>
            <a:endParaRPr b="0" i="0" sz="1300" u="none" cap="none" strike="noStrike">
              <a:solidFill>
                <a:srgbClr val="000000"/>
              </a:solidFill>
              <a:latin typeface="Arimo"/>
              <a:ea typeface="Arimo"/>
              <a:cs typeface="Arimo"/>
              <a:sym typeface="Arimo"/>
            </a:endParaRPr>
          </a:p>
          <a:p>
            <a:pPr indent="0" lvl="0" marL="0" marR="0" rtl="0" algn="ctr">
              <a:lnSpc>
                <a:spcPct val="100000"/>
              </a:lnSpc>
              <a:spcBef>
                <a:spcPts val="600"/>
              </a:spcBef>
              <a:spcAft>
                <a:spcPts val="600"/>
              </a:spcAft>
              <a:buClr>
                <a:srgbClr val="000000"/>
              </a:buClr>
              <a:buSzPts val="1300"/>
              <a:buFont typeface="Arial"/>
              <a:buNone/>
            </a:pPr>
            <a:r>
              <a:rPr b="1" i="0" lang="en-SG" sz="1300" u="none" cap="none" strike="noStrike">
                <a:solidFill>
                  <a:srgbClr val="000000"/>
                </a:solidFill>
                <a:latin typeface="Arimo"/>
                <a:ea typeface="Arimo"/>
                <a:cs typeface="Arimo"/>
                <a:sym typeface="Arimo"/>
              </a:rPr>
              <a:t>14 days</a:t>
            </a:r>
            <a:endParaRPr b="1" i="0" sz="1300" u="none" cap="none" strike="noStrike">
              <a:solidFill>
                <a:srgbClr val="000000"/>
              </a:solidFill>
              <a:latin typeface="Arimo"/>
              <a:ea typeface="Arimo"/>
              <a:cs typeface="Arimo"/>
              <a:sym typeface="Arimo"/>
            </a:endParaRPr>
          </a:p>
        </p:txBody>
      </p:sp>
      <p:cxnSp>
        <p:nvCxnSpPr>
          <p:cNvPr id="149" name="Google Shape;149;g63e0483b60_1_58"/>
          <p:cNvCxnSpPr>
            <a:stCxn id="139" idx="3"/>
            <a:endCxn id="140" idx="1"/>
          </p:cNvCxnSpPr>
          <p:nvPr/>
        </p:nvCxnSpPr>
        <p:spPr>
          <a:xfrm>
            <a:off x="1897525" y="2415614"/>
            <a:ext cx="656400" cy="0"/>
          </a:xfrm>
          <a:prstGeom prst="straightConnector1">
            <a:avLst/>
          </a:prstGeom>
          <a:noFill/>
          <a:ln cap="flat" cmpd="sng" w="28575">
            <a:solidFill>
              <a:srgbClr val="FF0000"/>
            </a:solidFill>
            <a:prstDash val="solid"/>
            <a:round/>
            <a:headEnd len="sm" w="sm" type="none"/>
            <a:tailEnd len="med" w="med" type="triangle"/>
          </a:ln>
        </p:spPr>
      </p:cxnSp>
      <p:cxnSp>
        <p:nvCxnSpPr>
          <p:cNvPr id="150" name="Google Shape;150;g63e0483b60_1_58"/>
          <p:cNvCxnSpPr>
            <a:stCxn id="140" idx="3"/>
            <a:endCxn id="141" idx="1"/>
          </p:cNvCxnSpPr>
          <p:nvPr/>
        </p:nvCxnSpPr>
        <p:spPr>
          <a:xfrm>
            <a:off x="4213075" y="2415622"/>
            <a:ext cx="656400" cy="0"/>
          </a:xfrm>
          <a:prstGeom prst="straightConnector1">
            <a:avLst/>
          </a:prstGeom>
          <a:noFill/>
          <a:ln cap="flat" cmpd="sng" w="28575">
            <a:solidFill>
              <a:srgbClr val="FF0000"/>
            </a:solidFill>
            <a:prstDash val="solid"/>
            <a:round/>
            <a:headEnd len="sm" w="sm" type="none"/>
            <a:tailEnd len="med" w="med" type="triangle"/>
          </a:ln>
        </p:spPr>
      </p:cxnSp>
      <p:cxnSp>
        <p:nvCxnSpPr>
          <p:cNvPr id="151" name="Google Shape;151;g63e0483b60_1_58"/>
          <p:cNvCxnSpPr>
            <a:stCxn id="141" idx="3"/>
            <a:endCxn id="143" idx="1"/>
          </p:cNvCxnSpPr>
          <p:nvPr/>
        </p:nvCxnSpPr>
        <p:spPr>
          <a:xfrm>
            <a:off x="6528650" y="2415625"/>
            <a:ext cx="586800" cy="0"/>
          </a:xfrm>
          <a:prstGeom prst="straightConnector1">
            <a:avLst/>
          </a:prstGeom>
          <a:noFill/>
          <a:ln cap="flat" cmpd="sng" w="28575">
            <a:solidFill>
              <a:srgbClr val="FF0000"/>
            </a:solidFill>
            <a:prstDash val="solid"/>
            <a:round/>
            <a:headEnd len="sm" w="sm" type="none"/>
            <a:tailEnd len="med" w="med" type="triangle"/>
          </a:ln>
        </p:spPr>
      </p:cxnSp>
      <p:cxnSp>
        <p:nvCxnSpPr>
          <p:cNvPr id="152" name="Google Shape;152;g63e0483b60_1_58"/>
          <p:cNvCxnSpPr>
            <a:stCxn id="143" idx="2"/>
            <a:endCxn id="144" idx="0"/>
          </p:cNvCxnSpPr>
          <p:nvPr/>
        </p:nvCxnSpPr>
        <p:spPr>
          <a:xfrm>
            <a:off x="7945100" y="2892763"/>
            <a:ext cx="0" cy="453000"/>
          </a:xfrm>
          <a:prstGeom prst="straightConnector1">
            <a:avLst/>
          </a:prstGeom>
          <a:noFill/>
          <a:ln cap="flat" cmpd="sng" w="28575">
            <a:solidFill>
              <a:srgbClr val="FF0000"/>
            </a:solidFill>
            <a:prstDash val="solid"/>
            <a:round/>
            <a:headEnd len="sm" w="sm" type="none"/>
            <a:tailEnd len="med" w="med" type="triangle"/>
          </a:ln>
        </p:spPr>
      </p:cxnSp>
      <p:cxnSp>
        <p:nvCxnSpPr>
          <p:cNvPr id="153" name="Google Shape;153;g63e0483b60_1_58"/>
          <p:cNvCxnSpPr>
            <a:stCxn id="144" idx="2"/>
            <a:endCxn id="145" idx="0"/>
          </p:cNvCxnSpPr>
          <p:nvPr/>
        </p:nvCxnSpPr>
        <p:spPr>
          <a:xfrm>
            <a:off x="7945100" y="4300097"/>
            <a:ext cx="0" cy="453000"/>
          </a:xfrm>
          <a:prstGeom prst="straightConnector1">
            <a:avLst/>
          </a:prstGeom>
          <a:noFill/>
          <a:ln cap="flat" cmpd="sng" w="28575">
            <a:solidFill>
              <a:srgbClr val="FF0000"/>
            </a:solidFill>
            <a:prstDash val="solid"/>
            <a:round/>
            <a:headEnd len="sm" w="sm" type="none"/>
            <a:tailEnd len="med" w="med" type="triangle"/>
          </a:ln>
        </p:spPr>
      </p:cxnSp>
      <p:cxnSp>
        <p:nvCxnSpPr>
          <p:cNvPr id="154" name="Google Shape;154;g63e0483b60_1_58"/>
          <p:cNvCxnSpPr>
            <a:stCxn id="145" idx="1"/>
            <a:endCxn id="146" idx="3"/>
          </p:cNvCxnSpPr>
          <p:nvPr/>
        </p:nvCxnSpPr>
        <p:spPr>
          <a:xfrm rot="10800000">
            <a:off x="6478250" y="5230283"/>
            <a:ext cx="637200" cy="0"/>
          </a:xfrm>
          <a:prstGeom prst="straightConnector1">
            <a:avLst/>
          </a:prstGeom>
          <a:noFill/>
          <a:ln cap="flat" cmpd="sng" w="28575">
            <a:solidFill>
              <a:srgbClr val="FF0000"/>
            </a:solidFill>
            <a:prstDash val="solid"/>
            <a:round/>
            <a:headEnd len="sm" w="sm" type="none"/>
            <a:tailEnd len="med" w="med" type="triangle"/>
          </a:ln>
        </p:spPr>
      </p:cxnSp>
      <p:cxnSp>
        <p:nvCxnSpPr>
          <p:cNvPr id="155" name="Google Shape;155;g63e0483b60_1_58"/>
          <p:cNvCxnSpPr>
            <a:stCxn id="146" idx="1"/>
            <a:endCxn id="147" idx="3"/>
          </p:cNvCxnSpPr>
          <p:nvPr/>
        </p:nvCxnSpPr>
        <p:spPr>
          <a:xfrm rot="10800000">
            <a:off x="4181825" y="5230276"/>
            <a:ext cx="637200" cy="0"/>
          </a:xfrm>
          <a:prstGeom prst="straightConnector1">
            <a:avLst/>
          </a:prstGeom>
          <a:noFill/>
          <a:ln cap="flat" cmpd="sng" w="28575">
            <a:solidFill>
              <a:srgbClr val="FF0000"/>
            </a:solidFill>
            <a:prstDash val="solid"/>
            <a:round/>
            <a:headEnd len="sm" w="sm" type="none"/>
            <a:tailEnd len="med" w="med" type="triangle"/>
          </a:ln>
        </p:spPr>
      </p:cxnSp>
      <p:cxnSp>
        <p:nvCxnSpPr>
          <p:cNvPr id="156" name="Google Shape;156;g63e0483b60_1_58"/>
          <p:cNvCxnSpPr>
            <a:stCxn id="140" idx="2"/>
            <a:endCxn id="142" idx="0"/>
          </p:cNvCxnSpPr>
          <p:nvPr/>
        </p:nvCxnSpPr>
        <p:spPr>
          <a:xfrm>
            <a:off x="3383425" y="2892772"/>
            <a:ext cx="0" cy="331200"/>
          </a:xfrm>
          <a:prstGeom prst="straightConnector1">
            <a:avLst/>
          </a:prstGeom>
          <a:noFill/>
          <a:ln cap="flat" cmpd="sng" w="9525">
            <a:solidFill>
              <a:schemeClr val="dk2"/>
            </a:solidFill>
            <a:prstDash val="solid"/>
            <a:round/>
            <a:headEnd len="sm" w="sm" type="none"/>
            <a:tailEnd len="med" w="med" type="triangle"/>
          </a:ln>
        </p:spPr>
      </p:cxnSp>
      <p:sp>
        <p:nvSpPr>
          <p:cNvPr id="157" name="Google Shape;157;g63e0483b60_1_58"/>
          <p:cNvSpPr txBox="1"/>
          <p:nvPr/>
        </p:nvSpPr>
        <p:spPr>
          <a:xfrm>
            <a:off x="6625650" y="1153475"/>
            <a:ext cx="1751100" cy="6639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000000"/>
              </a:buClr>
              <a:buSzPts val="1700"/>
              <a:buFont typeface="Arial"/>
              <a:buNone/>
            </a:pPr>
            <a:r>
              <a:rPr b="1" lang="en-SG" sz="1900">
                <a:solidFill>
                  <a:schemeClr val="accent5"/>
                </a:solidFill>
                <a:latin typeface="Arimo"/>
                <a:ea typeface="Arimo"/>
                <a:cs typeface="Arimo"/>
                <a:sym typeface="Arimo"/>
              </a:rPr>
              <a:t>CP: 10 days</a:t>
            </a:r>
            <a:endParaRPr b="1" sz="1900">
              <a:solidFill>
                <a:schemeClr val="accent5"/>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700"/>
              <a:buFont typeface="Arial"/>
              <a:buNone/>
            </a:pPr>
            <a:r>
              <a:rPr b="1" lang="en-SG" sz="1900">
                <a:solidFill>
                  <a:schemeClr val="accent5"/>
                </a:solidFill>
                <a:latin typeface="Arimo"/>
                <a:ea typeface="Arimo"/>
                <a:cs typeface="Arimo"/>
                <a:sym typeface="Arimo"/>
              </a:rPr>
              <a:t>Buffer: 4 days</a:t>
            </a:r>
            <a:endParaRPr b="1" sz="1900">
              <a:solidFill>
                <a:schemeClr val="accent5"/>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2019-10-01T05:16:33Z</dcterms:created>
  <dc:creator>Lim Hui Sin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2019-10-01T00:00:00Z</vt:filetime>
  </property>
  <property fmtid="{D5CDD505-2E9C-101B-9397-08002B2CF9AE}" pid="3" name="Creator">
    <vt:lpwstr>Canva</vt:lpwstr>
  </property>
  <property fmtid="{D5CDD505-2E9C-101B-9397-08002B2CF9AE}" pid="4" name="LastSaved">
    <vt:filetime>2019-10-01T00:00:00Z</vt:filetime>
  </property>
</Properties>
</file>