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18288000" cy="10287000"/>
  <p:embeddedFontLst>
    <p:embeddedFont>
      <p:font typeface="Arial Black" panose="020B0A04020102020204" pitchFamily="34" charset="0"/>
      <p:regular r:id="rId18"/>
      <p:bold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10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giwejQq+aOpyBs2zGMnN1ShMD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90" y="48"/>
      </p:cViewPr>
      <p:guideLst>
        <p:guide orient="horz" pos="1920"/>
        <p:guide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8b7f1375_0_10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648b7f137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0" y="771525"/>
            <a:ext cx="51450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8b7f1375_0_12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648b7f137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8b7f1375_0_13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648b7f137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Bug Metrics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is the current value for the metric &amp; did you have to take any action according to your mitigation plan?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Roles &amp; responsibilities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Who is doing what (Project Manager, coder, etc.)?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is the rotation plan? List specifically the PM is in charge of which milestone?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0" y="771525"/>
            <a:ext cx="51450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are the pair programming teams and the rotation plan for the teams?</a:t>
            </a: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Functionalities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Do you plan to drop/add any functionalities?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Do you plan to use any PHP frameworks?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Did you manage to finish login + 1 functionality? (**NEW**)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589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functionalities have you finished? (**NEW**)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589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is the IP address &amp; admin password for your cloud deployment? (**NEW**)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8b7f1375_0_17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Schedule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Tell us your schedule. Do not show us the raw schedule on Google Sheets. Summarize it but give us sufficient details to have a bird’s-eye view of your project.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are your planned iterations and what are the tasks in each iteration?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When is each iteration starting and ending?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Who is doing what?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What are your milestones?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How much buffer time do you have?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-SG" sz="1050">
                <a:solidFill>
                  <a:srgbClr val="222222"/>
                </a:solidFill>
                <a:highlight>
                  <a:srgbClr val="FFFFFF"/>
                </a:highlight>
              </a:rPr>
              <a:t>Show us your critical path.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48b7f137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8b7f1375_0_21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648b7f137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8b7f1375_0_21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648b7f137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8b7f1375_0_23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648b7f137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8b7f1375_0_3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48b7f13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675" y="771525"/>
            <a:ext cx="91443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8b7f1375_0_9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48b7f137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0" y="771525"/>
            <a:ext cx="51450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543756" y="3135377"/>
            <a:ext cx="8056500" cy="16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 sz="2100" b="0" i="0">
                <a:solidFill>
                  <a:srgbClr val="D9C1B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226343"/>
          </a:xfrm>
          <a:custGeom>
            <a:avLst/>
            <a:gdLst/>
            <a:ahLst/>
            <a:cxnLst/>
            <a:rect l="l" t="t" r="r" b="b"/>
            <a:pathLst>
              <a:path w="18288000" h="339090" extrusionOk="0">
                <a:moveTo>
                  <a:pt x="0" y="338793"/>
                </a:moveTo>
                <a:lnTo>
                  <a:pt x="18288000" y="338793"/>
                </a:lnTo>
                <a:lnTo>
                  <a:pt x="18288000" y="0"/>
                </a:lnTo>
                <a:lnTo>
                  <a:pt x="0" y="0"/>
                </a:lnTo>
                <a:lnTo>
                  <a:pt x="0" y="338793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6632952"/>
            <a:ext cx="9144000" cy="225495"/>
          </a:xfrm>
          <a:custGeom>
            <a:avLst/>
            <a:gdLst/>
            <a:ahLst/>
            <a:cxnLst/>
            <a:rect l="l" t="t" r="r" b="b"/>
            <a:pathLst>
              <a:path w="18288000" h="337820" extrusionOk="0">
                <a:moveTo>
                  <a:pt x="0" y="337496"/>
                </a:moveTo>
                <a:lnTo>
                  <a:pt x="18288000" y="337496"/>
                </a:lnTo>
                <a:lnTo>
                  <a:pt x="18288000" y="0"/>
                </a:lnTo>
                <a:lnTo>
                  <a:pt x="0" y="0"/>
                </a:lnTo>
                <a:lnTo>
                  <a:pt x="0" y="337496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0" y="225812"/>
            <a:ext cx="9144000" cy="6415159"/>
          </a:xfrm>
          <a:custGeom>
            <a:avLst/>
            <a:gdLst/>
            <a:ahLst/>
            <a:cxnLst/>
            <a:rect l="l" t="t" r="r" b="b"/>
            <a:pathLst>
              <a:path w="18288000" h="9610725" extrusionOk="0">
                <a:moveTo>
                  <a:pt x="0" y="0"/>
                </a:moveTo>
                <a:lnTo>
                  <a:pt x="18288000" y="0"/>
                </a:lnTo>
                <a:lnTo>
                  <a:pt x="18288000" y="9610710"/>
                </a:lnTo>
                <a:lnTo>
                  <a:pt x="0" y="9610710"/>
                </a:lnTo>
                <a:lnTo>
                  <a:pt x="0" y="0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820169" y="624106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3500" b="0" i="0" u="none" strike="noStrike" cap="none">
                <a:solidFill>
                  <a:srgbClr val="FEFFF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543756" y="3135377"/>
            <a:ext cx="8056500" cy="16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2100" b="0" i="0" u="none" strike="noStrike" cap="none">
                <a:solidFill>
                  <a:srgbClr val="D9C1B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144000" cy="226343"/>
          </a:xfrm>
          <a:custGeom>
            <a:avLst/>
            <a:gdLst/>
            <a:ahLst/>
            <a:cxnLst/>
            <a:rect l="l" t="t" r="r" b="b"/>
            <a:pathLst>
              <a:path w="18288000" h="339090" extrusionOk="0">
                <a:moveTo>
                  <a:pt x="0" y="338715"/>
                </a:moveTo>
                <a:lnTo>
                  <a:pt x="18288000" y="338715"/>
                </a:lnTo>
                <a:lnTo>
                  <a:pt x="18288000" y="0"/>
                </a:lnTo>
                <a:lnTo>
                  <a:pt x="0" y="0"/>
                </a:lnTo>
                <a:lnTo>
                  <a:pt x="0" y="338715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6632949"/>
            <a:ext cx="9144000" cy="225495"/>
          </a:xfrm>
          <a:custGeom>
            <a:avLst/>
            <a:gdLst/>
            <a:ahLst/>
            <a:cxnLst/>
            <a:rect l="l" t="t" r="r" b="b"/>
            <a:pathLst>
              <a:path w="18288000" h="337820" extrusionOk="0">
                <a:moveTo>
                  <a:pt x="0" y="337576"/>
                </a:moveTo>
                <a:lnTo>
                  <a:pt x="18288000" y="337576"/>
                </a:lnTo>
                <a:lnTo>
                  <a:pt x="18288000" y="0"/>
                </a:lnTo>
                <a:lnTo>
                  <a:pt x="0" y="0"/>
                </a:lnTo>
                <a:lnTo>
                  <a:pt x="0" y="337576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0" y="225810"/>
            <a:ext cx="9144000" cy="6415159"/>
          </a:xfrm>
          <a:custGeom>
            <a:avLst/>
            <a:gdLst/>
            <a:ahLst/>
            <a:cxnLst/>
            <a:rect l="l" t="t" r="r" b="b"/>
            <a:pathLst>
              <a:path w="18288000" h="9610725" extrusionOk="0">
                <a:moveTo>
                  <a:pt x="0" y="0"/>
                </a:moveTo>
                <a:lnTo>
                  <a:pt x="18288000" y="0"/>
                </a:lnTo>
                <a:lnTo>
                  <a:pt x="18288000" y="9610709"/>
                </a:lnTo>
                <a:lnTo>
                  <a:pt x="0" y="9610709"/>
                </a:lnTo>
                <a:lnTo>
                  <a:pt x="0" y="0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275162" y="2429900"/>
            <a:ext cx="72546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700" b="1">
                <a:latin typeface="Arimo"/>
                <a:ea typeface="Arimo"/>
                <a:cs typeface="Arimo"/>
                <a:sym typeface="Arimo"/>
              </a:rPr>
              <a:t>SPM PM REVIEW</a:t>
            </a:r>
            <a:endParaRPr sz="67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333500" y="3840647"/>
            <a:ext cx="6477000" cy="20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400" rIns="0" bIns="0" anchor="t" anchorCtr="0">
            <a:spAutoFit/>
          </a:bodyPr>
          <a:lstStyle/>
          <a:p>
            <a:pPr marL="127000" marR="17780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G1T8 - LET'S GIT IT  </a:t>
            </a:r>
            <a:endParaRPr sz="2000" b="1">
              <a:solidFill>
                <a:srgbClr val="FEFFF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0" marR="177800" lvl="0" indent="0" algn="ctr" rtl="0">
              <a:lnSpc>
                <a:spcPct val="104166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HILYA SYAZWANI 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69900" marR="46990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LIM HUI SIN  </a:t>
            </a:r>
            <a:endParaRPr sz="2000" b="1">
              <a:solidFill>
                <a:srgbClr val="FEFFF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69900" marR="46990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LIM JIE MIN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TAN XIN RONG STEFFI  </a:t>
            </a:r>
            <a:endParaRPr sz="2000" b="1">
              <a:solidFill>
                <a:srgbClr val="FEFFF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>
                <a:solidFill>
                  <a:srgbClr val="FEFFF7"/>
                </a:solidFill>
                <a:latin typeface="Arimo"/>
                <a:ea typeface="Arimo"/>
                <a:cs typeface="Arimo"/>
                <a:sym typeface="Arimo"/>
              </a:rPr>
              <a:t>KU SEOUNGLIM (SKY)</a:t>
            </a: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8b7f1375_0_108"/>
          <p:cNvSpPr txBox="1"/>
          <p:nvPr/>
        </p:nvSpPr>
        <p:spPr>
          <a:xfrm>
            <a:off x="238225" y="548500"/>
            <a:ext cx="69075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g648b7f1375_0_108"/>
          <p:cNvSpPr txBox="1"/>
          <p:nvPr/>
        </p:nvSpPr>
        <p:spPr>
          <a:xfrm>
            <a:off x="238225" y="1212283"/>
            <a:ext cx="46191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 dirty="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3 - 5 days (2 paths)</a:t>
            </a:r>
            <a:endParaRPr sz="1700" dirty="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Google Shape;166;g648b7f1375_0_108"/>
          <p:cNvSpPr/>
          <p:nvPr/>
        </p:nvSpPr>
        <p:spPr>
          <a:xfrm>
            <a:off x="238225" y="1938464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Implement and test bidding clearing logic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7" name="Google Shape;167;g648b7f1375_0_108"/>
          <p:cNvSpPr/>
          <p:nvPr/>
        </p:nvSpPr>
        <p:spPr>
          <a:xfrm>
            <a:off x="238213" y="3116822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 dirty="0">
                <a:latin typeface="Arimo"/>
                <a:ea typeface="Arimo"/>
                <a:cs typeface="Arimo"/>
                <a:sym typeface="Arimo"/>
              </a:rPr>
              <a:t>3.1 Write test cases for JSON API</a:t>
            </a:r>
            <a:endParaRPr sz="1300" dirty="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 dirty="0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" name="Google Shape;168;g648b7f1375_0_108"/>
          <p:cNvSpPr/>
          <p:nvPr/>
        </p:nvSpPr>
        <p:spPr>
          <a:xfrm>
            <a:off x="4027800" y="2951850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Iter3 testing and debugging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9" name="Google Shape;169;g648b7f1375_0_108"/>
          <p:cNvSpPr/>
          <p:nvPr/>
        </p:nvSpPr>
        <p:spPr>
          <a:xfrm>
            <a:off x="6496850" y="295186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App deployment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0" name="Google Shape;170;g648b7f1375_0_108"/>
          <p:cNvSpPr/>
          <p:nvPr/>
        </p:nvSpPr>
        <p:spPr>
          <a:xfrm>
            <a:off x="7001750" y="4273088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6 Week 11 User Acceptance Test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1" name="Google Shape;171;g648b7f1375_0_108"/>
          <p:cNvSpPr/>
          <p:nvPr/>
        </p:nvSpPr>
        <p:spPr>
          <a:xfrm>
            <a:off x="238225" y="4243550"/>
            <a:ext cx="1659300" cy="1013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3.2 Complete JSON API functionalities up to ‘stop round’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2" name="Google Shape;172;g648b7f1375_0_108"/>
          <p:cNvSpPr/>
          <p:nvPr/>
        </p:nvSpPr>
        <p:spPr>
          <a:xfrm>
            <a:off x="2160325" y="4012025"/>
            <a:ext cx="1659300" cy="101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3.3 Finish the remaining JSON API functionalities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3" name="Google Shape;173;g648b7f1375_0_108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74" name="Google Shape;174;g648b7f1375_0_108"/>
          <p:cNvCxnSpPr>
            <a:stCxn id="166" idx="3"/>
            <a:endCxn id="168" idx="1"/>
          </p:cNvCxnSpPr>
          <p:nvPr/>
        </p:nvCxnSpPr>
        <p:spPr>
          <a:xfrm>
            <a:off x="1897525" y="2415614"/>
            <a:ext cx="2130300" cy="10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g648b7f1375_0_108"/>
          <p:cNvCxnSpPr>
            <a:stCxn id="167" idx="3"/>
            <a:endCxn id="172" idx="0"/>
          </p:cNvCxnSpPr>
          <p:nvPr/>
        </p:nvCxnSpPr>
        <p:spPr>
          <a:xfrm>
            <a:off x="1897513" y="3593972"/>
            <a:ext cx="1092600" cy="41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g648b7f1375_0_108"/>
          <p:cNvCxnSpPr>
            <a:stCxn id="171" idx="3"/>
            <a:endCxn id="172" idx="1"/>
          </p:cNvCxnSpPr>
          <p:nvPr/>
        </p:nvCxnSpPr>
        <p:spPr>
          <a:xfrm rot="10800000" flipH="1">
            <a:off x="1897525" y="4518650"/>
            <a:ext cx="262800" cy="23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g648b7f1375_0_108"/>
          <p:cNvCxnSpPr>
            <a:stCxn id="172" idx="3"/>
            <a:endCxn id="168" idx="2"/>
          </p:cNvCxnSpPr>
          <p:nvPr/>
        </p:nvCxnSpPr>
        <p:spPr>
          <a:xfrm rot="10800000" flipH="1">
            <a:off x="3819625" y="3906125"/>
            <a:ext cx="1037700" cy="6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g648b7f1375_0_108"/>
          <p:cNvCxnSpPr>
            <a:stCxn id="168" idx="3"/>
            <a:endCxn id="169" idx="1"/>
          </p:cNvCxnSpPr>
          <p:nvPr/>
        </p:nvCxnSpPr>
        <p:spPr>
          <a:xfrm>
            <a:off x="5687100" y="3429000"/>
            <a:ext cx="809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g648b7f1375_0_108"/>
          <p:cNvCxnSpPr>
            <a:stCxn id="169" idx="2"/>
            <a:endCxn id="170" idx="0"/>
          </p:cNvCxnSpPr>
          <p:nvPr/>
        </p:nvCxnSpPr>
        <p:spPr>
          <a:xfrm>
            <a:off x="7326500" y="3906162"/>
            <a:ext cx="504900" cy="36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8b7f1375_0_122"/>
          <p:cNvSpPr txBox="1"/>
          <p:nvPr/>
        </p:nvSpPr>
        <p:spPr>
          <a:xfrm>
            <a:off x="238225" y="548500"/>
            <a:ext cx="79809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g648b7f1375_0_122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4 - 4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6" name="Google Shape;186;g648b7f1375_0_122"/>
          <p:cNvSpPr/>
          <p:nvPr/>
        </p:nvSpPr>
        <p:spPr>
          <a:xfrm>
            <a:off x="712400" y="3116812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Team meeting and plan (with UAT feedback)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7" name="Google Shape;187;g648b7f1375_0_122"/>
          <p:cNvSpPr/>
          <p:nvPr/>
        </p:nvSpPr>
        <p:spPr>
          <a:xfrm>
            <a:off x="2770688" y="311682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Programming / app debugging (Part 1)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8" name="Google Shape;188;g648b7f1375_0_122"/>
          <p:cNvSpPr/>
          <p:nvPr/>
        </p:nvSpPr>
        <p:spPr>
          <a:xfrm>
            <a:off x="4829000" y="3116825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</a:t>
            </a:r>
            <a:r>
              <a:rPr lang="en-SG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Programming / app debugging (Part 2)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g648b7f1375_0_122"/>
          <p:cNvSpPr/>
          <p:nvPr/>
        </p:nvSpPr>
        <p:spPr>
          <a:xfrm>
            <a:off x="6772275" y="3116837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Iter4 testing and debugging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g648b7f1375_0_122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1" name="Google Shape;191;g648b7f1375_0_122"/>
          <p:cNvCxnSpPr>
            <a:stCxn id="186" idx="3"/>
            <a:endCxn id="187" idx="1"/>
          </p:cNvCxnSpPr>
          <p:nvPr/>
        </p:nvCxnSpPr>
        <p:spPr>
          <a:xfrm>
            <a:off x="2371700" y="3593962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g648b7f1375_0_122"/>
          <p:cNvCxnSpPr>
            <a:stCxn id="187" idx="3"/>
            <a:endCxn id="188" idx="1"/>
          </p:cNvCxnSpPr>
          <p:nvPr/>
        </p:nvCxnSpPr>
        <p:spPr>
          <a:xfrm>
            <a:off x="4429988" y="3593972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g648b7f1375_0_122"/>
          <p:cNvCxnSpPr>
            <a:endCxn id="189" idx="1"/>
          </p:cNvCxnSpPr>
          <p:nvPr/>
        </p:nvCxnSpPr>
        <p:spPr>
          <a:xfrm>
            <a:off x="6488175" y="3593987"/>
            <a:ext cx="284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8b7f1375_0_136"/>
          <p:cNvSpPr txBox="1"/>
          <p:nvPr/>
        </p:nvSpPr>
        <p:spPr>
          <a:xfrm>
            <a:off x="238225" y="548500"/>
            <a:ext cx="7507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g648b7f1375_0_136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5 - 4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0" name="Google Shape;200;g648b7f1375_0_136"/>
          <p:cNvSpPr/>
          <p:nvPr/>
        </p:nvSpPr>
        <p:spPr>
          <a:xfrm>
            <a:off x="3569975" y="1927402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Prepare slides for Week 14 submission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2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1" name="Google Shape;201;g648b7f1375_0_136"/>
          <p:cNvSpPr/>
          <p:nvPr/>
        </p:nvSpPr>
        <p:spPr>
          <a:xfrm>
            <a:off x="456500" y="3094724"/>
            <a:ext cx="1659300" cy="99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Check and submit all project files in repository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g648b7f1375_0_136"/>
          <p:cNvSpPr/>
          <p:nvPr/>
        </p:nvSpPr>
        <p:spPr>
          <a:xfrm>
            <a:off x="3569975" y="4262038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Final app deployment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2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g648b7f1375_0_136"/>
          <p:cNvSpPr/>
          <p:nvPr/>
        </p:nvSpPr>
        <p:spPr>
          <a:xfrm>
            <a:off x="6439100" y="3094737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Week 14 Final Presentation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4" name="Google Shape;204;g648b7f1375_0_136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3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5" name="Google Shape;205;g648b7f1375_0_136"/>
          <p:cNvCxnSpPr>
            <a:stCxn id="202" idx="3"/>
            <a:endCxn id="203" idx="2"/>
          </p:cNvCxnSpPr>
          <p:nvPr/>
        </p:nvCxnSpPr>
        <p:spPr>
          <a:xfrm rot="10800000" flipH="1">
            <a:off x="5229275" y="4048888"/>
            <a:ext cx="2039400" cy="690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g648b7f1375_0_136"/>
          <p:cNvCxnSpPr>
            <a:stCxn id="201" idx="3"/>
            <a:endCxn id="202" idx="1"/>
          </p:cNvCxnSpPr>
          <p:nvPr/>
        </p:nvCxnSpPr>
        <p:spPr>
          <a:xfrm>
            <a:off x="2115800" y="3593924"/>
            <a:ext cx="1454100" cy="114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g648b7f1375_0_136"/>
          <p:cNvCxnSpPr>
            <a:stCxn id="200" idx="3"/>
            <a:endCxn id="203" idx="0"/>
          </p:cNvCxnSpPr>
          <p:nvPr/>
        </p:nvCxnSpPr>
        <p:spPr>
          <a:xfrm>
            <a:off x="5229275" y="2404552"/>
            <a:ext cx="2039400" cy="6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BUG METRICS</a:t>
            </a:r>
            <a:endParaRPr sz="800"/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t="8875" r="28238"/>
          <a:stretch/>
        </p:blipFill>
        <p:spPr>
          <a:xfrm>
            <a:off x="91988" y="1521450"/>
            <a:ext cx="8960026" cy="18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/>
          <p:nvPr/>
        </p:nvSpPr>
        <p:spPr>
          <a:xfrm>
            <a:off x="4487075" y="3862650"/>
            <a:ext cx="46569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1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All bugs were found during the scheduled testing and debugging sessions for each functionality. All bugs were hence debugged and resolved immediately, without needing to reschedule.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3" y="3719775"/>
            <a:ext cx="4100825" cy="24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/>
        </p:nvSpPr>
        <p:spPr>
          <a:xfrm>
            <a:off x="238224" y="1718800"/>
            <a:ext cx="8281200" cy="434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330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1</a:t>
            </a:r>
            <a:endParaRPr sz="1800" b="1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 -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b="1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Week 7 PM Review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Hui Sin,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2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Hui Sin - </a:t>
            </a: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 </a:t>
            </a:r>
            <a:r>
              <a:rPr lang="en-SG" sz="180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Week 9 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Application Demo and Progress Update</a:t>
            </a:r>
            <a:endParaRPr sz="800" dirty="0"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3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- </a:t>
            </a:r>
            <a:r>
              <a:rPr lang="en-SG" sz="1800" b="1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Week 11 User Acceptance Test</a:t>
            </a:r>
            <a:endParaRPr sz="800" dirty="0"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Hui Sin,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4</a:t>
            </a:r>
            <a:endParaRPr sz="1800" b="1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 - </a:t>
            </a:r>
            <a:r>
              <a:rPr lang="en-SG" sz="1800" b="1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 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Completion of BIOS</a:t>
            </a:r>
            <a:endParaRPr sz="1800" i="0" u="none" strike="noStrike" cap="none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Hui Sin, </a:t>
            </a:r>
            <a:r>
              <a:rPr lang="en-SG" sz="1800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, Sky</a:t>
            </a:r>
            <a:endParaRPr sz="800" dirty="0"/>
          </a:p>
          <a:p>
            <a:pPr marL="330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Iteration 5</a:t>
            </a:r>
            <a:endParaRPr sz="800" dirty="0"/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PM: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Sky - </a:t>
            </a: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Milestone:</a:t>
            </a:r>
            <a:r>
              <a:rPr lang="en-SG" sz="180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Week 14 Project Submission and Final Presentation</a:t>
            </a:r>
            <a:endParaRPr sz="800" dirty="0">
              <a:latin typeface="Arimo"/>
              <a:ea typeface="Arimo"/>
              <a:cs typeface="Arimo"/>
              <a:sym typeface="Arimo"/>
            </a:endParaRPr>
          </a:p>
          <a:p>
            <a:pPr marL="584200" marR="0" lvl="1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al"/>
              <a:buChar char="•"/>
            </a:pPr>
            <a:r>
              <a:rPr lang="en-SG" sz="1800" b="1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Coder: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Steffi, Hui Sin,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Jie</a:t>
            </a:r>
            <a:r>
              <a:rPr lang="en-SG" sz="1800" b="0" i="0" u="none" strike="noStrike" cap="none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 Min, </a:t>
            </a:r>
            <a:r>
              <a:rPr lang="en-SG" sz="1800" b="0" i="0" u="none" strike="noStrike" cap="none" dirty="0" err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Hilya</a:t>
            </a:r>
            <a:endParaRPr sz="1800" b="0" i="0" u="none" strike="noStrike" cap="none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238225" y="548500"/>
            <a:ext cx="7326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ROLES &amp; RESPONSIBILITIES</a:t>
            </a:r>
            <a:endParaRPr sz="800"/>
          </a:p>
        </p:txBody>
      </p:sp>
      <p:sp>
        <p:nvSpPr>
          <p:cNvPr id="222" name="Google Shape;222;p7"/>
          <p:cNvSpPr txBox="1"/>
          <p:nvPr/>
        </p:nvSpPr>
        <p:spPr>
          <a:xfrm>
            <a:off x="238225" y="1212275"/>
            <a:ext cx="6507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Role allocations for each iteration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>
            <a:off x="8006705" y="4822972"/>
            <a:ext cx="622300" cy="1347034"/>
          </a:xfrm>
          <a:custGeom>
            <a:avLst/>
            <a:gdLst/>
            <a:ahLst/>
            <a:cxnLst/>
            <a:rect l="l" t="t" r="r" b="b"/>
            <a:pathLst>
              <a:path w="1244600" h="2018029" extrusionOk="0">
                <a:moveTo>
                  <a:pt x="558939" y="1118226"/>
                </a:moveTo>
                <a:lnTo>
                  <a:pt x="510717" y="1116175"/>
                </a:lnTo>
                <a:lnTo>
                  <a:pt x="463633" y="1110130"/>
                </a:lnTo>
                <a:lnTo>
                  <a:pt x="417854" y="1100262"/>
                </a:lnTo>
                <a:lnTo>
                  <a:pt x="373550" y="1086737"/>
                </a:lnTo>
                <a:lnTo>
                  <a:pt x="330887" y="1069723"/>
                </a:lnTo>
                <a:lnTo>
                  <a:pt x="290034" y="1049388"/>
                </a:lnTo>
                <a:lnTo>
                  <a:pt x="251158" y="1025899"/>
                </a:lnTo>
                <a:lnTo>
                  <a:pt x="214428" y="999425"/>
                </a:lnTo>
                <a:lnTo>
                  <a:pt x="180011" y="970132"/>
                </a:lnTo>
                <a:lnTo>
                  <a:pt x="148075" y="938190"/>
                </a:lnTo>
                <a:lnTo>
                  <a:pt x="118788" y="903764"/>
                </a:lnTo>
                <a:lnTo>
                  <a:pt x="92318" y="867024"/>
                </a:lnTo>
                <a:lnTo>
                  <a:pt x="68833" y="828136"/>
                </a:lnTo>
                <a:lnTo>
                  <a:pt x="48500" y="787270"/>
                </a:lnTo>
                <a:lnTo>
                  <a:pt x="31487" y="744591"/>
                </a:lnTo>
                <a:lnTo>
                  <a:pt x="17963" y="700268"/>
                </a:lnTo>
                <a:lnTo>
                  <a:pt x="8095" y="654469"/>
                </a:lnTo>
                <a:lnTo>
                  <a:pt x="2051" y="607361"/>
                </a:lnTo>
                <a:lnTo>
                  <a:pt x="0" y="559113"/>
                </a:lnTo>
                <a:lnTo>
                  <a:pt x="986" y="526887"/>
                </a:lnTo>
                <a:lnTo>
                  <a:pt x="8457" y="464016"/>
                </a:lnTo>
                <a:lnTo>
                  <a:pt x="25636" y="385688"/>
                </a:lnTo>
                <a:lnTo>
                  <a:pt x="41700" y="339863"/>
                </a:lnTo>
                <a:lnTo>
                  <a:pt x="62815" y="295909"/>
                </a:lnTo>
                <a:lnTo>
                  <a:pt x="88940" y="253811"/>
                </a:lnTo>
                <a:lnTo>
                  <a:pt x="120030" y="213552"/>
                </a:lnTo>
                <a:lnTo>
                  <a:pt x="152385" y="176007"/>
                </a:lnTo>
                <a:lnTo>
                  <a:pt x="187879" y="141461"/>
                </a:lnTo>
                <a:lnTo>
                  <a:pt x="226297" y="110139"/>
                </a:lnTo>
                <a:lnTo>
                  <a:pt x="267423" y="82265"/>
                </a:lnTo>
                <a:lnTo>
                  <a:pt x="311041" y="58063"/>
                </a:lnTo>
                <a:lnTo>
                  <a:pt x="356934" y="37759"/>
                </a:lnTo>
                <a:lnTo>
                  <a:pt x="404886" y="21576"/>
                </a:lnTo>
                <a:lnTo>
                  <a:pt x="454682" y="9739"/>
                </a:lnTo>
                <a:lnTo>
                  <a:pt x="506105" y="2472"/>
                </a:lnTo>
                <a:lnTo>
                  <a:pt x="558939" y="0"/>
                </a:lnTo>
                <a:lnTo>
                  <a:pt x="582721" y="600"/>
                </a:lnTo>
                <a:lnTo>
                  <a:pt x="606216" y="2305"/>
                </a:lnTo>
                <a:lnTo>
                  <a:pt x="629444" y="4971"/>
                </a:lnTo>
                <a:lnTo>
                  <a:pt x="652421" y="8453"/>
                </a:lnTo>
                <a:lnTo>
                  <a:pt x="706413" y="13142"/>
                </a:lnTo>
                <a:lnTo>
                  <a:pt x="758407" y="21754"/>
                </a:lnTo>
                <a:lnTo>
                  <a:pt x="808400" y="34297"/>
                </a:lnTo>
                <a:lnTo>
                  <a:pt x="856386" y="50780"/>
                </a:lnTo>
                <a:lnTo>
                  <a:pt x="902359" y="71212"/>
                </a:lnTo>
                <a:lnTo>
                  <a:pt x="946316" y="95603"/>
                </a:lnTo>
                <a:lnTo>
                  <a:pt x="988249" y="123960"/>
                </a:lnTo>
                <a:lnTo>
                  <a:pt x="1028155" y="156294"/>
                </a:lnTo>
                <a:lnTo>
                  <a:pt x="1066029" y="192613"/>
                </a:lnTo>
                <a:lnTo>
                  <a:pt x="1096990" y="227587"/>
                </a:lnTo>
                <a:lnTo>
                  <a:pt x="1125011" y="264904"/>
                </a:lnTo>
                <a:lnTo>
                  <a:pt x="1150090" y="304564"/>
                </a:lnTo>
                <a:lnTo>
                  <a:pt x="1172224" y="346567"/>
                </a:lnTo>
                <a:lnTo>
                  <a:pt x="1191414" y="390914"/>
                </a:lnTo>
                <a:lnTo>
                  <a:pt x="1207656" y="437605"/>
                </a:lnTo>
                <a:lnTo>
                  <a:pt x="1220948" y="486640"/>
                </a:lnTo>
                <a:lnTo>
                  <a:pt x="1231290" y="538021"/>
                </a:lnTo>
                <a:lnTo>
                  <a:pt x="1238680" y="591746"/>
                </a:lnTo>
                <a:lnTo>
                  <a:pt x="1243114" y="647816"/>
                </a:lnTo>
                <a:lnTo>
                  <a:pt x="1244593" y="706233"/>
                </a:lnTo>
                <a:lnTo>
                  <a:pt x="1243808" y="746956"/>
                </a:lnTo>
                <a:lnTo>
                  <a:pt x="1241453" y="787488"/>
                </a:lnTo>
                <a:lnTo>
                  <a:pt x="1237486" y="828136"/>
                </a:lnTo>
                <a:lnTo>
                  <a:pt x="1232033" y="867978"/>
                </a:lnTo>
                <a:lnTo>
                  <a:pt x="1224968" y="907937"/>
                </a:lnTo>
                <a:lnTo>
                  <a:pt x="1216333" y="947705"/>
                </a:lnTo>
                <a:lnTo>
                  <a:pt x="1206128" y="987281"/>
                </a:lnTo>
                <a:lnTo>
                  <a:pt x="1200497" y="1006118"/>
                </a:lnTo>
                <a:lnTo>
                  <a:pt x="893783" y="1006118"/>
                </a:lnTo>
                <a:lnTo>
                  <a:pt x="852404" y="1034367"/>
                </a:lnTo>
                <a:lnTo>
                  <a:pt x="808530" y="1058954"/>
                </a:lnTo>
                <a:lnTo>
                  <a:pt x="762367" y="1079628"/>
                </a:lnTo>
                <a:lnTo>
                  <a:pt x="714121" y="1096142"/>
                </a:lnTo>
                <a:lnTo>
                  <a:pt x="663997" y="1108245"/>
                </a:lnTo>
                <a:lnTo>
                  <a:pt x="612202" y="1115690"/>
                </a:lnTo>
                <a:lnTo>
                  <a:pt x="558939" y="1118226"/>
                </a:lnTo>
                <a:close/>
              </a:path>
              <a:path w="1244600" h="2018029" extrusionOk="0">
                <a:moveTo>
                  <a:pt x="282993" y="2017958"/>
                </a:moveTo>
                <a:lnTo>
                  <a:pt x="217491" y="1915890"/>
                </a:lnTo>
                <a:lnTo>
                  <a:pt x="272768" y="1878850"/>
                </a:lnTo>
                <a:lnTo>
                  <a:pt x="325693" y="1841812"/>
                </a:lnTo>
                <a:lnTo>
                  <a:pt x="376267" y="1804775"/>
                </a:lnTo>
                <a:lnTo>
                  <a:pt x="424489" y="1767738"/>
                </a:lnTo>
                <a:lnTo>
                  <a:pt x="470359" y="1730703"/>
                </a:lnTo>
                <a:lnTo>
                  <a:pt x="513877" y="1693668"/>
                </a:lnTo>
                <a:lnTo>
                  <a:pt x="555044" y="1656633"/>
                </a:lnTo>
                <a:lnTo>
                  <a:pt x="593858" y="1619599"/>
                </a:lnTo>
                <a:lnTo>
                  <a:pt x="630320" y="1582564"/>
                </a:lnTo>
                <a:lnTo>
                  <a:pt x="664430" y="1545530"/>
                </a:lnTo>
                <a:lnTo>
                  <a:pt x="696188" y="1508495"/>
                </a:lnTo>
                <a:lnTo>
                  <a:pt x="725594" y="1471460"/>
                </a:lnTo>
                <a:lnTo>
                  <a:pt x="752648" y="1434425"/>
                </a:lnTo>
                <a:lnTo>
                  <a:pt x="777349" y="1397388"/>
                </a:lnTo>
                <a:lnTo>
                  <a:pt x="799698" y="1360351"/>
                </a:lnTo>
                <a:lnTo>
                  <a:pt x="819695" y="1323313"/>
                </a:lnTo>
                <a:lnTo>
                  <a:pt x="837339" y="1286274"/>
                </a:lnTo>
                <a:lnTo>
                  <a:pt x="852631" y="1249233"/>
                </a:lnTo>
                <a:lnTo>
                  <a:pt x="865571" y="1212191"/>
                </a:lnTo>
                <a:lnTo>
                  <a:pt x="876158" y="1175147"/>
                </a:lnTo>
                <a:lnTo>
                  <a:pt x="890274" y="1101054"/>
                </a:lnTo>
                <a:lnTo>
                  <a:pt x="894979" y="1026953"/>
                </a:lnTo>
                <a:lnTo>
                  <a:pt x="894979" y="1019618"/>
                </a:lnTo>
                <a:lnTo>
                  <a:pt x="893965" y="1013141"/>
                </a:lnTo>
                <a:lnTo>
                  <a:pt x="893783" y="1006118"/>
                </a:lnTo>
                <a:lnTo>
                  <a:pt x="1200497" y="1006118"/>
                </a:lnTo>
                <a:lnTo>
                  <a:pt x="1194256" y="1026953"/>
                </a:lnTo>
                <a:lnTo>
                  <a:pt x="1181008" y="1065862"/>
                </a:lnTo>
                <a:lnTo>
                  <a:pt x="1166094" y="1104865"/>
                </a:lnTo>
                <a:lnTo>
                  <a:pt x="1149609" y="1143678"/>
                </a:lnTo>
                <a:lnTo>
                  <a:pt x="1131554" y="1182300"/>
                </a:lnTo>
                <a:lnTo>
                  <a:pt x="1111929" y="1220731"/>
                </a:lnTo>
                <a:lnTo>
                  <a:pt x="1090734" y="1258972"/>
                </a:lnTo>
                <a:lnTo>
                  <a:pt x="1067970" y="1297021"/>
                </a:lnTo>
                <a:lnTo>
                  <a:pt x="1043635" y="1334880"/>
                </a:lnTo>
                <a:lnTo>
                  <a:pt x="1017731" y="1372547"/>
                </a:lnTo>
                <a:lnTo>
                  <a:pt x="990256" y="1410024"/>
                </a:lnTo>
                <a:lnTo>
                  <a:pt x="961212" y="1447310"/>
                </a:lnTo>
                <a:lnTo>
                  <a:pt x="930597" y="1484406"/>
                </a:lnTo>
                <a:lnTo>
                  <a:pt x="898413" y="1521310"/>
                </a:lnTo>
                <a:lnTo>
                  <a:pt x="864659" y="1558024"/>
                </a:lnTo>
                <a:lnTo>
                  <a:pt x="829335" y="1594548"/>
                </a:lnTo>
                <a:lnTo>
                  <a:pt x="792441" y="1630880"/>
                </a:lnTo>
                <a:lnTo>
                  <a:pt x="753977" y="1667022"/>
                </a:lnTo>
                <a:lnTo>
                  <a:pt x="713943" y="1702973"/>
                </a:lnTo>
                <a:lnTo>
                  <a:pt x="672339" y="1738734"/>
                </a:lnTo>
                <a:lnTo>
                  <a:pt x="629166" y="1774304"/>
                </a:lnTo>
                <a:lnTo>
                  <a:pt x="584422" y="1809683"/>
                </a:lnTo>
                <a:lnTo>
                  <a:pt x="538109" y="1844872"/>
                </a:lnTo>
                <a:lnTo>
                  <a:pt x="490225" y="1879870"/>
                </a:lnTo>
                <a:lnTo>
                  <a:pt x="440772" y="1914678"/>
                </a:lnTo>
                <a:lnTo>
                  <a:pt x="389749" y="1949295"/>
                </a:lnTo>
                <a:lnTo>
                  <a:pt x="337156" y="1983722"/>
                </a:lnTo>
                <a:lnTo>
                  <a:pt x="282993" y="2017958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7328839" y="4822972"/>
            <a:ext cx="626427" cy="1347034"/>
          </a:xfrm>
          <a:custGeom>
            <a:avLst/>
            <a:gdLst/>
            <a:ahLst/>
            <a:cxnLst/>
            <a:rect l="l" t="t" r="r" b="b"/>
            <a:pathLst>
              <a:path w="1252855" h="2018029" extrusionOk="0">
                <a:moveTo>
                  <a:pt x="558939" y="1118226"/>
                </a:moveTo>
                <a:lnTo>
                  <a:pt x="510717" y="1116174"/>
                </a:lnTo>
                <a:lnTo>
                  <a:pt x="463633" y="1110127"/>
                </a:lnTo>
                <a:lnTo>
                  <a:pt x="417854" y="1100256"/>
                </a:lnTo>
                <a:lnTo>
                  <a:pt x="373550" y="1086726"/>
                </a:lnTo>
                <a:lnTo>
                  <a:pt x="330887" y="1069707"/>
                </a:lnTo>
                <a:lnTo>
                  <a:pt x="290034" y="1049367"/>
                </a:lnTo>
                <a:lnTo>
                  <a:pt x="251158" y="1025873"/>
                </a:lnTo>
                <a:lnTo>
                  <a:pt x="214428" y="999393"/>
                </a:lnTo>
                <a:lnTo>
                  <a:pt x="180011" y="970096"/>
                </a:lnTo>
                <a:lnTo>
                  <a:pt x="148075" y="938149"/>
                </a:lnTo>
                <a:lnTo>
                  <a:pt x="118788" y="903720"/>
                </a:lnTo>
                <a:lnTo>
                  <a:pt x="92318" y="866978"/>
                </a:lnTo>
                <a:lnTo>
                  <a:pt x="68833" y="828090"/>
                </a:lnTo>
                <a:lnTo>
                  <a:pt x="48500" y="787225"/>
                </a:lnTo>
                <a:lnTo>
                  <a:pt x="31487" y="744550"/>
                </a:lnTo>
                <a:lnTo>
                  <a:pt x="17963" y="700233"/>
                </a:lnTo>
                <a:lnTo>
                  <a:pt x="8095" y="654443"/>
                </a:lnTo>
                <a:lnTo>
                  <a:pt x="2051" y="607347"/>
                </a:lnTo>
                <a:lnTo>
                  <a:pt x="0" y="559113"/>
                </a:lnTo>
                <a:lnTo>
                  <a:pt x="2051" y="510876"/>
                </a:lnTo>
                <a:lnTo>
                  <a:pt x="8095" y="463777"/>
                </a:lnTo>
                <a:lnTo>
                  <a:pt x="17963" y="417984"/>
                </a:lnTo>
                <a:lnTo>
                  <a:pt x="31487" y="373666"/>
                </a:lnTo>
                <a:lnTo>
                  <a:pt x="48500" y="330990"/>
                </a:lnTo>
                <a:lnTo>
                  <a:pt x="68833" y="290124"/>
                </a:lnTo>
                <a:lnTo>
                  <a:pt x="92318" y="251236"/>
                </a:lnTo>
                <a:lnTo>
                  <a:pt x="118788" y="214495"/>
                </a:lnTo>
                <a:lnTo>
                  <a:pt x="148075" y="180067"/>
                </a:lnTo>
                <a:lnTo>
                  <a:pt x="180011" y="148121"/>
                </a:lnTo>
                <a:lnTo>
                  <a:pt x="214428" y="118825"/>
                </a:lnTo>
                <a:lnTo>
                  <a:pt x="251158" y="92347"/>
                </a:lnTo>
                <a:lnTo>
                  <a:pt x="290034" y="68854"/>
                </a:lnTo>
                <a:lnTo>
                  <a:pt x="330887" y="48515"/>
                </a:lnTo>
                <a:lnTo>
                  <a:pt x="373550" y="31497"/>
                </a:lnTo>
                <a:lnTo>
                  <a:pt x="417854" y="17969"/>
                </a:lnTo>
                <a:lnTo>
                  <a:pt x="463633" y="8098"/>
                </a:lnTo>
                <a:lnTo>
                  <a:pt x="510717" y="2052"/>
                </a:lnTo>
                <a:lnTo>
                  <a:pt x="558939" y="0"/>
                </a:lnTo>
                <a:lnTo>
                  <a:pt x="581925" y="582"/>
                </a:lnTo>
                <a:lnTo>
                  <a:pt x="604630" y="2217"/>
                </a:lnTo>
                <a:lnTo>
                  <a:pt x="627067" y="4740"/>
                </a:lnTo>
                <a:lnTo>
                  <a:pt x="649249" y="7985"/>
                </a:lnTo>
                <a:lnTo>
                  <a:pt x="699400" y="11413"/>
                </a:lnTo>
                <a:lnTo>
                  <a:pt x="747860" y="18161"/>
                </a:lnTo>
                <a:lnTo>
                  <a:pt x="794624" y="28235"/>
                </a:lnTo>
                <a:lnTo>
                  <a:pt x="839689" y="41643"/>
                </a:lnTo>
                <a:lnTo>
                  <a:pt x="883050" y="58392"/>
                </a:lnTo>
                <a:lnTo>
                  <a:pt x="924703" y="78489"/>
                </a:lnTo>
                <a:lnTo>
                  <a:pt x="964643" y="101942"/>
                </a:lnTo>
                <a:lnTo>
                  <a:pt x="1002865" y="128758"/>
                </a:lnTo>
                <a:lnTo>
                  <a:pt x="1039366" y="158945"/>
                </a:lnTo>
                <a:lnTo>
                  <a:pt x="1074142" y="192510"/>
                </a:lnTo>
                <a:lnTo>
                  <a:pt x="1105107" y="227460"/>
                </a:lnTo>
                <a:lnTo>
                  <a:pt x="1133126" y="264763"/>
                </a:lnTo>
                <a:lnTo>
                  <a:pt x="1158200" y="304417"/>
                </a:lnTo>
                <a:lnTo>
                  <a:pt x="1180325" y="346422"/>
                </a:lnTo>
                <a:lnTo>
                  <a:pt x="1199504" y="390778"/>
                </a:lnTo>
                <a:lnTo>
                  <a:pt x="1215733" y="437483"/>
                </a:lnTo>
                <a:lnTo>
                  <a:pt x="1229013" y="486537"/>
                </a:lnTo>
                <a:lnTo>
                  <a:pt x="1239344" y="537940"/>
                </a:lnTo>
                <a:lnTo>
                  <a:pt x="1246723" y="591690"/>
                </a:lnTo>
                <a:lnTo>
                  <a:pt x="1251152" y="647788"/>
                </a:lnTo>
                <a:lnTo>
                  <a:pt x="1252628" y="706233"/>
                </a:lnTo>
                <a:lnTo>
                  <a:pt x="1251843" y="746956"/>
                </a:lnTo>
                <a:lnTo>
                  <a:pt x="1249488" y="787488"/>
                </a:lnTo>
                <a:lnTo>
                  <a:pt x="1245527" y="828090"/>
                </a:lnTo>
                <a:lnTo>
                  <a:pt x="1240067" y="867978"/>
                </a:lnTo>
                <a:lnTo>
                  <a:pt x="1233002" y="907937"/>
                </a:lnTo>
                <a:lnTo>
                  <a:pt x="1224366" y="947705"/>
                </a:lnTo>
                <a:lnTo>
                  <a:pt x="1214161" y="987281"/>
                </a:lnTo>
                <a:lnTo>
                  <a:pt x="1210271" y="1000291"/>
                </a:lnTo>
                <a:lnTo>
                  <a:pt x="901454" y="1000291"/>
                </a:lnTo>
                <a:lnTo>
                  <a:pt x="859412" y="1030027"/>
                </a:lnTo>
                <a:lnTo>
                  <a:pt x="814685" y="1055898"/>
                </a:lnTo>
                <a:lnTo>
                  <a:pt x="767505" y="1077646"/>
                </a:lnTo>
                <a:lnTo>
                  <a:pt x="718107" y="1095011"/>
                </a:lnTo>
                <a:lnTo>
                  <a:pt x="666724" y="1107736"/>
                </a:lnTo>
                <a:lnTo>
                  <a:pt x="613590" y="1115561"/>
                </a:lnTo>
                <a:lnTo>
                  <a:pt x="558939" y="1118226"/>
                </a:lnTo>
                <a:close/>
              </a:path>
              <a:path w="1252855" h="2018029" extrusionOk="0">
                <a:moveTo>
                  <a:pt x="291054" y="2017958"/>
                </a:moveTo>
                <a:lnTo>
                  <a:pt x="225500" y="1915890"/>
                </a:lnTo>
                <a:lnTo>
                  <a:pt x="280786" y="1878850"/>
                </a:lnTo>
                <a:lnTo>
                  <a:pt x="333719" y="1841812"/>
                </a:lnTo>
                <a:lnTo>
                  <a:pt x="384299" y="1804775"/>
                </a:lnTo>
                <a:lnTo>
                  <a:pt x="432525" y="1767738"/>
                </a:lnTo>
                <a:lnTo>
                  <a:pt x="478399" y="1730703"/>
                </a:lnTo>
                <a:lnTo>
                  <a:pt x="521919" y="1693668"/>
                </a:lnTo>
                <a:lnTo>
                  <a:pt x="563087" y="1656633"/>
                </a:lnTo>
                <a:lnTo>
                  <a:pt x="601902" y="1619599"/>
                </a:lnTo>
                <a:lnTo>
                  <a:pt x="638363" y="1582564"/>
                </a:lnTo>
                <a:lnTo>
                  <a:pt x="672472" y="1545530"/>
                </a:lnTo>
                <a:lnTo>
                  <a:pt x="704229" y="1508495"/>
                </a:lnTo>
                <a:lnTo>
                  <a:pt x="733632" y="1471460"/>
                </a:lnTo>
                <a:lnTo>
                  <a:pt x="760683" y="1434425"/>
                </a:lnTo>
                <a:lnTo>
                  <a:pt x="785382" y="1397388"/>
                </a:lnTo>
                <a:lnTo>
                  <a:pt x="807728" y="1360351"/>
                </a:lnTo>
                <a:lnTo>
                  <a:pt x="827721" y="1323313"/>
                </a:lnTo>
                <a:lnTo>
                  <a:pt x="845363" y="1286274"/>
                </a:lnTo>
                <a:lnTo>
                  <a:pt x="860651" y="1249233"/>
                </a:lnTo>
                <a:lnTo>
                  <a:pt x="873588" y="1212191"/>
                </a:lnTo>
                <a:lnTo>
                  <a:pt x="884172" y="1175147"/>
                </a:lnTo>
                <a:lnTo>
                  <a:pt x="898284" y="1101054"/>
                </a:lnTo>
                <a:lnTo>
                  <a:pt x="902891" y="1030027"/>
                </a:lnTo>
                <a:lnTo>
                  <a:pt x="902961" y="1025873"/>
                </a:lnTo>
                <a:lnTo>
                  <a:pt x="902814" y="1020051"/>
                </a:lnTo>
                <a:lnTo>
                  <a:pt x="902397" y="1013407"/>
                </a:lnTo>
                <a:lnTo>
                  <a:pt x="901891" y="1006871"/>
                </a:lnTo>
                <a:lnTo>
                  <a:pt x="901454" y="1000291"/>
                </a:lnTo>
                <a:lnTo>
                  <a:pt x="1210271" y="1000291"/>
                </a:lnTo>
                <a:lnTo>
                  <a:pt x="1202288" y="1026953"/>
                </a:lnTo>
                <a:lnTo>
                  <a:pt x="1189040" y="1065862"/>
                </a:lnTo>
                <a:lnTo>
                  <a:pt x="1174125" y="1104865"/>
                </a:lnTo>
                <a:lnTo>
                  <a:pt x="1157639" y="1143678"/>
                </a:lnTo>
                <a:lnTo>
                  <a:pt x="1139584" y="1182300"/>
                </a:lnTo>
                <a:lnTo>
                  <a:pt x="1119959" y="1220731"/>
                </a:lnTo>
                <a:lnTo>
                  <a:pt x="1098764" y="1258972"/>
                </a:lnTo>
                <a:lnTo>
                  <a:pt x="1075999" y="1297021"/>
                </a:lnTo>
                <a:lnTo>
                  <a:pt x="1051664" y="1334880"/>
                </a:lnTo>
                <a:lnTo>
                  <a:pt x="1025759" y="1372547"/>
                </a:lnTo>
                <a:lnTo>
                  <a:pt x="998285" y="1410024"/>
                </a:lnTo>
                <a:lnTo>
                  <a:pt x="969240" y="1447310"/>
                </a:lnTo>
                <a:lnTo>
                  <a:pt x="938626" y="1484406"/>
                </a:lnTo>
                <a:lnTo>
                  <a:pt x="906443" y="1521310"/>
                </a:lnTo>
                <a:lnTo>
                  <a:pt x="872689" y="1558024"/>
                </a:lnTo>
                <a:lnTo>
                  <a:pt x="837366" y="1594548"/>
                </a:lnTo>
                <a:lnTo>
                  <a:pt x="800473" y="1630880"/>
                </a:lnTo>
                <a:lnTo>
                  <a:pt x="762010" y="1667022"/>
                </a:lnTo>
                <a:lnTo>
                  <a:pt x="721978" y="1702973"/>
                </a:lnTo>
                <a:lnTo>
                  <a:pt x="680376" y="1738734"/>
                </a:lnTo>
                <a:lnTo>
                  <a:pt x="637204" y="1774304"/>
                </a:lnTo>
                <a:lnTo>
                  <a:pt x="592463" y="1809683"/>
                </a:lnTo>
                <a:lnTo>
                  <a:pt x="546152" y="1844872"/>
                </a:lnTo>
                <a:lnTo>
                  <a:pt x="498271" y="1879870"/>
                </a:lnTo>
                <a:lnTo>
                  <a:pt x="448821" y="1914678"/>
                </a:lnTo>
                <a:lnTo>
                  <a:pt x="397802" y="1949295"/>
                </a:lnTo>
                <a:lnTo>
                  <a:pt x="345212" y="1983722"/>
                </a:lnTo>
                <a:lnTo>
                  <a:pt x="291054" y="2017958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1430"/>
            <a:ext cx="8655635" cy="1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238225" y="548500"/>
            <a:ext cx="7853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ROLES AND RESPONSIBILITIES</a:t>
            </a:r>
            <a:endParaRPr sz="800"/>
          </a:p>
        </p:txBody>
      </p:sp>
      <p:sp>
        <p:nvSpPr>
          <p:cNvPr id="231" name="Google Shape;231;p8"/>
          <p:cNvSpPr txBox="1"/>
          <p:nvPr/>
        </p:nvSpPr>
        <p:spPr>
          <a:xfrm>
            <a:off x="238225" y="1212275"/>
            <a:ext cx="6507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Pair programming and PM rotations 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0" y="10"/>
            <a:ext cx="9144000" cy="6866573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D9C1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0" y="225812"/>
            <a:ext cx="5980113" cy="6415159"/>
          </a:xfrm>
          <a:custGeom>
            <a:avLst/>
            <a:gdLst/>
            <a:ahLst/>
            <a:cxnLst/>
            <a:rect l="l" t="t" r="r" b="b"/>
            <a:pathLst>
              <a:path w="11960225" h="9610725" extrusionOk="0">
                <a:moveTo>
                  <a:pt x="0" y="0"/>
                </a:moveTo>
                <a:lnTo>
                  <a:pt x="11959678" y="0"/>
                </a:lnTo>
                <a:lnTo>
                  <a:pt x="11959678" y="9610710"/>
                </a:lnTo>
                <a:lnTo>
                  <a:pt x="0" y="9610710"/>
                </a:lnTo>
                <a:lnTo>
                  <a:pt x="0" y="0"/>
                </a:lnTo>
                <a:close/>
              </a:path>
            </a:pathLst>
          </a:custGeom>
          <a:solidFill>
            <a:srgbClr val="FEFF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162720" y="1"/>
            <a:ext cx="29814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34214" y="1752600"/>
            <a:ext cx="5503800" cy="25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330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FUNCTIONALITIES</a:t>
            </a:r>
            <a:endParaRPr sz="800" dirty="0"/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SCHEDULE</a:t>
            </a:r>
            <a:endParaRPr sz="22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BIRD’S EYE VIEW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WORK DIVISION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BUFFER TIME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CRITICAL PATH ANALYSIS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BUG METRICS</a:t>
            </a:r>
            <a:endParaRPr sz="800" dirty="0"/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al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ROLES &amp; RESPONSIBILITIES</a:t>
            </a:r>
            <a:endParaRPr sz="22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ROLE ALLOCATIONS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08000" marR="0" lvl="1" indent="-2413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Arimo"/>
              <a:buChar char="○"/>
            </a:pPr>
            <a:r>
              <a:rPr lang="en-SG" sz="18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PP AND PM ROTATIONS</a:t>
            </a:r>
            <a:endParaRPr sz="18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30200" marR="0" lvl="0" indent="-3175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Arimo"/>
              <a:buChar char="•"/>
            </a:pPr>
            <a:r>
              <a:rPr lang="en-SG" sz="2200" dirty="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RISKS</a:t>
            </a:r>
            <a:endParaRPr sz="2200" dirty="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OVERVIEW</a:t>
            </a:r>
            <a:endParaRPr sz="800"/>
          </a:p>
        </p:txBody>
      </p:sp>
      <p:cxnSp>
        <p:nvCxnSpPr>
          <p:cNvPr id="60" name="Google Shape;60;p2"/>
          <p:cNvCxnSpPr/>
          <p:nvPr/>
        </p:nvCxnSpPr>
        <p:spPr>
          <a:xfrm>
            <a:off x="238225" y="1438077"/>
            <a:ext cx="3267000" cy="0"/>
          </a:xfrm>
          <a:prstGeom prst="straightConnector1">
            <a:avLst/>
          </a:prstGeom>
          <a:noFill/>
          <a:ln w="9525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234225" y="1752600"/>
            <a:ext cx="80757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Do you plan to drop / add any functionalities?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As of now, our team does not plan to drop/add any functionalities.</a:t>
            </a:r>
            <a:endParaRPr sz="19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Do you plan to use any PHP frameworks?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 will not be implementing any PHP frameworks.</a:t>
            </a:r>
            <a:endParaRPr sz="19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Did you manage to finish login + 1 functionality?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We managed to finish the login page (1.1), and </a:t>
            </a:r>
            <a:r>
              <a:rPr lang="en-SG" sz="1900" i="1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nearly </a:t>
            </a:r>
            <a:r>
              <a:rPr lang="en-SG" sz="19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completed the bidding results table (1.5) and bootstrap (2.2), both of which will be pushed to Iter 2.</a:t>
            </a:r>
            <a:endParaRPr sz="19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marR="0" lvl="0" indent="-33020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Arimo"/>
              <a:buChar char="●"/>
            </a:pPr>
            <a:r>
              <a:rPr lang="en-SG" sz="16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This occurred as bootstrap took much longer than expected. To mitigate against further scheduling risks, we rescheduled the remaining iterations to include more buffer time.</a:t>
            </a:r>
            <a:endParaRPr sz="16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Cloud deployment details: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/>
          </a:p>
          <a:p>
            <a:pPr marL="584200" marR="0" lvl="1" indent="-31115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900"/>
              <a:buFont typeface="Arial"/>
              <a:buChar char="•"/>
            </a:pPr>
            <a:r>
              <a:rPr lang="en-SG" sz="1900" b="0" i="0" u="none" strike="noStrike" cap="none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IP Address: http://54.255.141.164/</a:t>
            </a:r>
            <a:endParaRPr sz="600"/>
          </a:p>
          <a:p>
            <a:pPr marL="584200" marR="0" lvl="1" indent="-311150" algn="l" rtl="0">
              <a:spcBef>
                <a:spcPts val="100"/>
              </a:spcBef>
              <a:spcAft>
                <a:spcPts val="0"/>
              </a:spcAft>
              <a:buClr>
                <a:srgbClr val="E36C09"/>
              </a:buClr>
              <a:buSzPts val="1900"/>
              <a:buFont typeface="Arial"/>
              <a:buChar char="•"/>
            </a:pPr>
            <a:r>
              <a:rPr lang="en-SG" sz="1900" b="0" i="0" u="none" strike="noStrike" cap="none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Admin Password: g1t8SPMacc@</a:t>
            </a:r>
            <a:endParaRPr sz="600"/>
          </a:p>
        </p:txBody>
      </p:sp>
      <p:sp>
        <p:nvSpPr>
          <p:cNvPr id="66" name="Google Shape;66;p3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FUNCTIONALITIES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8b7f1375_0_177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sp>
        <p:nvSpPr>
          <p:cNvPr id="72" name="Google Shape;72;g648b7f1375_0_177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Bird’s eye view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" name="Google Shape;73;g648b7f1375_0_177"/>
          <p:cNvSpPr txBox="1"/>
          <p:nvPr/>
        </p:nvSpPr>
        <p:spPr>
          <a:xfrm>
            <a:off x="669750" y="1874250"/>
            <a:ext cx="7603800" cy="4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4" name="Google Shape;74;g648b7f1375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4550"/>
            <a:ext cx="9143999" cy="41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8b7f1375_0_212"/>
          <p:cNvSpPr txBox="1"/>
          <p:nvPr/>
        </p:nvSpPr>
        <p:spPr>
          <a:xfrm>
            <a:off x="238225" y="548500"/>
            <a:ext cx="7853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pic>
        <p:nvPicPr>
          <p:cNvPr id="80" name="Google Shape;80;g648b7f1375_0_212"/>
          <p:cNvPicPr preferRelativeResize="0"/>
          <p:nvPr/>
        </p:nvPicPr>
        <p:blipFill rotWithShape="1">
          <a:blip r:embed="rId3">
            <a:alphaModFix/>
          </a:blip>
          <a:srcRect r="41231"/>
          <a:stretch/>
        </p:blipFill>
        <p:spPr>
          <a:xfrm>
            <a:off x="53175" y="1686087"/>
            <a:ext cx="9037649" cy="3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648b7f1375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8950" y="5344725"/>
            <a:ext cx="1389263" cy="6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648b7f1375_0_212"/>
          <p:cNvSpPr txBox="1"/>
          <p:nvPr/>
        </p:nvSpPr>
        <p:spPr>
          <a:xfrm>
            <a:off x="238225" y="1212275"/>
            <a:ext cx="69621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Who is doing what? - Task breakdown per member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648b7f1375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950" y="5344725"/>
            <a:ext cx="1389263" cy="66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g648b7f1375_0_219"/>
          <p:cNvGrpSpPr/>
          <p:nvPr/>
        </p:nvGrpSpPr>
        <p:grpSpPr>
          <a:xfrm>
            <a:off x="706184" y="1686025"/>
            <a:ext cx="7731967" cy="3485961"/>
            <a:chOff x="582650" y="3878125"/>
            <a:chExt cx="4174252" cy="2484825"/>
          </a:xfrm>
        </p:grpSpPr>
        <p:pic>
          <p:nvPicPr>
            <p:cNvPr id="89" name="Google Shape;89;g648b7f1375_0_219"/>
            <p:cNvPicPr preferRelativeResize="0"/>
            <p:nvPr/>
          </p:nvPicPr>
          <p:blipFill rotWithShape="1">
            <a:blip r:embed="rId4">
              <a:alphaModFix/>
            </a:blip>
            <a:srcRect l="58766"/>
            <a:stretch/>
          </p:blipFill>
          <p:spPr>
            <a:xfrm>
              <a:off x="986526" y="3878125"/>
              <a:ext cx="3770376" cy="248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648b7f1375_0_219"/>
            <p:cNvPicPr preferRelativeResize="0"/>
            <p:nvPr/>
          </p:nvPicPr>
          <p:blipFill rotWithShape="1">
            <a:blip r:embed="rId4">
              <a:alphaModFix/>
            </a:blip>
            <a:srcRect r="95583"/>
            <a:stretch/>
          </p:blipFill>
          <p:spPr>
            <a:xfrm>
              <a:off x="582650" y="3878125"/>
              <a:ext cx="403877" cy="2484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648b7f1375_0_219"/>
          <p:cNvSpPr txBox="1"/>
          <p:nvPr/>
        </p:nvSpPr>
        <p:spPr>
          <a:xfrm>
            <a:off x="238225" y="548500"/>
            <a:ext cx="7853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sp>
        <p:nvSpPr>
          <p:cNvPr id="92" name="Google Shape;92;g648b7f1375_0_219"/>
          <p:cNvSpPr txBox="1"/>
          <p:nvPr/>
        </p:nvSpPr>
        <p:spPr>
          <a:xfrm>
            <a:off x="238225" y="1212275"/>
            <a:ext cx="69621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Who is doing what? - Task breakdown per member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b7f1375_0_234"/>
          <p:cNvSpPr txBox="1"/>
          <p:nvPr/>
        </p:nvSpPr>
        <p:spPr>
          <a:xfrm>
            <a:off x="238225" y="548488"/>
            <a:ext cx="5503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 b="0" i="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SCHEDULE</a:t>
            </a:r>
            <a:endParaRPr sz="800"/>
          </a:p>
        </p:txBody>
      </p:sp>
      <p:sp>
        <p:nvSpPr>
          <p:cNvPr id="98" name="Google Shape;98;g648b7f1375_0_234"/>
          <p:cNvSpPr txBox="1"/>
          <p:nvPr/>
        </p:nvSpPr>
        <p:spPr>
          <a:xfrm>
            <a:off x="238225" y="1212275"/>
            <a:ext cx="6216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How much buffer time do you have?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g648b7f1375_0_234"/>
          <p:cNvSpPr txBox="1"/>
          <p:nvPr/>
        </p:nvSpPr>
        <p:spPr>
          <a:xfrm>
            <a:off x="669750" y="1874250"/>
            <a:ext cx="7603800" cy="4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100">
                <a:solidFill>
                  <a:srgbClr val="E36C09"/>
                </a:solidFill>
                <a:latin typeface="Arimo"/>
                <a:ea typeface="Arimo"/>
                <a:cs typeface="Arimo"/>
                <a:sym typeface="Arimo"/>
              </a:rPr>
              <a:t>For every task on the schedule, there is a buffer time of 1-5 days between tasks, unless the tasks are concurrent.</a:t>
            </a:r>
            <a:endParaRPr sz="2100">
              <a:solidFill>
                <a:srgbClr val="E36C09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8b7f1375_0_37"/>
          <p:cNvSpPr/>
          <p:nvPr/>
        </p:nvSpPr>
        <p:spPr>
          <a:xfrm>
            <a:off x="162025" y="3165800"/>
            <a:ext cx="2126700" cy="1977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48b7f1375_0_37"/>
          <p:cNvSpPr txBox="1"/>
          <p:nvPr/>
        </p:nvSpPr>
        <p:spPr>
          <a:xfrm>
            <a:off x="238225" y="548500"/>
            <a:ext cx="7216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g648b7f1375_0_37"/>
          <p:cNvSpPr txBox="1"/>
          <p:nvPr/>
        </p:nvSpPr>
        <p:spPr>
          <a:xfrm>
            <a:off x="238225" y="1212283"/>
            <a:ext cx="2835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1 - 12 days</a:t>
            </a:r>
            <a:endParaRPr sz="170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g648b7f1375_0_37"/>
          <p:cNvSpPr/>
          <p:nvPr/>
        </p:nvSpPr>
        <p:spPr>
          <a:xfrm>
            <a:off x="238225" y="1938464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First meeting and initial planning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3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648b7f1375_0_37"/>
          <p:cNvSpPr/>
          <p:nvPr/>
        </p:nvSpPr>
        <p:spPr>
          <a:xfrm>
            <a:off x="2553775" y="193847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Set up database, write code for classes and DAOs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9" name="Google Shape;109;g648b7f1375_0_37"/>
          <p:cNvSpPr/>
          <p:nvPr/>
        </p:nvSpPr>
        <p:spPr>
          <a:xfrm>
            <a:off x="4869350" y="1938475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 Complete student login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0" name="Google Shape;110;g648b7f1375_0_37"/>
          <p:cNvSpPr/>
          <p:nvPr/>
        </p:nvSpPr>
        <p:spPr>
          <a:xfrm>
            <a:off x="2756300" y="3224062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Implement validations for bootstrapping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1" name="Google Shape;111;g648b7f1375_0_37"/>
          <p:cNvSpPr/>
          <p:nvPr/>
        </p:nvSpPr>
        <p:spPr>
          <a:xfrm>
            <a:off x="7115450" y="193846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6 Implement bidding summary and results table for student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2" name="Google Shape;112;g648b7f1375_0_37"/>
          <p:cNvSpPr/>
          <p:nvPr/>
        </p:nvSpPr>
        <p:spPr>
          <a:xfrm>
            <a:off x="7115450" y="3345797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7 Team meeting, testing and debugging for login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g648b7f1375_0_37"/>
          <p:cNvSpPr/>
          <p:nvPr/>
        </p:nvSpPr>
        <p:spPr>
          <a:xfrm>
            <a:off x="7115450" y="475313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8 Implement and test admin login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4" name="Google Shape;114;g648b7f1375_0_37"/>
          <p:cNvSpPr/>
          <p:nvPr/>
        </p:nvSpPr>
        <p:spPr>
          <a:xfrm>
            <a:off x="4869350" y="4753126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9 Prepare and submit slides, deploy app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3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648b7f1375_0_37"/>
          <p:cNvSpPr/>
          <p:nvPr/>
        </p:nvSpPr>
        <p:spPr>
          <a:xfrm>
            <a:off x="2756300" y="4753127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10 Week 7 PM Review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" name="Google Shape;116;g648b7f1375_0_37"/>
          <p:cNvSpPr/>
          <p:nvPr/>
        </p:nvSpPr>
        <p:spPr>
          <a:xfrm>
            <a:off x="238225" y="542936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17" name="Google Shape;117;g648b7f1375_0_37"/>
          <p:cNvCxnSpPr>
            <a:stCxn id="107" idx="3"/>
            <a:endCxn id="108" idx="1"/>
          </p:cNvCxnSpPr>
          <p:nvPr/>
        </p:nvCxnSpPr>
        <p:spPr>
          <a:xfrm>
            <a:off x="1897525" y="2415614"/>
            <a:ext cx="656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g648b7f1375_0_37"/>
          <p:cNvCxnSpPr>
            <a:stCxn id="108" idx="3"/>
            <a:endCxn id="109" idx="1"/>
          </p:cNvCxnSpPr>
          <p:nvPr/>
        </p:nvCxnSpPr>
        <p:spPr>
          <a:xfrm>
            <a:off x="4213075" y="2415622"/>
            <a:ext cx="656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g648b7f1375_0_37"/>
          <p:cNvCxnSpPr>
            <a:stCxn id="109" idx="3"/>
            <a:endCxn id="111" idx="1"/>
          </p:cNvCxnSpPr>
          <p:nvPr/>
        </p:nvCxnSpPr>
        <p:spPr>
          <a:xfrm>
            <a:off x="6528650" y="2415625"/>
            <a:ext cx="58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g648b7f1375_0_37"/>
          <p:cNvCxnSpPr>
            <a:stCxn id="111" idx="2"/>
            <a:endCxn id="112" idx="0"/>
          </p:cNvCxnSpPr>
          <p:nvPr/>
        </p:nvCxnSpPr>
        <p:spPr>
          <a:xfrm>
            <a:off x="7945100" y="2892763"/>
            <a:ext cx="0" cy="45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g648b7f1375_0_37"/>
          <p:cNvCxnSpPr>
            <a:stCxn id="112" idx="2"/>
            <a:endCxn id="113" idx="0"/>
          </p:cNvCxnSpPr>
          <p:nvPr/>
        </p:nvCxnSpPr>
        <p:spPr>
          <a:xfrm>
            <a:off x="7945100" y="4300097"/>
            <a:ext cx="0" cy="45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g648b7f1375_0_37"/>
          <p:cNvCxnSpPr>
            <a:stCxn id="113" idx="1"/>
            <a:endCxn id="114" idx="3"/>
          </p:cNvCxnSpPr>
          <p:nvPr/>
        </p:nvCxnSpPr>
        <p:spPr>
          <a:xfrm rot="10800000">
            <a:off x="6528650" y="5230283"/>
            <a:ext cx="58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g648b7f1375_0_37"/>
          <p:cNvCxnSpPr>
            <a:stCxn id="114" idx="1"/>
            <a:endCxn id="115" idx="3"/>
          </p:cNvCxnSpPr>
          <p:nvPr/>
        </p:nvCxnSpPr>
        <p:spPr>
          <a:xfrm rot="10800000">
            <a:off x="4415750" y="5230276"/>
            <a:ext cx="453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g648b7f1375_0_37"/>
          <p:cNvCxnSpPr>
            <a:stCxn id="108" idx="2"/>
            <a:endCxn id="110" idx="0"/>
          </p:cNvCxnSpPr>
          <p:nvPr/>
        </p:nvCxnSpPr>
        <p:spPr>
          <a:xfrm>
            <a:off x="3383425" y="2892772"/>
            <a:ext cx="202500" cy="3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g648b7f1375_0_37"/>
          <p:cNvSpPr/>
          <p:nvPr/>
        </p:nvSpPr>
        <p:spPr>
          <a:xfrm>
            <a:off x="1423500" y="3439325"/>
            <a:ext cx="582000" cy="3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648b7f1375_0_37"/>
          <p:cNvSpPr/>
          <p:nvPr/>
        </p:nvSpPr>
        <p:spPr>
          <a:xfrm>
            <a:off x="1423500" y="4006425"/>
            <a:ext cx="582000" cy="309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g648b7f1375_0_37"/>
          <p:cNvCxnSpPr/>
          <p:nvPr/>
        </p:nvCxnSpPr>
        <p:spPr>
          <a:xfrm>
            <a:off x="1423500" y="4671100"/>
            <a:ext cx="597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g648b7f1375_0_37"/>
          <p:cNvSpPr txBox="1"/>
          <p:nvPr/>
        </p:nvSpPr>
        <p:spPr>
          <a:xfrm>
            <a:off x="260464" y="3373802"/>
            <a:ext cx="1208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Arimo"/>
                <a:ea typeface="Arimo"/>
                <a:cs typeface="Arimo"/>
                <a:sym typeface="Arimo"/>
              </a:rPr>
              <a:t>Normal task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9" name="Google Shape;129;g648b7f1375_0_37"/>
          <p:cNvSpPr txBox="1"/>
          <p:nvPr/>
        </p:nvSpPr>
        <p:spPr>
          <a:xfrm>
            <a:off x="260464" y="4453429"/>
            <a:ext cx="1208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Arimo"/>
                <a:ea typeface="Arimo"/>
                <a:cs typeface="Arimo"/>
                <a:sym typeface="Arimo"/>
              </a:rPr>
              <a:t>Critical path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0" name="Google Shape;130;g648b7f1375_0_37"/>
          <p:cNvSpPr txBox="1"/>
          <p:nvPr/>
        </p:nvSpPr>
        <p:spPr>
          <a:xfrm>
            <a:off x="260464" y="3852568"/>
            <a:ext cx="1208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Arimo"/>
                <a:ea typeface="Arimo"/>
                <a:cs typeface="Arimo"/>
                <a:sym typeface="Arimo"/>
              </a:rPr>
              <a:t>First / last task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8b7f1375_0_94"/>
          <p:cNvSpPr txBox="1"/>
          <p:nvPr/>
        </p:nvSpPr>
        <p:spPr>
          <a:xfrm>
            <a:off x="238225" y="548500"/>
            <a:ext cx="70350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CRITICAL PATH ANALYSIS</a:t>
            </a:r>
            <a:endParaRPr sz="3500">
              <a:solidFill>
                <a:srgbClr val="E36C0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g648b7f1375_0_94"/>
          <p:cNvSpPr txBox="1"/>
          <p:nvPr/>
        </p:nvSpPr>
        <p:spPr>
          <a:xfrm>
            <a:off x="238224" y="1212283"/>
            <a:ext cx="3551455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700" dirty="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Iteration 2 - 6 days (2 paths)</a:t>
            </a:r>
            <a:endParaRPr sz="1700" dirty="0">
              <a:solidFill>
                <a:srgbClr val="8888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7" name="Google Shape;137;g648b7f1375_0_94"/>
          <p:cNvSpPr/>
          <p:nvPr/>
        </p:nvSpPr>
        <p:spPr>
          <a:xfrm>
            <a:off x="2423325" y="5155664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2 Complete and test admin bootstrap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8" name="Google Shape;138;g648b7f1375_0_94"/>
          <p:cNvSpPr/>
          <p:nvPr/>
        </p:nvSpPr>
        <p:spPr>
          <a:xfrm>
            <a:off x="238225" y="1794575"/>
            <a:ext cx="1659300" cy="1116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3 Add necessary methods to classes and DAOs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9" name="Google Shape;139;g648b7f1375_0_94"/>
          <p:cNvSpPr/>
          <p:nvPr/>
        </p:nvSpPr>
        <p:spPr>
          <a:xfrm>
            <a:off x="2297650" y="1633325"/>
            <a:ext cx="19764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4.1 Complete ‘bidding results’, implement and test ‘add bid’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0" name="Google Shape;140;g648b7f1375_0_94"/>
          <p:cNvSpPr/>
          <p:nvPr/>
        </p:nvSpPr>
        <p:spPr>
          <a:xfrm>
            <a:off x="2423325" y="3968637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5 Implement and test ‘open/close round’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g648b7f1375_0_94"/>
          <p:cNvSpPr/>
          <p:nvPr/>
        </p:nvSpPr>
        <p:spPr>
          <a:xfrm>
            <a:off x="5099575" y="2660388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6 Iter2 regression testing and debugging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2" name="Google Shape;142;g648b7f1375_0_94"/>
          <p:cNvSpPr/>
          <p:nvPr/>
        </p:nvSpPr>
        <p:spPr>
          <a:xfrm>
            <a:off x="7272975" y="2660397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7 Prepare and submit slides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g648b7f1375_0_94"/>
          <p:cNvSpPr/>
          <p:nvPr/>
        </p:nvSpPr>
        <p:spPr>
          <a:xfrm>
            <a:off x="5929300" y="404488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8 Deploy app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g648b7f1375_0_94"/>
          <p:cNvSpPr/>
          <p:nvPr/>
        </p:nvSpPr>
        <p:spPr>
          <a:xfrm>
            <a:off x="2423325" y="2781563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4.3 Implement and test ‘drop section’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5" name="Google Shape;145;g648b7f1375_0_94"/>
          <p:cNvSpPr/>
          <p:nvPr/>
        </p:nvSpPr>
        <p:spPr>
          <a:xfrm>
            <a:off x="4694650" y="1317289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4.2 Implement and test ‘drop bid’ functionality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6" name="Google Shape;146;g648b7f1375_0_94"/>
          <p:cNvSpPr/>
          <p:nvPr/>
        </p:nvSpPr>
        <p:spPr>
          <a:xfrm>
            <a:off x="6946500" y="5429383"/>
            <a:ext cx="1659300" cy="95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9 Week 9 Application Demo and Progress Update Presentation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 day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7" name="Google Shape;147;g648b7f1375_0_94"/>
          <p:cNvSpPr/>
          <p:nvPr/>
        </p:nvSpPr>
        <p:spPr>
          <a:xfrm>
            <a:off x="238225" y="5632814"/>
            <a:ext cx="1659300" cy="95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>
                <a:latin typeface="Arimo"/>
                <a:ea typeface="Arimo"/>
                <a:cs typeface="Arimo"/>
                <a:sym typeface="Arimo"/>
              </a:rPr>
              <a:t>1 Daily updates</a:t>
            </a:r>
            <a:endParaRPr sz="1300">
              <a:latin typeface="Arimo"/>
              <a:ea typeface="Arimo"/>
              <a:cs typeface="Arimo"/>
              <a:sym typeface="Arimo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SG" sz="1300" b="1">
                <a:latin typeface="Arimo"/>
                <a:ea typeface="Arimo"/>
                <a:cs typeface="Arimo"/>
                <a:sym typeface="Arimo"/>
              </a:rPr>
              <a:t>14 days</a:t>
            </a:r>
            <a:endParaRPr sz="1300" b="1"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48" name="Google Shape;148;g648b7f1375_0_94"/>
          <p:cNvCxnSpPr>
            <a:stCxn id="138" idx="3"/>
            <a:endCxn id="139" idx="1"/>
          </p:cNvCxnSpPr>
          <p:nvPr/>
        </p:nvCxnSpPr>
        <p:spPr>
          <a:xfrm rot="10800000" flipH="1">
            <a:off x="1897525" y="2110475"/>
            <a:ext cx="400200" cy="24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g648b7f1375_0_94"/>
          <p:cNvCxnSpPr>
            <a:stCxn id="138" idx="3"/>
            <a:endCxn id="144" idx="1"/>
          </p:cNvCxnSpPr>
          <p:nvPr/>
        </p:nvCxnSpPr>
        <p:spPr>
          <a:xfrm>
            <a:off x="1897525" y="2352875"/>
            <a:ext cx="525900" cy="90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g648b7f1375_0_94"/>
          <p:cNvCxnSpPr>
            <a:stCxn id="138" idx="3"/>
            <a:endCxn id="140" idx="1"/>
          </p:cNvCxnSpPr>
          <p:nvPr/>
        </p:nvCxnSpPr>
        <p:spPr>
          <a:xfrm>
            <a:off x="1897525" y="2352875"/>
            <a:ext cx="525900" cy="20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g648b7f1375_0_94"/>
          <p:cNvCxnSpPr>
            <a:stCxn id="139" idx="3"/>
            <a:endCxn id="145" idx="1"/>
          </p:cNvCxnSpPr>
          <p:nvPr/>
        </p:nvCxnSpPr>
        <p:spPr>
          <a:xfrm rot="10800000" flipH="1">
            <a:off x="4274050" y="1794575"/>
            <a:ext cx="420600" cy="3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g648b7f1375_0_94"/>
          <p:cNvCxnSpPr>
            <a:stCxn id="144" idx="3"/>
            <a:endCxn id="141" idx="1"/>
          </p:cNvCxnSpPr>
          <p:nvPr/>
        </p:nvCxnSpPr>
        <p:spPr>
          <a:xfrm rot="10800000" flipH="1">
            <a:off x="4082625" y="3137513"/>
            <a:ext cx="1017000" cy="1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g648b7f1375_0_94"/>
          <p:cNvCxnSpPr>
            <a:stCxn id="140" idx="3"/>
            <a:endCxn id="141" idx="2"/>
          </p:cNvCxnSpPr>
          <p:nvPr/>
        </p:nvCxnSpPr>
        <p:spPr>
          <a:xfrm rot="10800000" flipH="1">
            <a:off x="4082625" y="3614787"/>
            <a:ext cx="1846500" cy="8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g648b7f1375_0_94"/>
          <p:cNvCxnSpPr>
            <a:stCxn id="145" idx="2"/>
            <a:endCxn id="141" idx="0"/>
          </p:cNvCxnSpPr>
          <p:nvPr/>
        </p:nvCxnSpPr>
        <p:spPr>
          <a:xfrm>
            <a:off x="5524300" y="2271589"/>
            <a:ext cx="405000" cy="38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g648b7f1375_0_94"/>
          <p:cNvCxnSpPr>
            <a:stCxn id="141" idx="3"/>
            <a:endCxn id="142" idx="1"/>
          </p:cNvCxnSpPr>
          <p:nvPr/>
        </p:nvCxnSpPr>
        <p:spPr>
          <a:xfrm>
            <a:off x="6758875" y="3137538"/>
            <a:ext cx="514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g648b7f1375_0_94"/>
          <p:cNvCxnSpPr>
            <a:stCxn id="143" idx="2"/>
            <a:endCxn id="146" idx="0"/>
          </p:cNvCxnSpPr>
          <p:nvPr/>
        </p:nvCxnSpPr>
        <p:spPr>
          <a:xfrm>
            <a:off x="6758950" y="4999183"/>
            <a:ext cx="1017300" cy="43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g648b7f1375_0_94"/>
          <p:cNvCxnSpPr>
            <a:stCxn id="137" idx="3"/>
            <a:endCxn id="141" idx="2"/>
          </p:cNvCxnSpPr>
          <p:nvPr/>
        </p:nvCxnSpPr>
        <p:spPr>
          <a:xfrm rot="10800000" flipH="1">
            <a:off x="4082625" y="3614714"/>
            <a:ext cx="1846500" cy="20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g648b7f1375_0_94"/>
          <p:cNvCxnSpPr>
            <a:stCxn id="141" idx="2"/>
            <a:endCxn id="143" idx="0"/>
          </p:cNvCxnSpPr>
          <p:nvPr/>
        </p:nvCxnSpPr>
        <p:spPr>
          <a:xfrm>
            <a:off x="5929225" y="3614688"/>
            <a:ext cx="829800" cy="43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g648b7f1375_0_94"/>
          <p:cNvCxnSpPr>
            <a:endCxn id="146" idx="0"/>
          </p:cNvCxnSpPr>
          <p:nvPr/>
        </p:nvCxnSpPr>
        <p:spPr>
          <a:xfrm flipH="1">
            <a:off x="7776150" y="3614683"/>
            <a:ext cx="326400" cy="181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(4:3)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 Black</vt:lpstr>
      <vt:lpstr>Arimo</vt:lpstr>
      <vt:lpstr>Arial</vt:lpstr>
      <vt:lpstr>Office Theme</vt:lpstr>
      <vt:lpstr>SPM PM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Lim Hui Sin</dc:creator>
  <cp:lastModifiedBy>Steffi TAN Xin Rong</cp:lastModifiedBy>
  <cp:revision>3</cp:revision>
  <dcterms:created xsi:type="dcterms:W3CDTF">2019-10-01T05:16:33Z</dcterms:created>
  <dcterms:modified xsi:type="dcterms:W3CDTF">2019-10-03T06:57:36Z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Canva</vt:lpwstr>
  </property>
  <property fmtid="{D5CDD505-2E9C-101B-9397-08002B2CF9AE}" pid="4" name="LastSaved">
    <vt:filetime>2019-10-01T00:00:00Z</vt:filetime>
  </property>
</Properties>
</file>