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65" r:id="rId3"/>
    <p:sldId id="292" r:id="rId4"/>
    <p:sldId id="293" r:id="rId5"/>
    <p:sldId id="281" r:id="rId6"/>
    <p:sldId id="282" r:id="rId7"/>
    <p:sldId id="283" r:id="rId8"/>
    <p:sldId id="262" r:id="rId9"/>
    <p:sldId id="263" r:id="rId10"/>
    <p:sldId id="257" r:id="rId11"/>
    <p:sldId id="266" r:id="rId12"/>
    <p:sldId id="267" r:id="rId13"/>
    <p:sldId id="264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98" r:id="rId26"/>
    <p:sldId id="286" r:id="rId27"/>
    <p:sldId id="287" r:id="rId28"/>
    <p:sldId id="288" r:id="rId29"/>
    <p:sldId id="290" r:id="rId30"/>
    <p:sldId id="258" r:id="rId31"/>
    <p:sldId id="285" r:id="rId32"/>
    <p:sldId id="284" r:id="rId33"/>
    <p:sldId id="301" r:id="rId34"/>
    <p:sldId id="302" r:id="rId35"/>
    <p:sldId id="303" r:id="rId36"/>
    <p:sldId id="289" r:id="rId37"/>
    <p:sldId id="304" r:id="rId38"/>
    <p:sldId id="305" r:id="rId39"/>
    <p:sldId id="294" r:id="rId40"/>
    <p:sldId id="295" r:id="rId41"/>
    <p:sldId id="296" r:id="rId42"/>
    <p:sldId id="297" r:id="rId43"/>
    <p:sldId id="306" r:id="rId44"/>
    <p:sldId id="307" r:id="rId45"/>
    <p:sldId id="299" r:id="rId46"/>
    <p:sldId id="300" r:id="rId47"/>
    <p:sldId id="279" r:id="rId48"/>
    <p:sldId id="280" r:id="rId49"/>
    <p:sldId id="308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65" autoAdjust="0"/>
  </p:normalViewPr>
  <p:slideViewPr>
    <p:cSldViewPr>
      <p:cViewPr varScale="1">
        <p:scale>
          <a:sx n="104" d="100"/>
          <a:sy n="104" d="100"/>
        </p:scale>
        <p:origin x="63" y="6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663B1-C208-45CB-8E39-D85B076BF5A1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CCF57-1BD4-4026-BDF3-7683511FC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60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BBFE3A-2C37-4DC3-9A1D-8E4C5504AAC3}" type="slidenum">
              <a:rPr lang="en-US"/>
              <a:pPr/>
              <a:t>49</a:t>
            </a:fld>
            <a:endParaRPr lang="en-US"/>
          </a:p>
        </p:txBody>
      </p:sp>
      <p:sp>
        <p:nvSpPr>
          <p:cNvPr id="145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ln/>
        </p:spPr>
      </p:sp>
      <p:sp>
        <p:nvSpPr>
          <p:cNvPr id="145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816"/>
            <a:ext cx="5486400" cy="4113556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E014-A781-4D03-878A-B3E5F79CAD08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434D-29A6-462E-8B78-5E1FE4E4DA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E014-A781-4D03-878A-B3E5F79CAD08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434D-29A6-462E-8B78-5E1FE4E4DA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9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E014-A781-4D03-878A-B3E5F79CAD08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434D-29A6-462E-8B78-5E1FE4E4DA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51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E014-A781-4D03-878A-B3E5F79CAD08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434D-29A6-462E-8B78-5E1FE4E4DA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280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E014-A781-4D03-878A-B3E5F79CAD08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434D-29A6-462E-8B78-5E1FE4E4DA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14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E014-A781-4D03-878A-B3E5F79CAD08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434D-29A6-462E-8B78-5E1FE4E4DA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13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E014-A781-4D03-878A-B3E5F79CAD08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434D-29A6-462E-8B78-5E1FE4E4DA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00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E014-A781-4D03-878A-B3E5F79CAD08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434D-29A6-462E-8B78-5E1FE4E4DA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23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E014-A781-4D03-878A-B3E5F79CAD08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434D-29A6-462E-8B78-5E1FE4E4DA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5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E014-A781-4D03-878A-B3E5F79CAD08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434D-29A6-462E-8B78-5E1FE4E4DA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7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E014-A781-4D03-878A-B3E5F79CAD08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434D-29A6-462E-8B78-5E1FE4E4DA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E014-A781-4D03-878A-B3E5F79CAD08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434D-29A6-462E-8B78-5E1FE4E4DA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3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E014-A781-4D03-878A-B3E5F79CAD08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434D-29A6-462E-8B78-5E1FE4E4DA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2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E014-A781-4D03-878A-B3E5F79CAD08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434D-29A6-462E-8B78-5E1FE4E4DA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3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E014-A781-4D03-878A-B3E5F79CAD08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434D-29A6-462E-8B78-5E1FE4E4DA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8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E014-A781-4D03-878A-B3E5F79CAD08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434D-29A6-462E-8B78-5E1FE4E4DA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1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E014-A781-4D03-878A-B3E5F79CAD08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434D-29A6-462E-8B78-5E1FE4E4DA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481E014-A781-4D03-878A-B3E5F79CAD08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DDD434D-29A6-462E-8B78-5E1FE4E4DA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2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stachnis\talks\amsvl05-fastslam\intel.rbpf.anim.avi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cmont\Desktop\CSE460%20-%20Mobile%20Robotics\460%20Presentation\bruceton-one-loop.avi" TargetMode="External"/><Relationship Id="rId1" Type="http://schemas.microsoft.com/office/2007/relationships/media" Target="file:///C:\Users\cmont\Desktop\CSE460%20-%20Mobile%20Robotics\460%20Presentation\bruceton-one-loop.avi" TargetMode="External"/><Relationship Id="rId4" Type="http://schemas.openxmlformats.org/officeDocument/2006/relationships/image" Target="../media/image6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cmont\Desktop\CSE460%20-%20Mobile%20Robotics\460%20Presentation\bruceton-rb-mapping-rle.avi" TargetMode="External"/><Relationship Id="rId1" Type="http://schemas.microsoft.com/office/2007/relationships/media" Target="file:///C:\Users\cmont\Desktop\CSE460%20-%20Mobile%20Robotics\460%20Presentation\bruceton-rb-mapping-rle.avi" TargetMode="External"/><Relationship Id="rId4" Type="http://schemas.openxmlformats.org/officeDocument/2006/relationships/image" Target="../media/image6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cmont\Desktop\CSE460%20-%20Mobile%20Robotics\460%20Presentation\haehnel-RawOdometry-anim.avi" TargetMode="External"/><Relationship Id="rId1" Type="http://schemas.microsoft.com/office/2007/relationships/media" Target="file:///C:\Users\cmont\Desktop\CSE460%20-%20Mobile%20Robotics\460%20Presentation\haehnel-RawOdometry-anim.avi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cmont\Desktop\CSE460%20-%20Mobile%20Robotics\460%20Presentation\haehnel-ScanMatching-anim.avi" TargetMode="External"/><Relationship Id="rId1" Type="http://schemas.microsoft.com/office/2007/relationships/media" Target="file:///C:\Users\cmont\Desktop\CSE460%20-%20Mobile%20Robotics\460%20Presentation\haehnel-ScanMatching-anim.avi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cmont\Desktop\CSE460%20-%20Mobile%20Robotics\460%20Presentation\haehnel-ScanMatchingFastSLAM-Seattle-anim-2.avi" TargetMode="External"/><Relationship Id="rId1" Type="http://schemas.microsoft.com/office/2007/relationships/media" Target="file:///C:\Users\cmont\Desktop\CSE460%20-%20Mobile%20Robotics\460%20Presentation\haehnel-ScanMatchingFastSLAM-Seattle-anim-2.avi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latin typeface="Cambria" pitchFamily="18" charset="0"/>
              </a:rPr>
              <a:t>CSE 298 – Foundations of Robotics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789" y="4334933"/>
            <a:ext cx="3382831" cy="1185333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900" dirty="0">
                <a:solidFill>
                  <a:srgbClr val="E6C48E"/>
                </a:solidFill>
              </a:rPr>
              <a:t>Lecture 6 - </a:t>
            </a:r>
            <a:r>
              <a:rPr lang="en-US" sz="1900" dirty="0" err="1">
                <a:solidFill>
                  <a:srgbClr val="E6C48E"/>
                </a:solidFill>
              </a:rPr>
              <a:t>FastSLAM</a:t>
            </a:r>
            <a:endParaRPr lang="en-US" sz="1900" dirty="0">
              <a:solidFill>
                <a:srgbClr val="E6C48E"/>
              </a:solidFill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9FE15436-65F6-44D4-A534-428919004A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5" r="30180"/>
          <a:stretch/>
        </p:blipFill>
        <p:spPr bwMode="auto">
          <a:xfrm>
            <a:off x="4654297" y="10"/>
            <a:ext cx="753770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4343400" y="4343400"/>
            <a:ext cx="42291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305300" y="1676400"/>
            <a:ext cx="4267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57700" y="1828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t-1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134100" y="1828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/>
              <a:t>s</a:t>
            </a:r>
            <a:r>
              <a:rPr lang="en-US" baseline="-25000" dirty="0" err="1"/>
              <a:t>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810500" y="1828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t+1</a:t>
            </a:r>
          </a:p>
        </p:txBody>
      </p:sp>
      <p:sp>
        <p:nvSpPr>
          <p:cNvPr id="10" name="Oval 9"/>
          <p:cNvSpPr/>
          <p:nvPr/>
        </p:nvSpPr>
        <p:spPr>
          <a:xfrm>
            <a:off x="3619500" y="26670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t-1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457700" y="3200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t-1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295900" y="26670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/>
              <a:t>u</a:t>
            </a:r>
            <a:r>
              <a:rPr lang="en-US" baseline="-25000" dirty="0" err="1"/>
              <a:t>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134100" y="3200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/>
              <a:t>z</a:t>
            </a:r>
            <a:r>
              <a:rPr lang="en-US" baseline="-25000" dirty="0" err="1"/>
              <a:t>t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810500" y="3200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t+1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972300" y="26670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t+1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457700" y="4495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6"/>
            <a:endCxn id="8" idx="2"/>
          </p:cNvCxnSpPr>
          <p:nvPr/>
        </p:nvCxnSpPr>
        <p:spPr>
          <a:xfrm>
            <a:off x="5067300" y="2133600"/>
            <a:ext cx="1066800" cy="15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7"/>
            <a:endCxn id="7" idx="3"/>
          </p:cNvCxnSpPr>
          <p:nvPr/>
        </p:nvCxnSpPr>
        <p:spPr>
          <a:xfrm rot="5400000" flipH="1" flipV="1">
            <a:off x="4139826" y="2349126"/>
            <a:ext cx="407148" cy="40714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4"/>
            <a:endCxn id="11" idx="0"/>
          </p:cNvCxnSpPr>
          <p:nvPr/>
        </p:nvCxnSpPr>
        <p:spPr>
          <a:xfrm rot="5400000">
            <a:off x="4381500" y="2819400"/>
            <a:ext cx="762000" cy="15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0"/>
            <a:endCxn id="11" idx="4"/>
          </p:cNvCxnSpPr>
          <p:nvPr/>
        </p:nvCxnSpPr>
        <p:spPr>
          <a:xfrm rot="5400000" flipH="1" flipV="1">
            <a:off x="4419600" y="4152900"/>
            <a:ext cx="685800" cy="15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7"/>
            <a:endCxn id="8" idx="3"/>
          </p:cNvCxnSpPr>
          <p:nvPr/>
        </p:nvCxnSpPr>
        <p:spPr>
          <a:xfrm rot="5400000" flipH="1" flipV="1">
            <a:off x="5816226" y="2349126"/>
            <a:ext cx="407148" cy="40714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4"/>
            <a:endCxn id="13" idx="0"/>
          </p:cNvCxnSpPr>
          <p:nvPr/>
        </p:nvCxnSpPr>
        <p:spPr>
          <a:xfrm rot="5400000">
            <a:off x="6057900" y="2819400"/>
            <a:ext cx="762000" cy="15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6"/>
            <a:endCxn id="9" idx="2"/>
          </p:cNvCxnSpPr>
          <p:nvPr/>
        </p:nvCxnSpPr>
        <p:spPr>
          <a:xfrm>
            <a:off x="6743700" y="2133600"/>
            <a:ext cx="1066800" cy="15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7"/>
            <a:endCxn id="9" idx="3"/>
          </p:cNvCxnSpPr>
          <p:nvPr/>
        </p:nvCxnSpPr>
        <p:spPr>
          <a:xfrm rot="5400000" flipH="1" flipV="1">
            <a:off x="7492626" y="2349126"/>
            <a:ext cx="407148" cy="40714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4"/>
            <a:endCxn id="14" idx="0"/>
          </p:cNvCxnSpPr>
          <p:nvPr/>
        </p:nvCxnSpPr>
        <p:spPr>
          <a:xfrm rot="5400000">
            <a:off x="7734300" y="2819400"/>
            <a:ext cx="762000" cy="15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810500" y="4495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0"/>
            <a:endCxn id="14" idx="4"/>
          </p:cNvCxnSpPr>
          <p:nvPr/>
        </p:nvCxnSpPr>
        <p:spPr>
          <a:xfrm rot="5400000" flipH="1" flipV="1">
            <a:off x="7772400" y="4152900"/>
            <a:ext cx="685800" cy="15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FastSLAM</a:t>
            </a:r>
          </a:p>
        </p:txBody>
      </p:sp>
      <p:sp>
        <p:nvSpPr>
          <p:cNvPr id="37" name="Oval 36"/>
          <p:cNvSpPr/>
          <p:nvPr/>
        </p:nvSpPr>
        <p:spPr>
          <a:xfrm>
            <a:off x="6134100" y="4495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0"/>
            <a:endCxn id="13" idx="4"/>
          </p:cNvCxnSpPr>
          <p:nvPr/>
        </p:nvCxnSpPr>
        <p:spPr>
          <a:xfrm rot="5400000" flipH="1" flipV="1">
            <a:off x="6096000" y="4152900"/>
            <a:ext cx="685800" cy="15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7"/>
            <a:endCxn id="14" idx="3"/>
          </p:cNvCxnSpPr>
          <p:nvPr/>
        </p:nvCxnSpPr>
        <p:spPr>
          <a:xfrm rot="5400000" flipH="1" flipV="1">
            <a:off x="6844926" y="3530226"/>
            <a:ext cx="864348" cy="124534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716632" y="5562600"/>
                <a:ext cx="4758739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𝑝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1: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1: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1: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632" y="5562600"/>
                <a:ext cx="4758739" cy="1130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8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87483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Robot Pose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Observation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Control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Map Feature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 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676023" y="1641465"/>
                <a:ext cx="1329467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/>
                                  </a:rPr>
                                  <m:t>θ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023" y="1641465"/>
                <a:ext cx="1329467" cy="1050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661787" y="2988928"/>
                <a:ext cx="136640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sz="2400" i="1">
                                    <a:latin typeface="Cambria Math"/>
                                  </a:rPr>
                                  <m:t>ρ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/>
                                  </a:rPr>
                                  <m:t>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87" y="2988928"/>
                <a:ext cx="1366400" cy="749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638800" y="4194445"/>
                <a:ext cx="1403910" cy="647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/>
                                  </a:rPr>
                                  <m:t>ω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194445"/>
                <a:ext cx="1403910" cy="6474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692950" y="5375266"/>
                <a:ext cx="1412566" cy="644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t</m:t>
                          </m:r>
                        </m:sub>
                      </m:sSub>
                      <m:r>
                        <a:rPr lang="en-US" sz="24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𝜇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950" y="5375266"/>
                <a:ext cx="1412566" cy="6445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/>
      <p:bldP spid="5" grpId="0"/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FastSLAM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+mj-lt"/>
              </a:rPr>
              <a:t>On Input: </a:t>
            </a:r>
            <a:r>
              <a:rPr lang="en-US" dirty="0">
                <a:latin typeface="+mj-lt"/>
                <a:ea typeface="Cambria Math" pitchFamily="18" charset="0"/>
              </a:rPr>
              <a:t>(</a:t>
            </a:r>
            <a:r>
              <a:rPr lang="en-US" dirty="0" err="1">
                <a:latin typeface="+mj-lt"/>
                <a:ea typeface="Cambria Math" pitchFamily="18" charset="0"/>
              </a:rPr>
              <a:t>Y</a:t>
            </a:r>
            <a:r>
              <a:rPr lang="en-US" baseline="-25000" dirty="0" err="1">
                <a:latin typeface="+mj-lt"/>
                <a:ea typeface="Cambria Math" pitchFamily="18" charset="0"/>
              </a:rPr>
              <a:t>t</a:t>
            </a:r>
            <a:r>
              <a:rPr lang="en-US" dirty="0">
                <a:latin typeface="+mj-lt"/>
                <a:ea typeface="Cambria Math" pitchFamily="18" charset="0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+mj-lt"/>
                <a:ea typeface="Cambria Math" pitchFamily="18" charset="0"/>
              </a:rPr>
              <a:t>u</a:t>
            </a:r>
            <a:r>
              <a:rPr lang="en-US" baseline="-25000" dirty="0" err="1">
                <a:solidFill>
                  <a:schemeClr val="accent1"/>
                </a:solidFill>
                <a:latin typeface="+mj-lt"/>
                <a:ea typeface="Cambria Math" pitchFamily="18" charset="0"/>
              </a:rPr>
              <a:t>t</a:t>
            </a:r>
            <a:r>
              <a:rPr lang="en-US" dirty="0">
                <a:latin typeface="+mj-lt"/>
                <a:ea typeface="Cambria Math" pitchFamily="18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+mj-lt"/>
                <a:ea typeface="Cambria Math" pitchFamily="18" charset="0"/>
              </a:rPr>
              <a:t>z</a:t>
            </a:r>
            <a:r>
              <a:rPr lang="en-US" baseline="-25000" dirty="0" err="1">
                <a:solidFill>
                  <a:schemeClr val="accent2"/>
                </a:solidFill>
                <a:latin typeface="+mj-lt"/>
                <a:ea typeface="Cambria Math" pitchFamily="18" charset="0"/>
              </a:rPr>
              <a:t>t</a:t>
            </a:r>
            <a:r>
              <a:rPr lang="en-US" dirty="0">
                <a:latin typeface="+mj-lt"/>
                <a:ea typeface="Cambria Math" pitchFamily="18" charset="0"/>
              </a:rPr>
              <a:t>)</a:t>
            </a:r>
          </a:p>
          <a:p>
            <a:pPr>
              <a:buNone/>
            </a:pPr>
            <a:r>
              <a:rPr lang="en-US" dirty="0">
                <a:latin typeface="+mj-lt"/>
              </a:rPr>
              <a:t>Output: </a:t>
            </a:r>
            <a:r>
              <a:rPr lang="en-US" dirty="0">
                <a:latin typeface="+mj-lt"/>
                <a:ea typeface="Cambria Math" pitchFamily="18" charset="0"/>
              </a:rPr>
              <a:t>Y</a:t>
            </a:r>
            <a:r>
              <a:rPr lang="en-US" baseline="-25000" dirty="0">
                <a:latin typeface="+mj-lt"/>
                <a:ea typeface="Cambria Math" pitchFamily="18" charset="0"/>
              </a:rPr>
              <a:t>t+1</a:t>
            </a:r>
          </a:p>
          <a:p>
            <a:endParaRPr lang="en-US" baseline="-25000" dirty="0">
              <a:latin typeface="+mj-lt"/>
              <a:ea typeface="Cambria Math" pitchFamily="18" charset="0"/>
            </a:endParaRPr>
          </a:p>
          <a:p>
            <a:pPr>
              <a:buNone/>
            </a:pPr>
            <a:r>
              <a:rPr lang="en-US" dirty="0">
                <a:latin typeface="+mj-lt"/>
                <a:ea typeface="Cambria Math" pitchFamily="18" charset="0"/>
              </a:rPr>
              <a:t>Do M times:</a:t>
            </a:r>
          </a:p>
          <a:p>
            <a:pPr lvl="1"/>
            <a:r>
              <a:rPr lang="en-US" dirty="0">
                <a:latin typeface="+mj-lt"/>
                <a:ea typeface="Cambria Math" pitchFamily="18" charset="0"/>
              </a:rPr>
              <a:t>Predict – Sample particle from motion model</a:t>
            </a:r>
          </a:p>
          <a:p>
            <a:pPr lvl="1"/>
            <a:r>
              <a:rPr lang="en-US" dirty="0">
                <a:latin typeface="+mj-lt"/>
                <a:ea typeface="Cambria Math" pitchFamily="18" charset="0"/>
              </a:rPr>
              <a:t>Observe – Update N landmark EKFs</a:t>
            </a:r>
          </a:p>
          <a:p>
            <a:pPr lvl="1"/>
            <a:r>
              <a:rPr lang="en-US" dirty="0">
                <a:latin typeface="+mj-lt"/>
                <a:ea typeface="Cambria Math" pitchFamily="18" charset="0"/>
              </a:rPr>
              <a:t>Weight – Importance weight new particle</a:t>
            </a:r>
          </a:p>
          <a:p>
            <a:pPr>
              <a:buNone/>
            </a:pPr>
            <a:r>
              <a:rPr lang="en-US" sz="2800" dirty="0">
                <a:latin typeface="+mj-lt"/>
                <a:ea typeface="Cambria Math" pitchFamily="18" charset="0"/>
              </a:rPr>
              <a:t>Resample – M particles (with replacement) proportional to w</a:t>
            </a:r>
            <a:r>
              <a:rPr lang="en-US" sz="2800" baseline="30000" dirty="0">
                <a:latin typeface="+mj-lt"/>
                <a:ea typeface="Cambria Math" pitchFamily="18" charset="0"/>
              </a:rPr>
              <a:t>[k]</a:t>
            </a:r>
            <a:endParaRPr lang="en-US" sz="2800" dirty="0">
              <a:latin typeface="+mj-lt"/>
              <a:ea typeface="Cambria Math" pitchFamily="18" charset="0"/>
            </a:endParaRPr>
          </a:p>
          <a:p>
            <a:pPr lvl="1"/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Particle is a Hypothesis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16600" y="2133600"/>
            <a:ext cx="304800" cy="304800"/>
            <a:chOff x="4419600" y="2133600"/>
            <a:chExt cx="304800" cy="304800"/>
          </a:xfrm>
        </p:grpSpPr>
        <p:sp>
          <p:nvSpPr>
            <p:cNvPr id="3" name="Oval 2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>
              <a:stCxn id="3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048001" y="4050268"/>
            <a:ext cx="183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 of particle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1" y="4634468"/>
            <a:ext cx="58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Pose of landmark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at time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t </a:t>
            </a:r>
            <a:r>
              <a:rPr lang="en-US" dirty="0"/>
              <a:t>according to particle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0" y="5218668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Uncertainty in pose of landmark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at time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t </a:t>
            </a:r>
            <a:r>
              <a:rPr lang="en-US" dirty="0"/>
              <a:t>according to particle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48000" y="5802868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Confidence in particle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116153" y="4017054"/>
                <a:ext cx="590996" cy="435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1:</m:t>
                          </m:r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153" y="4017054"/>
                <a:ext cx="590996" cy="435760"/>
              </a:xfrm>
              <a:prstGeom prst="rect">
                <a:avLst/>
              </a:prstGeom>
              <a:blipFill>
                <a:blip r:embed="rId2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108909" y="4589905"/>
                <a:ext cx="605487" cy="458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909" y="4589905"/>
                <a:ext cx="605487" cy="4584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108363" y="5174105"/>
                <a:ext cx="606576" cy="458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accent4"/>
                              </a:solidFill>
                              <a:latin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363" y="5174105"/>
                <a:ext cx="606576" cy="4584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083356" y="5791201"/>
                <a:ext cx="656590" cy="38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356" y="5791201"/>
                <a:ext cx="656590" cy="3883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152277" y="2787134"/>
                <a:ext cx="5887446" cy="7320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sz="24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chemeClr val="accent4"/>
                                      </a:solidFill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4"/>
                                      </a:solidFill>
                                      <a:latin typeface="Cambria Math"/>
                                    </a:rPr>
                                    <m:t>1,</m:t>
                                  </m:r>
                                  <m:r>
                                    <a:rPr lang="en-US" sz="2400" i="1">
                                      <a:solidFill>
                                        <a:schemeClr val="accent4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accent4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chemeClr val="accent4"/>
                                      </a:solidFill>
                                      <a:latin typeface="Cambria Math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4"/>
                                      </a:solidFill>
                                      <a:latin typeface="Cambria Math"/>
                                    </a:rPr>
                                    <m:t>1,</m:t>
                                  </m:r>
                                  <m:r>
                                    <a:rPr lang="en-US" sz="2400" i="1">
                                      <a:solidFill>
                                        <a:schemeClr val="accent4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accent4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,…,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chemeClr val="accent4"/>
                                      </a:solidFill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4"/>
                                      </a:solidFill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sz="2400" i="1">
                                      <a:solidFill>
                                        <a:schemeClr val="accent4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chemeClr val="accent4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accent4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chemeClr val="accent4"/>
                                      </a:solidFill>
                                      <a:latin typeface="Cambria Math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4"/>
                                      </a:solidFill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sz="2400" i="1">
                                      <a:solidFill>
                                        <a:schemeClr val="accent4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chemeClr val="accent4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accent4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𝑤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277" y="2787134"/>
                <a:ext cx="5887446" cy="7320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4" grpId="0"/>
      <p:bldP spid="7" grpId="0"/>
      <p:bldP spid="9" grpId="0"/>
      <p:bldP spid="11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 rot="4326126">
            <a:off x="2057400" y="3846739"/>
            <a:ext cx="304800" cy="304800"/>
            <a:chOff x="4419600" y="2133600"/>
            <a:chExt cx="304800" cy="304800"/>
          </a:xfrm>
        </p:grpSpPr>
        <p:sp>
          <p:nvSpPr>
            <p:cNvPr id="33" name="Oval 32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33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 rot="5400000">
            <a:off x="2057400" y="3846739"/>
            <a:ext cx="304800" cy="304800"/>
            <a:chOff x="4419600" y="2133600"/>
            <a:chExt cx="304800" cy="304800"/>
          </a:xfrm>
        </p:grpSpPr>
        <p:sp>
          <p:nvSpPr>
            <p:cNvPr id="36" name="Oval 35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6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 rot="6021476">
            <a:off x="2057400" y="3846739"/>
            <a:ext cx="304800" cy="304800"/>
            <a:chOff x="4419600" y="2133600"/>
            <a:chExt cx="304800" cy="304800"/>
          </a:xfrm>
        </p:grpSpPr>
        <p:sp>
          <p:nvSpPr>
            <p:cNvPr id="39" name="Oval 38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>
              <a:stCxn id="39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 rot="5400000">
            <a:off x="2057400" y="3846739"/>
            <a:ext cx="304800" cy="304800"/>
            <a:chOff x="4419600" y="2133600"/>
            <a:chExt cx="304800" cy="304800"/>
          </a:xfrm>
          <a:solidFill>
            <a:schemeClr val="bg1">
              <a:lumMod val="85000"/>
            </a:schemeClr>
          </a:solidFill>
        </p:grpSpPr>
        <p:sp>
          <p:nvSpPr>
            <p:cNvPr id="44" name="Oval 43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44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46" name="Isosceles Triangle 45"/>
          <p:cNvSpPr/>
          <p:nvPr/>
        </p:nvSpPr>
        <p:spPr>
          <a:xfrm>
            <a:off x="4572000" y="1828800"/>
            <a:ext cx="228600" cy="5334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7848600" y="1828800"/>
            <a:ext cx="228600" cy="5334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758359" y="5867400"/>
                <a:ext cx="2892137" cy="5520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sz="2400" i="1">
                          <a:latin typeface="Cambria Math"/>
                        </a:rPr>
                        <m:t>~</m:t>
                      </m:r>
                      <m:r>
                        <a:rPr lang="en-US" sz="2400" i="1">
                          <a:latin typeface="Cambria Math"/>
                        </a:rPr>
                        <m:t>𝑝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sz="2400" i="1">
                          <a:latin typeface="Cambria Math"/>
                        </a:rPr>
                        <m:t>|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sz="24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359" y="5867400"/>
                <a:ext cx="2892137" cy="5520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7166E-7 L 0.08333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0" y="1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7.47166E-7 L 0.09167 0.0351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0" y="18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7.47166E-7 L 0.10833 0.001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0" y="1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7.47166E-7 L 0.075 -0.0425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0" y="-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/>
          <p:cNvSpPr/>
          <p:nvPr/>
        </p:nvSpPr>
        <p:spPr>
          <a:xfrm rot="2971650">
            <a:off x="4459607" y="2518411"/>
            <a:ext cx="819150" cy="219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 rot="2717411">
            <a:off x="4518658" y="2226947"/>
            <a:ext cx="819150" cy="219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2140958">
            <a:off x="3576446" y="1435546"/>
            <a:ext cx="819150" cy="219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34"/>
          <p:cNvGrpSpPr/>
          <p:nvPr/>
        </p:nvGrpSpPr>
        <p:grpSpPr>
          <a:xfrm rot="5400000">
            <a:off x="3039627" y="3856429"/>
            <a:ext cx="304800" cy="304800"/>
            <a:chOff x="4419600" y="2133600"/>
            <a:chExt cx="304800" cy="304800"/>
          </a:xfrm>
        </p:grpSpPr>
        <p:sp>
          <p:nvSpPr>
            <p:cNvPr id="24" name="Oval 23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24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Isosceles Triangle 45"/>
          <p:cNvSpPr/>
          <p:nvPr/>
        </p:nvSpPr>
        <p:spPr>
          <a:xfrm>
            <a:off x="4572000" y="1828800"/>
            <a:ext cx="228600" cy="5334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7848600" y="1828800"/>
            <a:ext cx="228600" cy="5334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</a:t>
            </a:r>
          </a:p>
        </p:txBody>
      </p:sp>
      <p:grpSp>
        <p:nvGrpSpPr>
          <p:cNvPr id="20" name="Group 37"/>
          <p:cNvGrpSpPr/>
          <p:nvPr/>
        </p:nvGrpSpPr>
        <p:grpSpPr>
          <a:xfrm rot="6021476">
            <a:off x="2896923" y="4083707"/>
            <a:ext cx="304800" cy="304800"/>
            <a:chOff x="4419600" y="2133600"/>
            <a:chExt cx="304800" cy="304800"/>
          </a:xfrm>
        </p:grpSpPr>
        <p:sp>
          <p:nvSpPr>
            <p:cNvPr id="21" name="Oval 20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21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 rot="4326126">
            <a:off x="2743631" y="3549869"/>
            <a:ext cx="304800" cy="304800"/>
            <a:chOff x="4419600" y="2133600"/>
            <a:chExt cx="304800" cy="304800"/>
          </a:xfrm>
        </p:grpSpPr>
        <p:sp>
          <p:nvSpPr>
            <p:cNvPr id="35" name="Oval 34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stCxn id="35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42"/>
          <p:cNvGrpSpPr/>
          <p:nvPr/>
        </p:nvGrpSpPr>
        <p:grpSpPr>
          <a:xfrm rot="5400000">
            <a:off x="2812357" y="3856427"/>
            <a:ext cx="304800" cy="304800"/>
            <a:chOff x="4419600" y="2133600"/>
            <a:chExt cx="304800" cy="304800"/>
          </a:xfrm>
          <a:solidFill>
            <a:schemeClr val="bg1">
              <a:lumMod val="85000"/>
            </a:schemeClr>
          </a:solidFill>
        </p:grpSpPr>
        <p:sp>
          <p:nvSpPr>
            <p:cNvPr id="18" name="Oval 17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18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42" name="Straight Connector 41"/>
          <p:cNvCxnSpPr>
            <a:endCxn id="46" idx="3"/>
          </p:cNvCxnSpPr>
          <p:nvPr/>
        </p:nvCxnSpPr>
        <p:spPr>
          <a:xfrm flipV="1">
            <a:off x="2961670" y="2362200"/>
            <a:ext cx="1724631" cy="16495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190270" y="2352675"/>
            <a:ext cx="1724631" cy="16495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047394" y="2647951"/>
            <a:ext cx="1791306" cy="15828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 flipH="1" flipV="1">
            <a:off x="3944108" y="1496503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 flipH="1" flipV="1">
            <a:off x="4886324" y="2285999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flipH="1" flipV="1">
            <a:off x="4815839" y="2577464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980616" y="4005786"/>
            <a:ext cx="28264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Arc 36"/>
          <p:cNvSpPr/>
          <p:nvPr/>
        </p:nvSpPr>
        <p:spPr>
          <a:xfrm rot="1564069">
            <a:off x="2750248" y="3546605"/>
            <a:ext cx="745263" cy="74526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479653" y="356246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itchFamily="18" charset="0"/>
                <a:ea typeface="Cambria Math" pitchFamily="18" charset="0"/>
              </a:rPr>
              <a:t>φ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79198" y="29061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itchFamily="18" charset="0"/>
                <a:ea typeface="Cambria Math" pitchFamily="18" charset="0"/>
              </a:rPr>
              <a:t>ρ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rot="20426760" flipV="1">
            <a:off x="2570980" y="1812669"/>
            <a:ext cx="1724631" cy="16495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779646" y="5876196"/>
                <a:ext cx="2632708" cy="60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/>
                          </a:rPr>
                          <m:t>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chemeClr val="accent2"/>
                            </a:solidFill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sz="2400" i="1" dirty="0">
                            <a:solidFill>
                              <a:schemeClr val="accent2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4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2400" i="1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646" y="5876196"/>
                <a:ext cx="2632708" cy="6008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8" grpId="0" animBg="1"/>
      <p:bldP spid="57" grpId="0" animBg="1"/>
      <p:bldP spid="53" grpId="0" animBg="1"/>
      <p:bldP spid="55" grpId="0" animBg="1"/>
      <p:bldP spid="56" grpId="0" animBg="1"/>
      <p:bldP spid="37" grpId="0" animBg="1"/>
      <p:bldP spid="37" grpId="1" animBg="1"/>
      <p:bldP spid="39" grpId="0"/>
      <p:bldP spid="39" grpId="1"/>
      <p:bldP spid="40" grpId="0"/>
      <p:bldP spid="4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 rot="2140958">
            <a:off x="3576446" y="1435546"/>
            <a:ext cx="819150" cy="219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flipH="1" flipV="1">
            <a:off x="3944108" y="1496503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 rot="2971650">
            <a:off x="4459607" y="2518411"/>
            <a:ext cx="819150" cy="219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 rot="2717411">
            <a:off x="4518658" y="2226947"/>
            <a:ext cx="819150" cy="219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34"/>
          <p:cNvGrpSpPr/>
          <p:nvPr/>
        </p:nvGrpSpPr>
        <p:grpSpPr>
          <a:xfrm rot="5400000">
            <a:off x="3039627" y="3856429"/>
            <a:ext cx="304800" cy="304800"/>
            <a:chOff x="4419600" y="2133600"/>
            <a:chExt cx="304800" cy="304800"/>
          </a:xfrm>
        </p:grpSpPr>
        <p:sp>
          <p:nvSpPr>
            <p:cNvPr id="24" name="Oval 23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24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Isosceles Triangle 45"/>
          <p:cNvSpPr/>
          <p:nvPr/>
        </p:nvSpPr>
        <p:spPr>
          <a:xfrm>
            <a:off x="4572000" y="1828800"/>
            <a:ext cx="228600" cy="5334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7848600" y="1828800"/>
            <a:ext cx="228600" cy="5334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Weight/Resample</a:t>
            </a:r>
          </a:p>
        </p:txBody>
      </p:sp>
      <p:grpSp>
        <p:nvGrpSpPr>
          <p:cNvPr id="3" name="Group 37"/>
          <p:cNvGrpSpPr/>
          <p:nvPr/>
        </p:nvGrpSpPr>
        <p:grpSpPr>
          <a:xfrm rot="6021476">
            <a:off x="2896923" y="4083707"/>
            <a:ext cx="304800" cy="304800"/>
            <a:chOff x="4419600" y="2133600"/>
            <a:chExt cx="304800" cy="304800"/>
          </a:xfrm>
        </p:grpSpPr>
        <p:sp>
          <p:nvSpPr>
            <p:cNvPr id="21" name="Oval 20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21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31"/>
          <p:cNvGrpSpPr/>
          <p:nvPr/>
        </p:nvGrpSpPr>
        <p:grpSpPr>
          <a:xfrm rot="4326126">
            <a:off x="2743631" y="3549869"/>
            <a:ext cx="304800" cy="304800"/>
            <a:chOff x="4419600" y="2133600"/>
            <a:chExt cx="304800" cy="304800"/>
          </a:xfrm>
        </p:grpSpPr>
        <p:sp>
          <p:nvSpPr>
            <p:cNvPr id="35" name="Oval 34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stCxn id="35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 42"/>
          <p:cNvGrpSpPr/>
          <p:nvPr/>
        </p:nvGrpSpPr>
        <p:grpSpPr>
          <a:xfrm rot="5400000">
            <a:off x="2812357" y="3856427"/>
            <a:ext cx="304800" cy="304800"/>
            <a:chOff x="4419600" y="2133600"/>
            <a:chExt cx="304800" cy="304800"/>
          </a:xfrm>
          <a:solidFill>
            <a:schemeClr val="bg1">
              <a:lumMod val="85000"/>
            </a:schemeClr>
          </a:solidFill>
        </p:grpSpPr>
        <p:sp>
          <p:nvSpPr>
            <p:cNvPr id="18" name="Oval 17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18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55" name="Oval 54"/>
          <p:cNvSpPr/>
          <p:nvPr/>
        </p:nvSpPr>
        <p:spPr>
          <a:xfrm flipH="1" flipV="1">
            <a:off x="4886324" y="2285999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flipH="1" flipV="1">
            <a:off x="4815839" y="2577464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305050" y="329565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33750" y="401955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19400" y="44577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/>
          <p:cNvSpPr/>
          <p:nvPr/>
        </p:nvSpPr>
        <p:spPr>
          <a:xfrm rot="2971650">
            <a:off x="4459607" y="2518411"/>
            <a:ext cx="819150" cy="219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 rot="2717411">
            <a:off x="4518658" y="2226947"/>
            <a:ext cx="819150" cy="219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34"/>
          <p:cNvGrpSpPr/>
          <p:nvPr/>
        </p:nvGrpSpPr>
        <p:grpSpPr>
          <a:xfrm rot="5400000">
            <a:off x="3039627" y="3856429"/>
            <a:ext cx="304800" cy="304800"/>
            <a:chOff x="4419600" y="2133600"/>
            <a:chExt cx="304800" cy="304800"/>
          </a:xfrm>
        </p:grpSpPr>
        <p:sp>
          <p:nvSpPr>
            <p:cNvPr id="24" name="Oval 23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24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Isosceles Triangle 45"/>
          <p:cNvSpPr/>
          <p:nvPr/>
        </p:nvSpPr>
        <p:spPr>
          <a:xfrm>
            <a:off x="4572000" y="1828800"/>
            <a:ext cx="228600" cy="5334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7848600" y="1828800"/>
            <a:ext cx="228600" cy="5334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</a:t>
            </a:r>
          </a:p>
        </p:txBody>
      </p:sp>
      <p:grpSp>
        <p:nvGrpSpPr>
          <p:cNvPr id="3" name="Group 37"/>
          <p:cNvGrpSpPr/>
          <p:nvPr/>
        </p:nvGrpSpPr>
        <p:grpSpPr>
          <a:xfrm rot="6021476">
            <a:off x="2896923" y="4083707"/>
            <a:ext cx="304800" cy="304800"/>
            <a:chOff x="4419600" y="2133600"/>
            <a:chExt cx="304800" cy="304800"/>
          </a:xfrm>
        </p:grpSpPr>
        <p:sp>
          <p:nvSpPr>
            <p:cNvPr id="21" name="Oval 20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21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31"/>
          <p:cNvGrpSpPr/>
          <p:nvPr/>
        </p:nvGrpSpPr>
        <p:grpSpPr>
          <a:xfrm rot="4326126">
            <a:off x="2743631" y="3549869"/>
            <a:ext cx="304800" cy="304800"/>
            <a:chOff x="4419600" y="2133600"/>
            <a:chExt cx="304800" cy="304800"/>
          </a:xfrm>
        </p:grpSpPr>
        <p:sp>
          <p:nvSpPr>
            <p:cNvPr id="35" name="Oval 34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stCxn id="35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 42"/>
          <p:cNvGrpSpPr/>
          <p:nvPr/>
        </p:nvGrpSpPr>
        <p:grpSpPr>
          <a:xfrm rot="5400000">
            <a:off x="2812357" y="3856427"/>
            <a:ext cx="304800" cy="304800"/>
            <a:chOff x="4419600" y="2133600"/>
            <a:chExt cx="304800" cy="304800"/>
          </a:xfrm>
          <a:solidFill>
            <a:schemeClr val="bg1">
              <a:lumMod val="85000"/>
            </a:schemeClr>
          </a:solidFill>
        </p:grpSpPr>
        <p:sp>
          <p:nvSpPr>
            <p:cNvPr id="18" name="Oval 17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18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55" name="Oval 54"/>
          <p:cNvSpPr/>
          <p:nvPr/>
        </p:nvSpPr>
        <p:spPr>
          <a:xfrm flipH="1" flipV="1">
            <a:off x="4886324" y="2285999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flipH="1" flipV="1">
            <a:off x="4815839" y="2577464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2140958">
            <a:off x="3576446" y="1435546"/>
            <a:ext cx="819150" cy="219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flipH="1" flipV="1">
            <a:off x="3944108" y="1496503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7.40741E-7 L 0.12708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L 0.1427 -7.40741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4.81481E-6 L 0.10938 -0.068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-3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59259E-6 L 0.14063 0.0694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" y="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4"/>
          <p:cNvGrpSpPr/>
          <p:nvPr/>
        </p:nvGrpSpPr>
        <p:grpSpPr>
          <a:xfrm rot="4324456">
            <a:off x="3745783" y="3075930"/>
            <a:ext cx="304800" cy="304800"/>
            <a:chOff x="4419600" y="2133600"/>
            <a:chExt cx="304800" cy="304800"/>
          </a:xfrm>
        </p:grpSpPr>
        <p:sp>
          <p:nvSpPr>
            <p:cNvPr id="42" name="Oval 41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>
              <a:stCxn id="42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Oval 67"/>
          <p:cNvSpPr/>
          <p:nvPr/>
        </p:nvSpPr>
        <p:spPr>
          <a:xfrm rot="1932730">
            <a:off x="4852185" y="3153518"/>
            <a:ext cx="819150" cy="219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flipH="1" flipV="1">
            <a:off x="5223951" y="3214382"/>
            <a:ext cx="92034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 rot="2971650">
            <a:off x="4459607" y="2518411"/>
            <a:ext cx="819150" cy="219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 rot="2717411">
            <a:off x="4518658" y="2226947"/>
            <a:ext cx="819150" cy="219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4572000" y="1828800"/>
            <a:ext cx="228600" cy="5334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7848600" y="1828800"/>
            <a:ext cx="228600" cy="5334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</a:t>
            </a:r>
          </a:p>
        </p:txBody>
      </p:sp>
      <p:sp>
        <p:nvSpPr>
          <p:cNvPr id="55" name="Oval 54"/>
          <p:cNvSpPr/>
          <p:nvPr/>
        </p:nvSpPr>
        <p:spPr>
          <a:xfrm flipH="1" flipV="1">
            <a:off x="4886324" y="2285999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flipH="1" flipV="1">
            <a:off x="4815839" y="2577464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42"/>
          <p:cNvGrpSpPr/>
          <p:nvPr/>
        </p:nvGrpSpPr>
        <p:grpSpPr>
          <a:xfrm rot="5400000">
            <a:off x="3968214" y="3848501"/>
            <a:ext cx="304800" cy="304800"/>
            <a:chOff x="4419600" y="2133600"/>
            <a:chExt cx="304800" cy="304800"/>
          </a:xfrm>
          <a:solidFill>
            <a:schemeClr val="bg1">
              <a:lumMod val="85000"/>
            </a:schemeClr>
          </a:solidFill>
        </p:grpSpPr>
        <p:sp>
          <p:nvSpPr>
            <p:cNvPr id="26" name="Oval 25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8" name="Group 34"/>
          <p:cNvGrpSpPr/>
          <p:nvPr/>
        </p:nvGrpSpPr>
        <p:grpSpPr>
          <a:xfrm rot="5400000">
            <a:off x="4343931" y="3848501"/>
            <a:ext cx="304800" cy="304800"/>
            <a:chOff x="4419600" y="2133600"/>
            <a:chExt cx="304800" cy="304800"/>
          </a:xfrm>
        </p:grpSpPr>
        <p:sp>
          <p:nvSpPr>
            <p:cNvPr id="29" name="Oval 28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9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7"/>
          <p:cNvGrpSpPr/>
          <p:nvPr/>
        </p:nvGrpSpPr>
        <p:grpSpPr>
          <a:xfrm rot="6021476">
            <a:off x="4177478" y="4556737"/>
            <a:ext cx="304800" cy="304800"/>
            <a:chOff x="4419600" y="2133600"/>
            <a:chExt cx="304800" cy="304800"/>
          </a:xfrm>
        </p:grpSpPr>
        <p:sp>
          <p:nvSpPr>
            <p:cNvPr id="32" name="Oval 31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>
              <a:stCxn id="32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1"/>
          <p:cNvGrpSpPr/>
          <p:nvPr/>
        </p:nvGrpSpPr>
        <p:grpSpPr>
          <a:xfrm rot="4326126">
            <a:off x="3745111" y="3078818"/>
            <a:ext cx="304800" cy="304800"/>
            <a:chOff x="4419600" y="2133600"/>
            <a:chExt cx="304800" cy="304800"/>
          </a:xfrm>
        </p:grpSpPr>
        <p:sp>
          <p:nvSpPr>
            <p:cNvPr id="36" name="Oval 35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6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>
            <a:endCxn id="46" idx="3"/>
          </p:cNvCxnSpPr>
          <p:nvPr/>
        </p:nvCxnSpPr>
        <p:spPr>
          <a:xfrm rot="5400000" flipH="1" flipV="1">
            <a:off x="3576699" y="2898323"/>
            <a:ext cx="1645722" cy="57347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 flipH="1" flipV="1">
            <a:off x="3961973" y="2900979"/>
            <a:ext cx="1645722" cy="57347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 flipV="1">
            <a:off x="4083136" y="3552702"/>
            <a:ext cx="1403269" cy="9124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 rot="2140958">
            <a:off x="3576446" y="1435546"/>
            <a:ext cx="819150" cy="219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flipH="1" flipV="1">
            <a:off x="3944108" y="1496503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rot="5400000" flipH="1" flipV="1">
            <a:off x="3097277" y="2206248"/>
            <a:ext cx="1822218" cy="2216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 rot="1803177">
            <a:off x="4855537" y="2301906"/>
            <a:ext cx="381938" cy="10214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rot="1932730">
            <a:off x="4852185" y="3153518"/>
            <a:ext cx="819150" cy="219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 rot="2971650">
            <a:off x="4459607" y="2518411"/>
            <a:ext cx="819150" cy="219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2140958">
            <a:off x="3755214" y="1418673"/>
            <a:ext cx="624067" cy="1669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4572000" y="1828800"/>
            <a:ext cx="228600" cy="5334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7848600" y="1828800"/>
            <a:ext cx="228600" cy="5334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</a:t>
            </a:r>
          </a:p>
        </p:txBody>
      </p:sp>
      <p:sp>
        <p:nvSpPr>
          <p:cNvPr id="56" name="Oval 55"/>
          <p:cNvSpPr/>
          <p:nvPr/>
        </p:nvSpPr>
        <p:spPr>
          <a:xfrm flipH="1" flipV="1">
            <a:off x="4815839" y="2577464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42"/>
          <p:cNvGrpSpPr/>
          <p:nvPr/>
        </p:nvGrpSpPr>
        <p:grpSpPr>
          <a:xfrm rot="5400000">
            <a:off x="3968214" y="3848501"/>
            <a:ext cx="304800" cy="304800"/>
            <a:chOff x="4419600" y="2133600"/>
            <a:chExt cx="304800" cy="304800"/>
          </a:xfrm>
          <a:solidFill>
            <a:schemeClr val="bg1">
              <a:lumMod val="85000"/>
            </a:schemeClr>
          </a:solidFill>
        </p:grpSpPr>
        <p:sp>
          <p:nvSpPr>
            <p:cNvPr id="26" name="Oval 25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3" name="Group 34"/>
          <p:cNvGrpSpPr/>
          <p:nvPr/>
        </p:nvGrpSpPr>
        <p:grpSpPr>
          <a:xfrm rot="5400000">
            <a:off x="4343931" y="3848501"/>
            <a:ext cx="304800" cy="304800"/>
            <a:chOff x="4419600" y="2133600"/>
            <a:chExt cx="304800" cy="304800"/>
          </a:xfrm>
        </p:grpSpPr>
        <p:sp>
          <p:nvSpPr>
            <p:cNvPr id="29" name="Oval 28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9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37"/>
          <p:cNvGrpSpPr/>
          <p:nvPr/>
        </p:nvGrpSpPr>
        <p:grpSpPr>
          <a:xfrm rot="6021476">
            <a:off x="4177478" y="4556737"/>
            <a:ext cx="304800" cy="304800"/>
            <a:chOff x="4419600" y="2133600"/>
            <a:chExt cx="304800" cy="304800"/>
          </a:xfrm>
        </p:grpSpPr>
        <p:sp>
          <p:nvSpPr>
            <p:cNvPr id="32" name="Oval 31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>
              <a:stCxn id="32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 31"/>
          <p:cNvGrpSpPr/>
          <p:nvPr/>
        </p:nvGrpSpPr>
        <p:grpSpPr>
          <a:xfrm rot="4326126">
            <a:off x="3745111" y="3078818"/>
            <a:ext cx="304800" cy="304800"/>
            <a:chOff x="4419600" y="2133600"/>
            <a:chExt cx="304800" cy="304800"/>
          </a:xfrm>
        </p:grpSpPr>
        <p:sp>
          <p:nvSpPr>
            <p:cNvPr id="36" name="Oval 35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6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Oval 27"/>
          <p:cNvSpPr/>
          <p:nvPr/>
        </p:nvSpPr>
        <p:spPr>
          <a:xfrm flipH="1" flipV="1">
            <a:off x="5223951" y="3214382"/>
            <a:ext cx="92034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flipH="1" flipV="1">
            <a:off x="4026780" y="1457601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flipH="1" flipV="1">
            <a:off x="4994903" y="2298171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rot="5400000" flipH="1" flipV="1">
            <a:off x="3576699" y="2898323"/>
            <a:ext cx="1645722" cy="57347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 flipV="1">
            <a:off x="3972545" y="2890407"/>
            <a:ext cx="1645722" cy="57347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 flipH="1" flipV="1">
            <a:off x="4083136" y="3552702"/>
            <a:ext cx="1403269" cy="9124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 flipV="1">
            <a:off x="3097277" y="2206248"/>
            <a:ext cx="1822218" cy="2216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600201"/>
            <a:ext cx="1905000" cy="2145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209800" y="410587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Michael </a:t>
            </a:r>
            <a:r>
              <a:rPr lang="en-US" dirty="0" err="1"/>
              <a:t>Montemerlo</a:t>
            </a:r>
            <a:r>
              <a:rPr lang="en-US" dirty="0"/>
              <a:t>, </a:t>
            </a:r>
            <a:r>
              <a:rPr lang="en-US" i="1" dirty="0"/>
              <a:t>FastSLAM: A Factored Solution to the Simultaneous Localization and Mapping Problem With Unknown Data Association</a:t>
            </a:r>
            <a:r>
              <a:rPr lang="en-US" dirty="0"/>
              <a:t>, Ph.D. thesis, Carnegie Mellon University, 2003.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7200" y="1600200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Sebastian </a:t>
            </a:r>
            <a:r>
              <a:rPr lang="en-US" dirty="0" err="1"/>
              <a:t>Thrun</a:t>
            </a:r>
            <a:r>
              <a:rPr lang="en-US" dirty="0"/>
              <a:t>, Wolfram </a:t>
            </a:r>
            <a:r>
              <a:rPr lang="en-US" dirty="0" err="1"/>
              <a:t>Burgard</a:t>
            </a:r>
            <a:r>
              <a:rPr lang="en-US" dirty="0"/>
              <a:t>, and Dieter Fox, </a:t>
            </a:r>
            <a:r>
              <a:rPr lang="en-US" i="1" dirty="0"/>
              <a:t>Probabilistic Robotics</a:t>
            </a:r>
            <a:r>
              <a:rPr lang="en-US" dirty="0"/>
              <a:t>, The MIT Press, Cambridge, Massachusetts, 2006.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9801" y="5269468"/>
            <a:ext cx="670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Sebastian </a:t>
            </a:r>
            <a:r>
              <a:rPr lang="en-US" dirty="0" err="1"/>
              <a:t>Thrun’s</a:t>
            </a:r>
            <a:r>
              <a:rPr lang="en-US" dirty="0"/>
              <a:t> Homepage: http://robots.stanford.edu/videos.html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 rot="1803177">
            <a:off x="4855537" y="2301906"/>
            <a:ext cx="381938" cy="10214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rot="1932730">
            <a:off x="4852185" y="3153518"/>
            <a:ext cx="819150" cy="219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 rot="2971650">
            <a:off x="4459607" y="2518411"/>
            <a:ext cx="819150" cy="219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4572000" y="1828800"/>
            <a:ext cx="228600" cy="5334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7848600" y="1828800"/>
            <a:ext cx="228600" cy="5334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Weight/Resample</a:t>
            </a:r>
          </a:p>
        </p:txBody>
      </p:sp>
      <p:sp>
        <p:nvSpPr>
          <p:cNvPr id="56" name="Oval 55"/>
          <p:cNvSpPr/>
          <p:nvPr/>
        </p:nvSpPr>
        <p:spPr>
          <a:xfrm flipH="1" flipV="1">
            <a:off x="4815839" y="2577464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42"/>
          <p:cNvGrpSpPr/>
          <p:nvPr/>
        </p:nvGrpSpPr>
        <p:grpSpPr>
          <a:xfrm rot="5400000">
            <a:off x="3968214" y="3848501"/>
            <a:ext cx="304800" cy="304800"/>
            <a:chOff x="4419600" y="2133600"/>
            <a:chExt cx="304800" cy="304800"/>
          </a:xfrm>
          <a:solidFill>
            <a:schemeClr val="bg1">
              <a:lumMod val="85000"/>
            </a:schemeClr>
          </a:solidFill>
        </p:grpSpPr>
        <p:sp>
          <p:nvSpPr>
            <p:cNvPr id="26" name="Oval 25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3" name="Group 34"/>
          <p:cNvGrpSpPr/>
          <p:nvPr/>
        </p:nvGrpSpPr>
        <p:grpSpPr>
          <a:xfrm rot="5400000">
            <a:off x="4343931" y="3848501"/>
            <a:ext cx="304800" cy="304800"/>
            <a:chOff x="4419600" y="2133600"/>
            <a:chExt cx="304800" cy="304800"/>
          </a:xfrm>
        </p:grpSpPr>
        <p:sp>
          <p:nvSpPr>
            <p:cNvPr id="29" name="Oval 28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9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37"/>
          <p:cNvGrpSpPr/>
          <p:nvPr/>
        </p:nvGrpSpPr>
        <p:grpSpPr>
          <a:xfrm rot="6021476">
            <a:off x="4177478" y="4556737"/>
            <a:ext cx="304800" cy="304800"/>
            <a:chOff x="4419600" y="2133600"/>
            <a:chExt cx="304800" cy="304800"/>
          </a:xfrm>
        </p:grpSpPr>
        <p:sp>
          <p:nvSpPr>
            <p:cNvPr id="32" name="Oval 31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>
              <a:stCxn id="32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 31"/>
          <p:cNvGrpSpPr/>
          <p:nvPr/>
        </p:nvGrpSpPr>
        <p:grpSpPr>
          <a:xfrm rot="4326126">
            <a:off x="3745111" y="3078818"/>
            <a:ext cx="304800" cy="304800"/>
            <a:chOff x="4419600" y="2133600"/>
            <a:chExt cx="304800" cy="304800"/>
          </a:xfrm>
        </p:grpSpPr>
        <p:sp>
          <p:nvSpPr>
            <p:cNvPr id="36" name="Oval 35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6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Oval 27"/>
          <p:cNvSpPr/>
          <p:nvPr/>
        </p:nvSpPr>
        <p:spPr>
          <a:xfrm flipH="1" flipV="1">
            <a:off x="5223951" y="3214382"/>
            <a:ext cx="92034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flipH="1" flipV="1">
            <a:off x="4994903" y="2298171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105275" y="492442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67250" y="367665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38525" y="280035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</a:t>
            </a:r>
          </a:p>
        </p:txBody>
      </p:sp>
      <p:sp>
        <p:nvSpPr>
          <p:cNvPr id="41" name="Oval 40"/>
          <p:cNvSpPr/>
          <p:nvPr/>
        </p:nvSpPr>
        <p:spPr>
          <a:xfrm rot="2140958">
            <a:off x="3755214" y="1418673"/>
            <a:ext cx="624067" cy="1669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flipH="1" flipV="1">
            <a:off x="4026780" y="1457601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9" grpId="0" animBg="1"/>
      <p:bldP spid="56" grpId="0" animBg="1"/>
      <p:bldP spid="28" grpId="0" animBg="1"/>
      <p:bldP spid="39" grpId="0"/>
      <p:bldP spid="42" grpId="0"/>
      <p:bldP spid="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 rot="1803177">
            <a:off x="4855537" y="2301906"/>
            <a:ext cx="381938" cy="10214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4572000" y="1828800"/>
            <a:ext cx="228600" cy="5334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7848600" y="1828800"/>
            <a:ext cx="228600" cy="5334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</a:t>
            </a:r>
          </a:p>
        </p:txBody>
      </p:sp>
      <p:grpSp>
        <p:nvGrpSpPr>
          <p:cNvPr id="2" name="Group 42"/>
          <p:cNvGrpSpPr/>
          <p:nvPr/>
        </p:nvGrpSpPr>
        <p:grpSpPr>
          <a:xfrm rot="5400000">
            <a:off x="3968214" y="3848501"/>
            <a:ext cx="304800" cy="304800"/>
            <a:chOff x="4419600" y="2133600"/>
            <a:chExt cx="304800" cy="304800"/>
          </a:xfrm>
          <a:solidFill>
            <a:schemeClr val="bg1">
              <a:lumMod val="85000"/>
            </a:schemeClr>
          </a:solidFill>
        </p:grpSpPr>
        <p:sp>
          <p:nvSpPr>
            <p:cNvPr id="26" name="Oval 25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3" name="Group 34"/>
          <p:cNvGrpSpPr/>
          <p:nvPr/>
        </p:nvGrpSpPr>
        <p:grpSpPr>
          <a:xfrm rot="5400000">
            <a:off x="4343931" y="3848501"/>
            <a:ext cx="304800" cy="304800"/>
            <a:chOff x="4419600" y="2133600"/>
            <a:chExt cx="304800" cy="304800"/>
          </a:xfrm>
        </p:grpSpPr>
        <p:sp>
          <p:nvSpPr>
            <p:cNvPr id="29" name="Oval 28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9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 31"/>
          <p:cNvGrpSpPr/>
          <p:nvPr/>
        </p:nvGrpSpPr>
        <p:grpSpPr>
          <a:xfrm rot="4326126">
            <a:off x="3745111" y="3078818"/>
            <a:ext cx="304800" cy="304800"/>
            <a:chOff x="4419600" y="2133600"/>
            <a:chExt cx="304800" cy="304800"/>
          </a:xfrm>
        </p:grpSpPr>
        <p:sp>
          <p:nvSpPr>
            <p:cNvPr id="36" name="Oval 35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6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Oval 34"/>
          <p:cNvSpPr/>
          <p:nvPr/>
        </p:nvSpPr>
        <p:spPr>
          <a:xfrm flipH="1" flipV="1">
            <a:off x="4994903" y="2298171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4"/>
          <p:cNvGrpSpPr/>
          <p:nvPr/>
        </p:nvGrpSpPr>
        <p:grpSpPr>
          <a:xfrm rot="5400000">
            <a:off x="4343931" y="3848501"/>
            <a:ext cx="304800" cy="304800"/>
            <a:chOff x="4419600" y="2133600"/>
            <a:chExt cx="304800" cy="304800"/>
          </a:xfrm>
        </p:grpSpPr>
        <p:sp>
          <p:nvSpPr>
            <p:cNvPr id="41" name="Oval 40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>
              <a:stCxn id="41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 rot="2140958">
            <a:off x="3755214" y="1418673"/>
            <a:ext cx="624067" cy="1669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H="1" flipV="1">
            <a:off x="4026780" y="1457601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39658E-6 L 0.14028 -3.3965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39658E-6 L 0.13681 -0.0046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" y="-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39658E-6 L 0.1349 0.0115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16983E-6 L 0.17604 -0.0853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" y="-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val 75"/>
          <p:cNvSpPr/>
          <p:nvPr/>
        </p:nvSpPr>
        <p:spPr>
          <a:xfrm rot="1833343">
            <a:off x="6329811" y="265882"/>
            <a:ext cx="819150" cy="219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 rot="3494004">
            <a:off x="7910192" y="2321965"/>
            <a:ext cx="819150" cy="219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flipH="1" flipV="1">
            <a:off x="8280753" y="2386264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rot="3494004">
            <a:off x="7917402" y="2204467"/>
            <a:ext cx="819150" cy="219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34"/>
          <p:cNvGrpSpPr/>
          <p:nvPr/>
        </p:nvGrpSpPr>
        <p:grpSpPr>
          <a:xfrm rot="5400000">
            <a:off x="5569282" y="3926892"/>
            <a:ext cx="304800" cy="304800"/>
            <a:chOff x="4419600" y="2133600"/>
            <a:chExt cx="304800" cy="304800"/>
          </a:xfrm>
        </p:grpSpPr>
        <p:sp>
          <p:nvSpPr>
            <p:cNvPr id="45" name="Oval 44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5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Oval 37"/>
          <p:cNvSpPr/>
          <p:nvPr/>
        </p:nvSpPr>
        <p:spPr>
          <a:xfrm rot="1803177">
            <a:off x="4855537" y="2301906"/>
            <a:ext cx="381938" cy="10214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4572000" y="1828800"/>
            <a:ext cx="228600" cy="5334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7848600" y="1828800"/>
            <a:ext cx="228600" cy="5334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</a:t>
            </a:r>
          </a:p>
        </p:txBody>
      </p:sp>
      <p:sp>
        <p:nvSpPr>
          <p:cNvPr id="35" name="Oval 34"/>
          <p:cNvSpPr/>
          <p:nvPr/>
        </p:nvSpPr>
        <p:spPr>
          <a:xfrm flipH="1" flipV="1">
            <a:off x="4994903" y="2298171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42"/>
          <p:cNvGrpSpPr/>
          <p:nvPr/>
        </p:nvGrpSpPr>
        <p:grpSpPr>
          <a:xfrm rot="5400000">
            <a:off x="5251731" y="3842325"/>
            <a:ext cx="304800" cy="304800"/>
            <a:chOff x="4419600" y="2133600"/>
            <a:chExt cx="304800" cy="304800"/>
          </a:xfrm>
          <a:solidFill>
            <a:schemeClr val="bg1">
              <a:lumMod val="85000"/>
            </a:schemeClr>
          </a:solidFill>
        </p:grpSpPr>
        <p:sp>
          <p:nvSpPr>
            <p:cNvPr id="22" name="Oval 21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4" name="Group 34"/>
          <p:cNvGrpSpPr/>
          <p:nvPr/>
        </p:nvGrpSpPr>
        <p:grpSpPr>
          <a:xfrm rot="5400000">
            <a:off x="5590431" y="3810625"/>
            <a:ext cx="304800" cy="304800"/>
            <a:chOff x="4419600" y="2133600"/>
            <a:chExt cx="304800" cy="304800"/>
          </a:xfrm>
        </p:grpSpPr>
        <p:sp>
          <p:nvSpPr>
            <p:cNvPr id="25" name="Oval 24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>
              <a:stCxn id="25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1"/>
          <p:cNvGrpSpPr/>
          <p:nvPr/>
        </p:nvGrpSpPr>
        <p:grpSpPr>
          <a:xfrm rot="4326126">
            <a:off x="5351026" y="2491249"/>
            <a:ext cx="304800" cy="304800"/>
            <a:chOff x="4419600" y="2133600"/>
            <a:chExt cx="304800" cy="304800"/>
          </a:xfrm>
        </p:grpSpPr>
        <p:sp>
          <p:nvSpPr>
            <p:cNvPr id="32" name="Oval 31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>
              <a:stCxn id="32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/>
          <p:cNvCxnSpPr>
            <a:endCxn id="46" idx="3"/>
          </p:cNvCxnSpPr>
          <p:nvPr/>
        </p:nvCxnSpPr>
        <p:spPr>
          <a:xfrm rot="16200000" flipV="1">
            <a:off x="4230753" y="2817749"/>
            <a:ext cx="1638961" cy="7278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47" idx="3"/>
          </p:cNvCxnSpPr>
          <p:nvPr/>
        </p:nvCxnSpPr>
        <p:spPr>
          <a:xfrm flipV="1">
            <a:off x="5403594" y="2362201"/>
            <a:ext cx="2559307" cy="16336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6200000" flipV="1">
            <a:off x="4557577" y="2785155"/>
            <a:ext cx="1638961" cy="7278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4320057" y="1511669"/>
            <a:ext cx="1187489" cy="11346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5730417" y="2329607"/>
            <a:ext cx="2559307" cy="16336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6200000" flipV="1">
            <a:off x="4540839" y="2895269"/>
            <a:ext cx="1638961" cy="7278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24250" y="2450291"/>
            <a:ext cx="2559307" cy="16336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 flipH="1" flipV="1">
            <a:off x="5001893" y="932899"/>
            <a:ext cx="2217287" cy="12077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 flipH="1" flipV="1">
            <a:off x="8281634" y="2249720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flipH="1" flipV="1">
            <a:off x="6688041" y="333710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2140958">
            <a:off x="3755214" y="1418673"/>
            <a:ext cx="624067" cy="1669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flipH="1" flipV="1">
            <a:off x="4026780" y="1457601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5" grpId="1" animBg="1"/>
      <p:bldP spid="71" grpId="0" animBg="1"/>
      <p:bldP spid="74" grpId="0" animBg="1"/>
      <p:bldP spid="70" grpId="0" animBg="1"/>
      <p:bldP spid="7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>
          <a:xfrm rot="1803177">
            <a:off x="4894784" y="2359652"/>
            <a:ext cx="205813" cy="550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rot="1833343">
            <a:off x="6329811" y="265882"/>
            <a:ext cx="819150" cy="219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 rot="3494004">
            <a:off x="7910192" y="2321965"/>
            <a:ext cx="819150" cy="219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flipH="1" flipV="1">
            <a:off x="8280753" y="2386264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rot="3494004">
            <a:off x="7917402" y="2204467"/>
            <a:ext cx="819150" cy="219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34"/>
          <p:cNvGrpSpPr/>
          <p:nvPr/>
        </p:nvGrpSpPr>
        <p:grpSpPr>
          <a:xfrm rot="5400000">
            <a:off x="5569282" y="3926892"/>
            <a:ext cx="304800" cy="304800"/>
            <a:chOff x="4419600" y="2133600"/>
            <a:chExt cx="304800" cy="304800"/>
          </a:xfrm>
        </p:grpSpPr>
        <p:sp>
          <p:nvSpPr>
            <p:cNvPr id="45" name="Oval 44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5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Oval 37"/>
          <p:cNvSpPr/>
          <p:nvPr/>
        </p:nvSpPr>
        <p:spPr>
          <a:xfrm rot="1803177">
            <a:off x="4930057" y="2305880"/>
            <a:ext cx="206762" cy="552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2140958">
            <a:off x="3990876" y="1466806"/>
            <a:ext cx="394548" cy="1055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4572000" y="1828800"/>
            <a:ext cx="228600" cy="5334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7848600" y="1828800"/>
            <a:ext cx="228600" cy="5334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</a:t>
            </a:r>
          </a:p>
        </p:txBody>
      </p:sp>
      <p:sp>
        <p:nvSpPr>
          <p:cNvPr id="35" name="Oval 34"/>
          <p:cNvSpPr/>
          <p:nvPr/>
        </p:nvSpPr>
        <p:spPr>
          <a:xfrm flipH="1" flipV="1">
            <a:off x="4994903" y="2298171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42"/>
          <p:cNvGrpSpPr/>
          <p:nvPr/>
        </p:nvGrpSpPr>
        <p:grpSpPr>
          <a:xfrm rot="5400000">
            <a:off x="5251731" y="3842325"/>
            <a:ext cx="304800" cy="304800"/>
            <a:chOff x="4419600" y="2133600"/>
            <a:chExt cx="304800" cy="304800"/>
          </a:xfrm>
          <a:solidFill>
            <a:schemeClr val="bg1">
              <a:lumMod val="85000"/>
            </a:schemeClr>
          </a:solidFill>
        </p:grpSpPr>
        <p:sp>
          <p:nvSpPr>
            <p:cNvPr id="22" name="Oval 21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" name="Group 34"/>
          <p:cNvGrpSpPr/>
          <p:nvPr/>
        </p:nvGrpSpPr>
        <p:grpSpPr>
          <a:xfrm rot="5400000">
            <a:off x="5590431" y="3810625"/>
            <a:ext cx="304800" cy="304800"/>
            <a:chOff x="4419600" y="2133600"/>
            <a:chExt cx="304800" cy="304800"/>
          </a:xfrm>
        </p:grpSpPr>
        <p:sp>
          <p:nvSpPr>
            <p:cNvPr id="25" name="Oval 24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>
              <a:stCxn id="25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 31"/>
          <p:cNvGrpSpPr/>
          <p:nvPr/>
        </p:nvGrpSpPr>
        <p:grpSpPr>
          <a:xfrm rot="4326126">
            <a:off x="5351026" y="2491249"/>
            <a:ext cx="304800" cy="304800"/>
            <a:chOff x="4419600" y="2133600"/>
            <a:chExt cx="304800" cy="304800"/>
          </a:xfrm>
        </p:grpSpPr>
        <p:sp>
          <p:nvSpPr>
            <p:cNvPr id="32" name="Oval 31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>
              <a:stCxn id="32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/>
          <p:cNvCxnSpPr>
            <a:endCxn id="46" idx="3"/>
          </p:cNvCxnSpPr>
          <p:nvPr/>
        </p:nvCxnSpPr>
        <p:spPr>
          <a:xfrm rot="16200000" flipV="1">
            <a:off x="4230753" y="2817749"/>
            <a:ext cx="1638961" cy="7278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47" idx="3"/>
          </p:cNvCxnSpPr>
          <p:nvPr/>
        </p:nvCxnSpPr>
        <p:spPr>
          <a:xfrm flipV="1">
            <a:off x="5403594" y="2362201"/>
            <a:ext cx="2559307" cy="16336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6200000" flipV="1">
            <a:off x="4557577" y="2785155"/>
            <a:ext cx="1638961" cy="7278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4320057" y="1511669"/>
            <a:ext cx="1187489" cy="11346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5730417" y="2329607"/>
            <a:ext cx="2559307" cy="16336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6200000" flipV="1">
            <a:off x="4540839" y="2895269"/>
            <a:ext cx="1638961" cy="7278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24250" y="2450291"/>
            <a:ext cx="2559307" cy="16336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 flipH="1" flipV="1">
            <a:off x="5001893" y="932899"/>
            <a:ext cx="2217287" cy="12077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 flipH="1" flipV="1">
            <a:off x="8281634" y="2249720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flipH="1" flipV="1">
            <a:off x="6688041" y="333710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flipH="1" flipV="1">
            <a:off x="4147686" y="1476221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flipH="1" flipV="1">
            <a:off x="4948701" y="2330582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>
          <a:xfrm rot="1803177">
            <a:off x="4894784" y="2359652"/>
            <a:ext cx="205813" cy="550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rot="1833343">
            <a:off x="6329811" y="265882"/>
            <a:ext cx="819150" cy="219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 rot="3494004">
            <a:off x="7910192" y="2321965"/>
            <a:ext cx="819150" cy="219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flipH="1" flipV="1">
            <a:off x="8280753" y="2386264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rot="3494004">
            <a:off x="7917402" y="2204467"/>
            <a:ext cx="819150" cy="219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34"/>
          <p:cNvGrpSpPr/>
          <p:nvPr/>
        </p:nvGrpSpPr>
        <p:grpSpPr>
          <a:xfrm rot="5400000">
            <a:off x="5569282" y="3926892"/>
            <a:ext cx="304800" cy="304800"/>
            <a:chOff x="4419600" y="2133600"/>
            <a:chExt cx="304800" cy="304800"/>
          </a:xfrm>
        </p:grpSpPr>
        <p:sp>
          <p:nvSpPr>
            <p:cNvPr id="45" name="Oval 44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5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Oval 37"/>
          <p:cNvSpPr/>
          <p:nvPr/>
        </p:nvSpPr>
        <p:spPr>
          <a:xfrm rot="1803177">
            <a:off x="4930057" y="2305880"/>
            <a:ext cx="206762" cy="552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4572000" y="1828800"/>
            <a:ext cx="228600" cy="5334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7848600" y="1828800"/>
            <a:ext cx="228600" cy="5334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Weight/Resample</a:t>
            </a:r>
          </a:p>
        </p:txBody>
      </p:sp>
      <p:sp>
        <p:nvSpPr>
          <p:cNvPr id="35" name="Oval 34"/>
          <p:cNvSpPr/>
          <p:nvPr/>
        </p:nvSpPr>
        <p:spPr>
          <a:xfrm flipH="1" flipV="1">
            <a:off x="4994903" y="2298171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42"/>
          <p:cNvGrpSpPr/>
          <p:nvPr/>
        </p:nvGrpSpPr>
        <p:grpSpPr>
          <a:xfrm rot="5400000">
            <a:off x="5251731" y="3842325"/>
            <a:ext cx="304800" cy="304800"/>
            <a:chOff x="4419600" y="2133600"/>
            <a:chExt cx="304800" cy="304800"/>
          </a:xfrm>
          <a:solidFill>
            <a:schemeClr val="bg1">
              <a:lumMod val="85000"/>
            </a:schemeClr>
          </a:solidFill>
        </p:grpSpPr>
        <p:sp>
          <p:nvSpPr>
            <p:cNvPr id="22" name="Oval 21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" name="Group 34"/>
          <p:cNvGrpSpPr/>
          <p:nvPr/>
        </p:nvGrpSpPr>
        <p:grpSpPr>
          <a:xfrm rot="5400000">
            <a:off x="5590431" y="3810625"/>
            <a:ext cx="304800" cy="304800"/>
            <a:chOff x="4419600" y="2133600"/>
            <a:chExt cx="304800" cy="304800"/>
          </a:xfrm>
        </p:grpSpPr>
        <p:sp>
          <p:nvSpPr>
            <p:cNvPr id="25" name="Oval 24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>
              <a:stCxn id="25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 31"/>
          <p:cNvGrpSpPr/>
          <p:nvPr/>
        </p:nvGrpSpPr>
        <p:grpSpPr>
          <a:xfrm rot="4326126">
            <a:off x="5351026" y="2491249"/>
            <a:ext cx="304800" cy="304800"/>
            <a:chOff x="4419600" y="2133600"/>
            <a:chExt cx="304800" cy="304800"/>
          </a:xfrm>
        </p:grpSpPr>
        <p:sp>
          <p:nvSpPr>
            <p:cNvPr id="32" name="Oval 31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>
              <a:stCxn id="32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Oval 69"/>
          <p:cNvSpPr/>
          <p:nvPr/>
        </p:nvSpPr>
        <p:spPr>
          <a:xfrm flipH="1" flipV="1">
            <a:off x="8281634" y="2249720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flipH="1" flipV="1">
            <a:off x="6688041" y="333710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flipH="1" flipV="1">
            <a:off x="4948701" y="2330582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661433" y="246254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940583" y="378736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.45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44423" y="409820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.45</a:t>
            </a:r>
          </a:p>
        </p:txBody>
      </p:sp>
      <p:sp>
        <p:nvSpPr>
          <p:cNvPr id="44" name="Oval 43"/>
          <p:cNvSpPr/>
          <p:nvPr/>
        </p:nvSpPr>
        <p:spPr>
          <a:xfrm rot="2140958">
            <a:off x="3990876" y="1466806"/>
            <a:ext cx="394548" cy="1055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 flipH="1" flipV="1">
            <a:off x="4147686" y="1476221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3" grpId="0" animBg="1"/>
      <p:bldP spid="40" grpId="0"/>
      <p:bldP spid="41" grpId="0"/>
      <p:bldP spid="42" grpId="0"/>
      <p:bldP spid="44" grpId="0" animBg="1"/>
      <p:bldP spid="4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FastSLAM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On Input: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dirty="0" err="1">
                <a:solidFill>
                  <a:schemeClr val="accent3"/>
                </a:solidFill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baseline="-25000" dirty="0" err="1">
                <a:solidFill>
                  <a:schemeClr val="accent3"/>
                </a:solidFill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baseline="-25000" dirty="0" err="1">
                <a:solidFill>
                  <a:schemeClr val="accent1"/>
                </a:solidFill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z</a:t>
            </a:r>
            <a:r>
              <a:rPr lang="en-US" baseline="-25000" dirty="0" err="1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</a:t>
            </a:r>
          </a:p>
          <a:p>
            <a:pPr>
              <a:buNone/>
            </a:pPr>
            <a:r>
              <a:rPr lang="en-US" dirty="0"/>
              <a:t>Output: </a:t>
            </a:r>
            <a:r>
              <a:rPr lang="en-US" dirty="0">
                <a:solidFill>
                  <a:schemeClr val="accent3"/>
                </a:solidFill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baseline="-25000" dirty="0">
                <a:solidFill>
                  <a:schemeClr val="accent3"/>
                </a:solidFill>
                <a:latin typeface="Cambria Math" pitchFamily="18" charset="0"/>
                <a:ea typeface="Cambria Math" pitchFamily="18" charset="0"/>
              </a:rPr>
              <a:t>t+1</a:t>
            </a:r>
          </a:p>
          <a:p>
            <a:endParaRPr lang="en-US" baseline="-25000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>
                <a:latin typeface="+mj-lt"/>
                <a:ea typeface="Cambria Math" pitchFamily="18" charset="0"/>
              </a:rPr>
              <a:t>Do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dirty="0">
                <a:latin typeface="+mj-lt"/>
                <a:ea typeface="Cambria Math" pitchFamily="18" charset="0"/>
              </a:rPr>
              <a:t> times:</a:t>
            </a:r>
          </a:p>
          <a:p>
            <a:pPr lvl="1"/>
            <a:r>
              <a:rPr lang="en-US" dirty="0">
                <a:latin typeface="+mj-lt"/>
                <a:ea typeface="Cambria Math" pitchFamily="18" charset="0"/>
              </a:rPr>
              <a:t>Predict – Sample particle from motion model</a:t>
            </a:r>
          </a:p>
          <a:p>
            <a:pPr lvl="1"/>
            <a:r>
              <a:rPr lang="en-US" dirty="0">
                <a:latin typeface="+mj-lt"/>
                <a:ea typeface="Cambria Math" pitchFamily="18" charset="0"/>
              </a:rPr>
              <a:t>Observe – Update landmark EKFs</a:t>
            </a:r>
          </a:p>
          <a:p>
            <a:pPr lvl="1"/>
            <a:r>
              <a:rPr lang="en-US" dirty="0">
                <a:latin typeface="+mj-lt"/>
                <a:ea typeface="Cambria Math" pitchFamily="18" charset="0"/>
              </a:rPr>
              <a:t>Weight – Importance weight new particle</a:t>
            </a:r>
          </a:p>
          <a:p>
            <a:pPr>
              <a:buNone/>
            </a:pPr>
            <a:r>
              <a:rPr lang="en-US" sz="2800" dirty="0">
                <a:latin typeface="+mj-lt"/>
                <a:ea typeface="Cambria Math" pitchFamily="18" charset="0"/>
              </a:rPr>
              <a:t>Resample –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sz="2800" dirty="0">
                <a:latin typeface="+mj-lt"/>
                <a:ea typeface="Cambria Math" pitchFamily="18" charset="0"/>
              </a:rPr>
              <a:t> particles (with replacement) proportional to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w</a:t>
            </a:r>
            <a:r>
              <a:rPr lang="en-US" sz="2800" baseline="30000" dirty="0">
                <a:latin typeface="Cambria Math" pitchFamily="18" charset="0"/>
                <a:ea typeface="Cambria Math" pitchFamily="18" charset="0"/>
              </a:rPr>
              <a:t>[k]</a:t>
            </a:r>
            <a:endParaRPr lang="en-US" sz="2800" dirty="0">
              <a:latin typeface="Cambria Math" pitchFamily="18" charset="0"/>
              <a:ea typeface="Cambria Math" pitchFamily="18" charset="0"/>
            </a:endParaRPr>
          </a:p>
          <a:p>
            <a:pPr lvl="1"/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377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FastSLAM 1.0 - Predict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967840" y="2011210"/>
                <a:ext cx="2256323" cy="475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sz="2000" i="1">
                          <a:latin typeface="Cambria Math"/>
                        </a:rPr>
                        <m:t>~</m:t>
                      </m:r>
                      <m:r>
                        <a:rPr lang="en-US" sz="2000" i="1">
                          <a:latin typeface="Cambria Math"/>
                        </a:rPr>
                        <m:t>𝑝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|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sz="20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840" y="2011210"/>
                <a:ext cx="2256323" cy="4754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381588" y="3403988"/>
                <a:ext cx="349134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solidFill>
                            <a:schemeClr val="accent1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latin typeface="Cambria Math"/>
                        </a:rPr>
                        <m:t>𝑟𝑎𝑛𝑑𝑛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/>
                            </a:rPr>
                            <m:t>α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sz="2000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/>
                            </a:rPr>
                            <m:t>α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sz="2000" i="1">
                          <a:solidFill>
                            <a:schemeClr val="accent1"/>
                          </a:solidFill>
                          <a:latin typeface="Cambria Math"/>
                        </a:rPr>
                        <m:t>ω</m:t>
                      </m:r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ω</m:t>
                          </m:r>
                        </m:e>
                      </m:acc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000" i="1">
                          <a:solidFill>
                            <a:schemeClr val="accent1"/>
                          </a:solidFill>
                          <a:latin typeface="Cambria Math"/>
                        </a:rPr>
                        <m:t>ω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latin typeface="Cambria Math"/>
                        </a:rPr>
                        <m:t>𝑟𝑎𝑛𝑑𝑛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/>
                            </a:rPr>
                            <m:t>α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sz="2000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/>
                            </a:rPr>
                            <m:t>α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sz="2000" i="1">
                          <a:solidFill>
                            <a:schemeClr val="accent1"/>
                          </a:solidFill>
                          <a:latin typeface="Cambria Math"/>
                        </a:rPr>
                        <m:t>ω</m:t>
                      </m:r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88" y="3403988"/>
                <a:ext cx="3491340" cy="707886"/>
              </a:xfrm>
              <a:prstGeom prst="rect">
                <a:avLst/>
              </a:prstGeom>
              <a:blipFill>
                <a:blip r:embed="rId3"/>
                <a:stretch>
                  <a:fillRect t="-2564" b="-8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712753" y="5029200"/>
                <a:ext cx="4766497" cy="1573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l-GR" sz="2000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θ</m:t>
                                </m:r>
                                <m:r>
                                  <a:rPr lang="en-US" sz="2000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l-GR" sz="2000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θ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̂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num>
                                  <m:den>
                                    <m:acc>
                                      <m:accPr>
                                        <m:chr m:val="̂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2000" i="1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  <m:t>ω</m:t>
                                        </m:r>
                                      </m:e>
                                    </m:acc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𝑖𝑛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000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θ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̂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num>
                                  <m:den>
                                    <m:acc>
                                      <m:accPr>
                                        <m:chr m:val="̂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2000" i="1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  <m:t>ω</m:t>
                                        </m:r>
                                      </m:e>
                                    </m:acc>
                                  </m:den>
                                </m:f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/>
                                  </a:rP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in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000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θ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000" i="1">
                                    <a:solidFill>
                                      <a:schemeClr val="accent1"/>
                                    </a:solidFill>
                                    <a:latin typeface="Cambria Math"/>
                                  </a:rP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000" i="1">
                                    <a:latin typeface="Cambria Math"/>
                                  </a:rPr>
                                  <m:t>Δ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̂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num>
                                  <m:den>
                                    <m:acc>
                                      <m:accPr>
                                        <m:chr m:val="̂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2000" i="1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  <m:t>ω</m:t>
                                        </m:r>
                                      </m:e>
                                    </m:acc>
                                  </m:den>
                                </m:f>
                                <m:r>
                                  <a:rPr lang="en-US" sz="2000" i="1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000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θ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̂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num>
                                  <m:den>
                                    <m:acc>
                                      <m:accPr>
                                        <m:chr m:val="̂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2000" i="1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  <m:t>ω</m:t>
                                        </m:r>
                                      </m:e>
                                    </m:acc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𝑜𝑠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000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θ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000" i="1">
                                    <a:solidFill>
                                      <a:schemeClr val="accent1"/>
                                    </a:solidFill>
                                    <a:latin typeface="Cambria Math"/>
                                  </a:rP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000" i="1">
                                    <a:latin typeface="Cambria Math"/>
                                  </a:rPr>
                                  <m:t>Δ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000" i="1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</a:rPr>
                                      <m:t>ω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el-GR" sz="2000" i="1">
                                    <a:latin typeface="Cambria Math"/>
                                  </a:rPr>
                                  <m:t>Δ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753" y="5029200"/>
                <a:ext cx="4766497" cy="15735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571834" y="1352490"/>
            <a:ext cx="3048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Sample from motion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87841" y="2745269"/>
            <a:ext cx="2016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Add control noise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67290" y="4370483"/>
            <a:ext cx="2057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Propagate motion</a:t>
            </a:r>
          </a:p>
        </p:txBody>
      </p:sp>
    </p:spTree>
    <p:extLst>
      <p:ext uri="{BB962C8B-B14F-4D97-AF65-F5344CB8AC3E}">
        <p14:creationId xmlns:p14="http://schemas.microsoft.com/office/powerpoint/2010/main" val="114591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FastSLAM 1.0 – Observe New Feature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984511" y="3647427"/>
                <a:ext cx="2222981" cy="516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20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/>
                          </a:rPr>
                          <m:t>μ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0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2000" i="1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sz="2000" i="1" dirty="0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511" y="3647427"/>
                <a:ext cx="2222981" cy="516039"/>
              </a:xfrm>
              <a:prstGeom prst="rect">
                <a:avLst/>
              </a:prstGeom>
              <a:blipFill>
                <a:blip r:embed="rId2"/>
                <a:stretch>
                  <a:fillRect r="-1099" b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052477" y="4833613"/>
                <a:ext cx="2402644" cy="5249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accent2"/>
                          </a:solidFill>
                          <a:latin typeface="Cambria Math"/>
                        </a:rPr>
                        <m:t>𝐻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solidFill>
                            <a:schemeClr val="accent2"/>
                          </a:solidFill>
                          <a:latin typeface="Cambria Math"/>
                        </a:rPr>
                        <m:t>h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sz="2000" i="1">
                          <a:latin typeface="Cambria Math"/>
                        </a:rPr>
                        <m:t>, 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477" y="4833613"/>
                <a:ext cx="2402644" cy="5249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577459" y="1906730"/>
                <a:ext cx="5037085" cy="1070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accent2"/>
                          </a:solidFill>
                          <a:latin typeface="Cambria Math"/>
                        </a:rPr>
                        <m:t>h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solidFill>
                                                      <a:schemeClr val="accent4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solidFill>
                                                      <a:schemeClr val="accent4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solidFill>
                                                      <a:schemeClr val="accent4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sz="2000" i="1">
                                                    <a:solidFill>
                                                      <a:schemeClr val="accent4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2000" i="1">
                                                    <a:solidFill>
                                                      <a:schemeClr val="accent4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sz="2000" i="1">
                                                        <a:solidFill>
                                                          <a:schemeClr val="accent3">
                                                            <a:lumMod val="75000"/>
                                                          </a:schemeClr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𝑠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solidFill>
                                                      <a:schemeClr val="accent3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sz="2000" i="1">
                                                    <a:solidFill>
                                                      <a:schemeClr val="accent3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2000" i="1">
                                                    <a:solidFill>
                                                      <a:schemeClr val="accent3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solidFill>
                                                      <a:schemeClr val="accent4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solidFill>
                                                      <a:schemeClr val="accent4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solidFill>
                                                      <a:schemeClr val="accent4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sz="2000" i="1">
                                                    <a:solidFill>
                                                      <a:schemeClr val="accent4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2000" i="1">
                                                    <a:solidFill>
                                                      <a:schemeClr val="accent4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sz="2000" i="1">
                                                        <a:solidFill>
                                                          <a:schemeClr val="accent3">
                                                            <a:lumMod val="75000"/>
                                                          </a:schemeClr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𝑠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solidFill>
                                                      <a:schemeClr val="accent3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sz="2000" i="1">
                                                    <a:solidFill>
                                                      <a:schemeClr val="accent3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2000" i="1">
                                                    <a:solidFill>
                                                      <a:schemeClr val="accent3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𝑎𝑡𝑎𝑛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2(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459" y="1906730"/>
                <a:ext cx="5037085" cy="10705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000317" y="1371600"/>
            <a:ext cx="2191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Observation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850082" y="6019801"/>
                <a:ext cx="2491836" cy="516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sz="20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082" y="6019801"/>
                <a:ext cx="2491836" cy="516039"/>
              </a:xfrm>
              <a:prstGeom prst="rect">
                <a:avLst/>
              </a:prstGeom>
              <a:blipFill>
                <a:blip r:embed="rId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132244" y="3112297"/>
            <a:ext cx="1985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Feature Location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32217" y="4298484"/>
            <a:ext cx="3527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Jacobian with respect to feature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0219" y="5484671"/>
            <a:ext cx="2191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Feature Covariance</a:t>
            </a:r>
          </a:p>
        </p:txBody>
      </p:sp>
    </p:spTree>
    <p:extLst>
      <p:ext uri="{BB962C8B-B14F-4D97-AF65-F5344CB8AC3E}">
        <p14:creationId xmlns:p14="http://schemas.microsoft.com/office/powerpoint/2010/main" val="261332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FastSLAM 1.0 – Observe Old Feature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894753" y="1453408"/>
                <a:ext cx="2167838" cy="516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solidFill>
                            <a:schemeClr val="accent2"/>
                          </a:solidFill>
                          <a:latin typeface="Cambria Math"/>
                        </a:rPr>
                        <m:t>h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sz="2000" i="1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753" y="1453408"/>
                <a:ext cx="2167838" cy="516039"/>
              </a:xfrm>
              <a:prstGeom prst="rect">
                <a:avLst/>
              </a:prstGeom>
              <a:blipFill>
                <a:blip r:embed="rId2"/>
                <a:stretch>
                  <a:fillRect b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408339" y="2220934"/>
                <a:ext cx="2654252" cy="5249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accent2"/>
                          </a:solidFill>
                          <a:latin typeface="Cambria Math"/>
                        </a:rPr>
                        <m:t>𝐻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solidFill>
                            <a:schemeClr val="accent2"/>
                          </a:solidFill>
                          <a:latin typeface="Cambria Math"/>
                        </a:rPr>
                        <m:t>h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sz="2000" i="1">
                          <a:latin typeface="Cambria Math"/>
                        </a:rPr>
                        <m:t>, 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339" y="2220934"/>
                <a:ext cx="2654252" cy="5249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847755" y="2982855"/>
                <a:ext cx="2214837" cy="473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2"/>
                          </a:solidFill>
                          <a:latin typeface="Cambria Math"/>
                        </a:rPr>
                        <m:t>𝑄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/>
                        </a:rPr>
                        <m:t>𝐻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755" y="2982855"/>
                <a:ext cx="2214837" cy="473719"/>
              </a:xfrm>
              <a:prstGeom prst="rect">
                <a:avLst/>
              </a:prstGeom>
              <a:blipFill>
                <a:blip r:embed="rId4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136423" y="3702455"/>
                <a:ext cx="1926168" cy="473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𝐾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423" y="3702455"/>
                <a:ext cx="1926168" cy="473719"/>
              </a:xfrm>
              <a:prstGeom prst="rect">
                <a:avLst/>
              </a:prstGeom>
              <a:blipFill>
                <a:blip r:embed="rId5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378909" y="4422055"/>
                <a:ext cx="2683683" cy="473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𝐾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909" y="4422055"/>
                <a:ext cx="2683683" cy="473719"/>
              </a:xfrm>
              <a:prstGeom prst="rect">
                <a:avLst/>
              </a:prstGeom>
              <a:blipFill>
                <a:blip r:embed="rId6"/>
                <a:stretch>
                  <a:fillRect r="-4308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721053" y="5141655"/>
                <a:ext cx="2341538" cy="473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/>
                      </a:rPr>
                      <m:t>=(</m:t>
                    </m:r>
                    <m:r>
                      <a:rPr lang="en-US" i="1">
                        <a:latin typeface="Cambria Math"/>
                      </a:rPr>
                      <m:t>𝐼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𝐾𝐻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/>
                          </a:rPr>
                          <m:t>−1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053" y="5141655"/>
                <a:ext cx="2341538" cy="473719"/>
              </a:xfrm>
              <a:prstGeom prst="rect">
                <a:avLst/>
              </a:prstGeom>
              <a:blipFill>
                <a:blip r:embed="rId7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981201" y="5861253"/>
                <a:ext cx="508139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[</m:t>
                          </m:r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exp</m:t>
                      </m:r>
                      <m:r>
                        <a:rPr lang="en-US" i="1">
                          <a:latin typeface="Cambria Math"/>
                        </a:rPr>
                        <m:t>⁡{−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1" y="5861253"/>
                <a:ext cx="5081391" cy="6109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425232" y="1526760"/>
            <a:ext cx="220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 measurement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25231" y="2294287"/>
            <a:ext cx="2232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Jacobian w.r.t. feature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25232" y="3035047"/>
            <a:ext cx="259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Measurement Covariance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25231" y="3754647"/>
            <a:ext cx="136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Kalman Gain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25231" y="4474247"/>
            <a:ext cx="193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feature mean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25231" y="5193847"/>
            <a:ext cx="2433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feature covariance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25232" y="5982055"/>
            <a:ext cx="159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weight</a:t>
            </a:r>
          </a:p>
        </p:txBody>
      </p:sp>
    </p:spTree>
    <p:extLst>
      <p:ext uri="{BB962C8B-B14F-4D97-AF65-F5344CB8AC3E}">
        <p14:creationId xmlns:p14="http://schemas.microsoft.com/office/powerpoint/2010/main" val="404649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FastSLAM  Complexity</a:t>
            </a:r>
          </a:p>
        </p:txBody>
      </p:sp>
      <p:sp>
        <p:nvSpPr>
          <p:cNvPr id="1396739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774825"/>
            <a:ext cx="5494338" cy="3506788"/>
          </a:xfrm>
        </p:spPr>
        <p:txBody>
          <a:bodyPr/>
          <a:lstStyle/>
          <a:p>
            <a:pPr>
              <a:spcAft>
                <a:spcPct val="100000"/>
              </a:spcAft>
            </a:pPr>
            <a:r>
              <a:rPr lang="en-US" sz="2800" dirty="0"/>
              <a:t>Update robot particles based on control </a:t>
            </a:r>
            <a:r>
              <a:rPr lang="en-US" sz="2800" dirty="0">
                <a:solidFill>
                  <a:schemeClr val="accent1"/>
                </a:solidFill>
              </a:rPr>
              <a:t>u</a:t>
            </a:r>
            <a:r>
              <a:rPr lang="en-US" sz="2800" baseline="-25000" dirty="0">
                <a:solidFill>
                  <a:schemeClr val="accent1"/>
                </a:solidFill>
              </a:rPr>
              <a:t>t-1</a:t>
            </a:r>
            <a:endParaRPr lang="en-US" sz="2800" dirty="0">
              <a:solidFill>
                <a:schemeClr val="accent1"/>
              </a:solidFill>
            </a:endParaRPr>
          </a:p>
          <a:p>
            <a:pPr>
              <a:spcAft>
                <a:spcPct val="100000"/>
              </a:spcAft>
            </a:pPr>
            <a:r>
              <a:rPr lang="en-US" sz="2800" dirty="0"/>
              <a:t>Incorporate observation </a:t>
            </a:r>
            <a:r>
              <a:rPr lang="en-US" sz="2800" dirty="0" err="1">
                <a:solidFill>
                  <a:schemeClr val="accent2"/>
                </a:solidFill>
              </a:rPr>
              <a:t>z</a:t>
            </a:r>
            <a:r>
              <a:rPr lang="en-US" sz="2800" baseline="-25000" dirty="0" err="1">
                <a:solidFill>
                  <a:schemeClr val="accent2"/>
                </a:solidFill>
              </a:rPr>
              <a:t>t</a:t>
            </a:r>
            <a:r>
              <a:rPr lang="en-US" sz="2800" dirty="0"/>
              <a:t> into Kalman filters</a:t>
            </a:r>
          </a:p>
          <a:p>
            <a:pPr>
              <a:spcAft>
                <a:spcPct val="100000"/>
              </a:spcAft>
            </a:pPr>
            <a:r>
              <a:rPr lang="en-US" sz="2800" dirty="0"/>
              <a:t>Resample particle set</a:t>
            </a:r>
          </a:p>
        </p:txBody>
      </p:sp>
      <p:sp>
        <p:nvSpPr>
          <p:cNvPr id="1396740" name="Rectangle 4"/>
          <p:cNvSpPr>
            <a:spLocks noChangeArrowheads="1"/>
          </p:cNvSpPr>
          <p:nvPr/>
        </p:nvSpPr>
        <p:spPr bwMode="auto">
          <a:xfrm>
            <a:off x="2295526" y="5443539"/>
            <a:ext cx="429797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sz="2400" b="1" dirty="0">
                <a:latin typeface="Arial" pitchFamily="34" charset="0"/>
              </a:rPr>
              <a:t>M = Number of particles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sz="2400" b="1" dirty="0">
                <a:latin typeface="Arial" pitchFamily="34" charset="0"/>
              </a:rPr>
              <a:t>N = Number of map features</a:t>
            </a:r>
          </a:p>
        </p:txBody>
      </p:sp>
      <p:grpSp>
        <p:nvGrpSpPr>
          <p:cNvPr id="1396741" name="Group 5"/>
          <p:cNvGrpSpPr>
            <a:grpSpLocks/>
          </p:cNvGrpSpPr>
          <p:nvPr/>
        </p:nvGrpSpPr>
        <p:grpSpPr bwMode="auto">
          <a:xfrm>
            <a:off x="7315200" y="1508126"/>
            <a:ext cx="3003550" cy="823913"/>
            <a:chOff x="3648" y="1152"/>
            <a:chExt cx="1892" cy="519"/>
          </a:xfrm>
        </p:grpSpPr>
        <p:sp>
          <p:nvSpPr>
            <p:cNvPr id="1396742" name="Rectangle 6"/>
            <p:cNvSpPr>
              <a:spLocks noChangeArrowheads="1"/>
            </p:cNvSpPr>
            <p:nvPr/>
          </p:nvSpPr>
          <p:spPr bwMode="auto">
            <a:xfrm>
              <a:off x="4312" y="1152"/>
              <a:ext cx="70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sz="3200" dirty="0">
                  <a:latin typeface="Arial" pitchFamily="34" charset="0"/>
                </a:rPr>
                <a:t>O(M)</a:t>
              </a:r>
            </a:p>
          </p:txBody>
        </p:sp>
        <p:sp>
          <p:nvSpPr>
            <p:cNvPr id="1396743" name="Rectangle 7"/>
            <p:cNvSpPr>
              <a:spLocks noChangeArrowheads="1"/>
            </p:cNvSpPr>
            <p:nvPr/>
          </p:nvSpPr>
          <p:spPr bwMode="auto">
            <a:xfrm>
              <a:off x="3648" y="1440"/>
              <a:ext cx="18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b="1" dirty="0">
                  <a:solidFill>
                    <a:schemeClr val="hlink"/>
                  </a:solidFill>
                  <a:latin typeface="Arial" pitchFamily="34" charset="0"/>
                </a:rPr>
                <a:t>Constant time per particle</a:t>
              </a:r>
            </a:p>
          </p:txBody>
        </p:sp>
      </p:grpSp>
      <p:grpSp>
        <p:nvGrpSpPr>
          <p:cNvPr id="1396744" name="Group 8"/>
          <p:cNvGrpSpPr>
            <a:grpSpLocks/>
          </p:cNvGrpSpPr>
          <p:nvPr/>
        </p:nvGrpSpPr>
        <p:grpSpPr bwMode="auto">
          <a:xfrm>
            <a:off x="7702550" y="3032125"/>
            <a:ext cx="2432050" cy="884238"/>
            <a:chOff x="3892" y="2179"/>
            <a:chExt cx="1532" cy="557"/>
          </a:xfrm>
        </p:grpSpPr>
        <p:sp>
          <p:nvSpPr>
            <p:cNvPr id="1396745" name="Rectangle 9"/>
            <p:cNvSpPr>
              <a:spLocks noChangeArrowheads="1"/>
            </p:cNvSpPr>
            <p:nvPr/>
          </p:nvSpPr>
          <p:spPr bwMode="auto">
            <a:xfrm>
              <a:off x="3919" y="2179"/>
              <a:ext cx="149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sz="3200" dirty="0">
                  <a:latin typeface="Arial" pitchFamily="34" charset="0"/>
                </a:rPr>
                <a:t>O(</a:t>
              </a:r>
              <a:r>
                <a:rPr lang="en-US" sz="3200" dirty="0" err="1">
                  <a:latin typeface="Arial" pitchFamily="34" charset="0"/>
                </a:rPr>
                <a:t>M</a:t>
              </a:r>
              <a:r>
                <a:rPr lang="en-US" sz="3200" dirty="0" err="1">
                  <a:latin typeface="Arial" pitchFamily="34" charset="0"/>
                  <a:cs typeface="Arial" pitchFamily="34" charset="0"/>
                </a:rPr>
                <a:t>•</a:t>
              </a:r>
              <a:r>
                <a:rPr lang="en-US" sz="3200" dirty="0" err="1">
                  <a:latin typeface="Arial" pitchFamily="34" charset="0"/>
                </a:rPr>
                <a:t>log</a:t>
              </a:r>
              <a:r>
                <a:rPr lang="en-US" sz="3200" dirty="0">
                  <a:latin typeface="Arial" pitchFamily="34" charset="0"/>
                </a:rPr>
                <a:t>(N))</a:t>
              </a:r>
            </a:p>
          </p:txBody>
        </p:sp>
        <p:sp>
          <p:nvSpPr>
            <p:cNvPr id="1396746" name="Rectangle 10"/>
            <p:cNvSpPr>
              <a:spLocks noChangeArrowheads="1"/>
            </p:cNvSpPr>
            <p:nvPr/>
          </p:nvSpPr>
          <p:spPr bwMode="auto">
            <a:xfrm>
              <a:off x="3892" y="2505"/>
              <a:ext cx="15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b="1">
                  <a:solidFill>
                    <a:schemeClr val="hlink"/>
                  </a:solidFill>
                  <a:latin typeface="Arial" pitchFamily="34" charset="0"/>
                </a:rPr>
                <a:t>Log time per particle</a:t>
              </a:r>
            </a:p>
          </p:txBody>
        </p:sp>
      </p:grpSp>
      <p:grpSp>
        <p:nvGrpSpPr>
          <p:cNvPr id="1396747" name="Group 11"/>
          <p:cNvGrpSpPr>
            <a:grpSpLocks/>
          </p:cNvGrpSpPr>
          <p:nvPr/>
        </p:nvGrpSpPr>
        <p:grpSpPr bwMode="auto">
          <a:xfrm>
            <a:off x="7696201" y="4403725"/>
            <a:ext cx="2460625" cy="1981200"/>
            <a:chOff x="3888" y="2976"/>
            <a:chExt cx="1550" cy="1248"/>
          </a:xfrm>
        </p:grpSpPr>
        <p:sp>
          <p:nvSpPr>
            <p:cNvPr id="1396748" name="Rectangle 12"/>
            <p:cNvSpPr>
              <a:spLocks noChangeArrowheads="1"/>
            </p:cNvSpPr>
            <p:nvPr/>
          </p:nvSpPr>
          <p:spPr bwMode="auto">
            <a:xfrm>
              <a:off x="3919" y="2976"/>
              <a:ext cx="149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sz="3200" dirty="0">
                  <a:latin typeface="Arial" pitchFamily="34" charset="0"/>
                </a:rPr>
                <a:t>O(</a:t>
              </a:r>
              <a:r>
                <a:rPr lang="en-US" sz="3200" dirty="0" err="1">
                  <a:latin typeface="Arial" pitchFamily="34" charset="0"/>
                </a:rPr>
                <a:t>M</a:t>
              </a:r>
              <a:r>
                <a:rPr lang="en-US" sz="3200" dirty="0" err="1">
                  <a:latin typeface="Arial" pitchFamily="34" charset="0"/>
                  <a:cs typeface="Arial" pitchFamily="34" charset="0"/>
                </a:rPr>
                <a:t>•</a:t>
              </a:r>
              <a:r>
                <a:rPr lang="en-US" sz="3200" dirty="0" err="1">
                  <a:latin typeface="Arial" pitchFamily="34" charset="0"/>
                </a:rPr>
                <a:t>log</a:t>
              </a:r>
              <a:r>
                <a:rPr lang="en-US" sz="3200" dirty="0">
                  <a:latin typeface="Arial" pitchFamily="34" charset="0"/>
                </a:rPr>
                <a:t>(N))</a:t>
              </a:r>
            </a:p>
          </p:txBody>
        </p:sp>
        <p:grpSp>
          <p:nvGrpSpPr>
            <p:cNvPr id="1396749" name="Group 13"/>
            <p:cNvGrpSpPr>
              <a:grpSpLocks/>
            </p:cNvGrpSpPr>
            <p:nvPr/>
          </p:nvGrpSpPr>
          <p:grpSpPr bwMode="auto">
            <a:xfrm>
              <a:off x="3898" y="3600"/>
              <a:ext cx="1540" cy="435"/>
              <a:chOff x="3898" y="3648"/>
              <a:chExt cx="1540" cy="435"/>
            </a:xfrm>
          </p:grpSpPr>
          <p:sp>
            <p:nvSpPr>
              <p:cNvPr id="1396750" name="Line 14"/>
              <p:cNvSpPr>
                <a:spLocks noChangeShapeType="1"/>
              </p:cNvSpPr>
              <p:nvPr/>
            </p:nvSpPr>
            <p:spPr bwMode="auto">
              <a:xfrm>
                <a:off x="3936" y="3648"/>
                <a:ext cx="13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6751" name="Rectangle 15"/>
              <p:cNvSpPr>
                <a:spLocks noChangeArrowheads="1"/>
              </p:cNvSpPr>
              <p:nvPr/>
            </p:nvSpPr>
            <p:spPr bwMode="auto">
              <a:xfrm>
                <a:off x="3898" y="3715"/>
                <a:ext cx="1540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</a:pPr>
                <a:r>
                  <a:rPr lang="en-US" sz="3200" b="1" dirty="0">
                    <a:solidFill>
                      <a:schemeClr val="hlink"/>
                    </a:solidFill>
                    <a:latin typeface="Arial" pitchFamily="34" charset="0"/>
                  </a:rPr>
                  <a:t>O(</a:t>
                </a:r>
                <a:r>
                  <a:rPr lang="en-US" sz="3200" b="1" dirty="0" err="1">
                    <a:solidFill>
                      <a:schemeClr val="hlink"/>
                    </a:solidFill>
                    <a:latin typeface="Arial" pitchFamily="34" charset="0"/>
                  </a:rPr>
                  <a:t>M</a:t>
                </a:r>
                <a:r>
                  <a:rPr lang="en-US" sz="3200" b="1" dirty="0" err="1">
                    <a:solidFill>
                      <a:schemeClr val="hlink"/>
                    </a:solidFill>
                    <a:latin typeface="Arial" pitchFamily="34" charset="0"/>
                    <a:cs typeface="Arial" pitchFamily="34" charset="0"/>
                  </a:rPr>
                  <a:t>•</a:t>
                </a:r>
                <a:r>
                  <a:rPr lang="en-US" sz="3200" b="1" dirty="0" err="1">
                    <a:solidFill>
                      <a:schemeClr val="hlink"/>
                    </a:solidFill>
                    <a:latin typeface="Arial" pitchFamily="34" charset="0"/>
                  </a:rPr>
                  <a:t>log</a:t>
                </a:r>
                <a:r>
                  <a:rPr lang="en-US" sz="3200" b="1" dirty="0">
                    <a:solidFill>
                      <a:schemeClr val="hlink"/>
                    </a:solidFill>
                    <a:latin typeface="Arial" pitchFamily="34" charset="0"/>
                  </a:rPr>
                  <a:t>(N))</a:t>
                </a:r>
              </a:p>
            </p:txBody>
          </p:sp>
        </p:grpSp>
        <p:sp>
          <p:nvSpPr>
            <p:cNvPr id="1396752" name="Rectangle 16"/>
            <p:cNvSpPr>
              <a:spLocks noChangeArrowheads="1"/>
            </p:cNvSpPr>
            <p:nvPr/>
          </p:nvSpPr>
          <p:spPr bwMode="auto">
            <a:xfrm>
              <a:off x="3888" y="3993"/>
              <a:ext cx="15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b="1">
                  <a:solidFill>
                    <a:schemeClr val="hlink"/>
                  </a:solidFill>
                  <a:latin typeface="Arial" pitchFamily="34" charset="0"/>
                </a:rPr>
                <a:t>Log time per particle</a:t>
              </a:r>
            </a:p>
          </p:txBody>
        </p:sp>
        <p:sp>
          <p:nvSpPr>
            <p:cNvPr id="1396753" name="Rectangle 17"/>
            <p:cNvSpPr>
              <a:spLocks noChangeArrowheads="1"/>
            </p:cNvSpPr>
            <p:nvPr/>
          </p:nvSpPr>
          <p:spPr bwMode="auto">
            <a:xfrm>
              <a:off x="3892" y="3264"/>
              <a:ext cx="15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b="1">
                  <a:solidFill>
                    <a:schemeClr val="hlink"/>
                  </a:solidFill>
                  <a:latin typeface="Arial" pitchFamily="34" charset="0"/>
                </a:rPr>
                <a:t>Log time per particle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707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SLAM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>
              <a:solidFill>
                <a:schemeClr val="hlink"/>
              </a:solidFill>
            </a:endParaRPr>
          </a:p>
          <a:p>
            <a:r>
              <a:rPr lang="en-US" dirty="0"/>
              <a:t>We want to estimate the posterior pose of the robot along with a map.</a:t>
            </a:r>
          </a:p>
          <a:p>
            <a:endParaRPr lang="en-US" dirty="0"/>
          </a:p>
          <a:p>
            <a:r>
              <a:rPr lang="en-US" dirty="0"/>
              <a:t>Particle filters can represent nonlinear, non-Gaussian processes</a:t>
            </a:r>
          </a:p>
          <a:p>
            <a:endParaRPr lang="en-US" b="1" dirty="0">
              <a:solidFill>
                <a:schemeClr val="hlink"/>
              </a:solidFill>
            </a:endParaRPr>
          </a:p>
          <a:p>
            <a:r>
              <a:rPr lang="en-US" b="1" dirty="0">
                <a:solidFill>
                  <a:schemeClr val="hlink"/>
                </a:solidFill>
              </a:rPr>
              <a:t>Problem:</a:t>
            </a:r>
            <a:r>
              <a:rPr lang="en-US" dirty="0"/>
              <a:t> The number of particles needed to represent a posterior grows exponentially with the dimension of the state space!</a:t>
            </a:r>
          </a:p>
          <a:p>
            <a:endParaRPr lang="en-US" dirty="0"/>
          </a:p>
          <a:p>
            <a:r>
              <a:rPr lang="en-US" dirty="0"/>
              <a:t>Compare this with EKF SLAM, which grows cubically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66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Association Problem</a:t>
            </a:r>
          </a:p>
        </p:txBody>
      </p:sp>
      <p:grpSp>
        <p:nvGrpSpPr>
          <p:cNvPr id="70" name="Group 42"/>
          <p:cNvGrpSpPr/>
          <p:nvPr/>
        </p:nvGrpSpPr>
        <p:grpSpPr>
          <a:xfrm>
            <a:off x="5951220" y="4572000"/>
            <a:ext cx="304800" cy="304800"/>
            <a:chOff x="4419600" y="2133600"/>
            <a:chExt cx="304800" cy="304800"/>
          </a:xfrm>
          <a:solidFill>
            <a:schemeClr val="bg1">
              <a:lumMod val="85000"/>
            </a:schemeClr>
          </a:solidFill>
        </p:grpSpPr>
        <p:sp>
          <p:nvSpPr>
            <p:cNvPr id="71" name="Oval 70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>
              <a:stCxn id="71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76" name="Straight Connector 75"/>
          <p:cNvCxnSpPr>
            <a:stCxn id="71" idx="0"/>
            <a:endCxn id="101" idx="0"/>
          </p:cNvCxnSpPr>
          <p:nvPr/>
        </p:nvCxnSpPr>
        <p:spPr>
          <a:xfrm rot="16200000" flipV="1">
            <a:off x="4872990" y="3341370"/>
            <a:ext cx="1965960" cy="4953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1" idx="0"/>
            <a:endCxn id="102" idx="0"/>
          </p:cNvCxnSpPr>
          <p:nvPr/>
        </p:nvCxnSpPr>
        <p:spPr>
          <a:xfrm rot="5400000" flipH="1" flipV="1">
            <a:off x="5368290" y="3341370"/>
            <a:ext cx="1965960" cy="4953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 flipH="1" flipV="1">
            <a:off x="5562600" y="2514600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 flipH="1" flipV="1">
            <a:off x="6553200" y="2514600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Association Problem</a:t>
            </a:r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3810000" y="3733800"/>
            <a:ext cx="4572000" cy="0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91400" y="4358865"/>
            <a:ext cx="2125302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7391400" y="2057400"/>
            <a:ext cx="228600" cy="5334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8333336" y="2057400"/>
            <a:ext cx="228600" cy="5334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9289986" y="2057400"/>
            <a:ext cx="228600" cy="5334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42"/>
          <p:cNvGrpSpPr/>
          <p:nvPr/>
        </p:nvGrpSpPr>
        <p:grpSpPr>
          <a:xfrm>
            <a:off x="8772619" y="4533900"/>
            <a:ext cx="304800" cy="304800"/>
            <a:chOff x="4419600" y="2133600"/>
            <a:chExt cx="304800" cy="304800"/>
          </a:xfrm>
          <a:solidFill>
            <a:schemeClr val="bg1">
              <a:lumMod val="85000"/>
            </a:schemeClr>
          </a:solidFill>
        </p:grpSpPr>
        <p:sp>
          <p:nvSpPr>
            <p:cNvPr id="60" name="Oval 59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60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62" name="Isosceles Triangle 61"/>
          <p:cNvSpPr/>
          <p:nvPr/>
        </p:nvSpPr>
        <p:spPr>
          <a:xfrm>
            <a:off x="8333336" y="2057400"/>
            <a:ext cx="228600" cy="5334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9288102" y="2057400"/>
            <a:ext cx="228600" cy="5334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0" idx="0"/>
            <a:endCxn id="62" idx="3"/>
          </p:cNvCxnSpPr>
          <p:nvPr/>
        </p:nvCxnSpPr>
        <p:spPr>
          <a:xfrm rot="16200000" flipV="1">
            <a:off x="7714778" y="3323659"/>
            <a:ext cx="1943100" cy="47738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0" idx="0"/>
            <a:endCxn id="63" idx="3"/>
          </p:cNvCxnSpPr>
          <p:nvPr/>
        </p:nvCxnSpPr>
        <p:spPr>
          <a:xfrm rot="5400000" flipH="1" flipV="1">
            <a:off x="8192160" y="3323660"/>
            <a:ext cx="1943100" cy="47738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2673414" y="4358865"/>
            <a:ext cx="2125302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42"/>
          <p:cNvGrpSpPr/>
          <p:nvPr/>
        </p:nvGrpSpPr>
        <p:grpSpPr>
          <a:xfrm>
            <a:off x="3106282" y="4533900"/>
            <a:ext cx="304800" cy="304800"/>
            <a:chOff x="4419600" y="2133600"/>
            <a:chExt cx="304800" cy="304800"/>
          </a:xfrm>
          <a:solidFill>
            <a:schemeClr val="bg1">
              <a:lumMod val="85000"/>
            </a:schemeClr>
          </a:solidFill>
        </p:grpSpPr>
        <p:sp>
          <p:nvSpPr>
            <p:cNvPr id="71" name="Oval 70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>
              <a:stCxn id="71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73" name="Isosceles Triangle 72"/>
          <p:cNvSpPr/>
          <p:nvPr/>
        </p:nvSpPr>
        <p:spPr>
          <a:xfrm>
            <a:off x="2673414" y="2057400"/>
            <a:ext cx="228600" cy="5334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/>
          <p:cNvSpPr/>
          <p:nvPr/>
        </p:nvSpPr>
        <p:spPr>
          <a:xfrm>
            <a:off x="3615350" y="2057400"/>
            <a:ext cx="228600" cy="5334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/>
          <p:cNvSpPr/>
          <p:nvPr/>
        </p:nvSpPr>
        <p:spPr>
          <a:xfrm>
            <a:off x="4572000" y="2057400"/>
            <a:ext cx="228600" cy="5334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1" idx="0"/>
            <a:endCxn id="73" idx="3"/>
          </p:cNvCxnSpPr>
          <p:nvPr/>
        </p:nvCxnSpPr>
        <p:spPr>
          <a:xfrm rot="16200000" flipV="1">
            <a:off x="2051648" y="3326866"/>
            <a:ext cx="1943100" cy="4709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1" idx="0"/>
            <a:endCxn id="74" idx="3"/>
          </p:cNvCxnSpPr>
          <p:nvPr/>
        </p:nvCxnSpPr>
        <p:spPr>
          <a:xfrm rot="5400000" flipH="1" flipV="1">
            <a:off x="2522616" y="3326866"/>
            <a:ext cx="1943100" cy="4709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Isosceles Triangle 80"/>
          <p:cNvSpPr/>
          <p:nvPr/>
        </p:nvSpPr>
        <p:spPr>
          <a:xfrm>
            <a:off x="3615350" y="2057400"/>
            <a:ext cx="228600" cy="5334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81"/>
          <p:cNvSpPr/>
          <p:nvPr/>
        </p:nvSpPr>
        <p:spPr>
          <a:xfrm>
            <a:off x="4570116" y="2057400"/>
            <a:ext cx="228600" cy="5334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Association Problem</a:t>
            </a:r>
          </a:p>
        </p:txBody>
      </p:sp>
      <p:grpSp>
        <p:nvGrpSpPr>
          <p:cNvPr id="30" name="Group 29"/>
          <p:cNvGrpSpPr/>
          <p:nvPr/>
        </p:nvGrpSpPr>
        <p:grpSpPr>
          <a:xfrm flipH="1">
            <a:off x="5257800" y="4800600"/>
            <a:ext cx="152400" cy="152400"/>
            <a:chOff x="4419600" y="2133600"/>
            <a:chExt cx="304800" cy="304800"/>
          </a:xfrm>
        </p:grpSpPr>
        <p:sp>
          <p:nvSpPr>
            <p:cNvPr id="31" name="Oval 30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stCxn id="31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 flipH="1">
            <a:off x="5105400" y="4572000"/>
            <a:ext cx="152400" cy="152400"/>
            <a:chOff x="4419600" y="2133600"/>
            <a:chExt cx="304800" cy="304800"/>
          </a:xfrm>
        </p:grpSpPr>
        <p:sp>
          <p:nvSpPr>
            <p:cNvPr id="34" name="Oval 33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34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 flipH="1">
            <a:off x="5410200" y="4419600"/>
            <a:ext cx="152400" cy="152400"/>
            <a:chOff x="4419600" y="2133600"/>
            <a:chExt cx="304800" cy="304800"/>
          </a:xfrm>
        </p:grpSpPr>
        <p:sp>
          <p:nvSpPr>
            <p:cNvPr id="37" name="Oval 36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>
              <a:stCxn id="37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 flipH="1">
            <a:off x="5486400" y="4876800"/>
            <a:ext cx="152400" cy="152400"/>
            <a:chOff x="4419600" y="2133600"/>
            <a:chExt cx="304800" cy="304800"/>
          </a:xfrm>
        </p:grpSpPr>
        <p:sp>
          <p:nvSpPr>
            <p:cNvPr id="41" name="Oval 40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41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 flipH="1">
            <a:off x="6629400" y="4800600"/>
            <a:ext cx="152400" cy="152400"/>
            <a:chOff x="4419600" y="2133600"/>
            <a:chExt cx="304800" cy="304800"/>
          </a:xfrm>
        </p:grpSpPr>
        <p:sp>
          <p:nvSpPr>
            <p:cNvPr id="44" name="Oval 43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44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 flipH="1">
            <a:off x="6248400" y="4343400"/>
            <a:ext cx="152400" cy="152400"/>
            <a:chOff x="4419600" y="2133600"/>
            <a:chExt cx="304800" cy="304800"/>
          </a:xfrm>
        </p:grpSpPr>
        <p:sp>
          <p:nvSpPr>
            <p:cNvPr id="47" name="Oval 46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 flipH="1">
            <a:off x="6477000" y="4648200"/>
            <a:ext cx="152400" cy="152400"/>
            <a:chOff x="4419600" y="2133600"/>
            <a:chExt cx="304800" cy="304800"/>
          </a:xfrm>
        </p:grpSpPr>
        <p:sp>
          <p:nvSpPr>
            <p:cNvPr id="51" name="Oval 50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>
              <a:stCxn id="51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 flipH="1">
            <a:off x="6324600" y="4572000"/>
            <a:ext cx="152400" cy="152400"/>
            <a:chOff x="4419600" y="2133600"/>
            <a:chExt cx="304800" cy="304800"/>
          </a:xfrm>
        </p:grpSpPr>
        <p:sp>
          <p:nvSpPr>
            <p:cNvPr id="57" name="Oval 56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>
              <a:stCxn id="57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 flipH="1">
            <a:off x="5867400" y="4572000"/>
            <a:ext cx="152400" cy="152400"/>
            <a:chOff x="4419600" y="2133600"/>
            <a:chExt cx="304800" cy="304800"/>
          </a:xfrm>
        </p:grpSpPr>
        <p:sp>
          <p:nvSpPr>
            <p:cNvPr id="66" name="Oval 65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>
              <a:stCxn id="66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 flipH="1">
            <a:off x="6248400" y="4953000"/>
            <a:ext cx="152400" cy="152400"/>
            <a:chOff x="4419600" y="2133600"/>
            <a:chExt cx="304800" cy="304800"/>
          </a:xfrm>
        </p:grpSpPr>
        <p:sp>
          <p:nvSpPr>
            <p:cNvPr id="70" name="Oval 69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>
              <a:stCxn id="70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 flipH="1">
            <a:off x="7010400" y="4495800"/>
            <a:ext cx="152400" cy="152400"/>
            <a:chOff x="4419600" y="2133600"/>
            <a:chExt cx="304800" cy="304800"/>
          </a:xfrm>
        </p:grpSpPr>
        <p:sp>
          <p:nvSpPr>
            <p:cNvPr id="80" name="Oval 79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>
              <a:stCxn id="80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 flipH="1">
            <a:off x="5562600" y="4572000"/>
            <a:ext cx="152400" cy="152400"/>
            <a:chOff x="4419600" y="2133600"/>
            <a:chExt cx="304800" cy="304800"/>
          </a:xfrm>
        </p:grpSpPr>
        <p:sp>
          <p:nvSpPr>
            <p:cNvPr id="85" name="Oval 84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>
              <a:stCxn id="85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 flipH="1">
            <a:off x="5715000" y="4724400"/>
            <a:ext cx="152400" cy="152400"/>
            <a:chOff x="4419600" y="2133600"/>
            <a:chExt cx="304800" cy="304800"/>
          </a:xfrm>
        </p:grpSpPr>
        <p:sp>
          <p:nvSpPr>
            <p:cNvPr id="88" name="Oval 87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/>
            <p:cNvCxnSpPr>
              <a:stCxn id="88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 flipH="1">
            <a:off x="6019800" y="4876800"/>
            <a:ext cx="152400" cy="152400"/>
            <a:chOff x="4419600" y="2133600"/>
            <a:chExt cx="304800" cy="304800"/>
          </a:xfrm>
        </p:grpSpPr>
        <p:sp>
          <p:nvSpPr>
            <p:cNvPr id="91" name="Oval 90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>
              <a:stCxn id="91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 flipH="1">
            <a:off x="6019800" y="4343400"/>
            <a:ext cx="152400" cy="152400"/>
            <a:chOff x="4419600" y="2133600"/>
            <a:chExt cx="304800" cy="304800"/>
          </a:xfrm>
        </p:grpSpPr>
        <p:sp>
          <p:nvSpPr>
            <p:cNvPr id="94" name="Oval 93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>
              <a:stCxn id="94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 flipH="1">
            <a:off x="6477000" y="4419600"/>
            <a:ext cx="152400" cy="152400"/>
            <a:chOff x="4419600" y="2133600"/>
            <a:chExt cx="304800" cy="304800"/>
          </a:xfrm>
        </p:grpSpPr>
        <p:sp>
          <p:nvSpPr>
            <p:cNvPr id="97" name="Oval 96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>
              <a:stCxn id="97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 flipH="1">
            <a:off x="6096000" y="4648200"/>
            <a:ext cx="152400" cy="152400"/>
            <a:chOff x="4419600" y="2133600"/>
            <a:chExt cx="304800" cy="304800"/>
          </a:xfrm>
        </p:grpSpPr>
        <p:sp>
          <p:nvSpPr>
            <p:cNvPr id="100" name="Oval 99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>
              <a:stCxn id="100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 flipH="1">
            <a:off x="6934200" y="4800600"/>
            <a:ext cx="152400" cy="152400"/>
            <a:chOff x="4419600" y="2133600"/>
            <a:chExt cx="304800" cy="304800"/>
          </a:xfrm>
        </p:grpSpPr>
        <p:sp>
          <p:nvSpPr>
            <p:cNvPr id="103" name="Oval 102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>
              <a:stCxn id="103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 flipH="1">
            <a:off x="6629400" y="4495800"/>
            <a:ext cx="152400" cy="152400"/>
            <a:chOff x="4419600" y="2133600"/>
            <a:chExt cx="304800" cy="304800"/>
          </a:xfrm>
        </p:grpSpPr>
        <p:sp>
          <p:nvSpPr>
            <p:cNvPr id="106" name="Oval 105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/>
            <p:cNvCxnSpPr>
              <a:stCxn id="106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 flipH="1">
            <a:off x="6781800" y="4648200"/>
            <a:ext cx="152400" cy="152400"/>
            <a:chOff x="4419600" y="2133600"/>
            <a:chExt cx="304800" cy="304800"/>
          </a:xfrm>
        </p:grpSpPr>
        <p:sp>
          <p:nvSpPr>
            <p:cNvPr id="109" name="Oval 108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/>
            <p:cNvCxnSpPr>
              <a:stCxn id="109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 flipH="1">
            <a:off x="6781800" y="4419600"/>
            <a:ext cx="152400" cy="152400"/>
            <a:chOff x="4419600" y="2133600"/>
            <a:chExt cx="304800" cy="304800"/>
          </a:xfrm>
        </p:grpSpPr>
        <p:sp>
          <p:nvSpPr>
            <p:cNvPr id="112" name="Oval 111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/>
            <p:cNvCxnSpPr>
              <a:stCxn id="112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 flipH="1">
            <a:off x="5715000" y="4343400"/>
            <a:ext cx="152400" cy="152400"/>
            <a:chOff x="4419600" y="2133600"/>
            <a:chExt cx="304800" cy="304800"/>
          </a:xfrm>
        </p:grpSpPr>
        <p:sp>
          <p:nvSpPr>
            <p:cNvPr id="115" name="Oval 114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>
              <a:stCxn id="115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Isosceles Triangle 53"/>
          <p:cNvSpPr/>
          <p:nvPr/>
        </p:nvSpPr>
        <p:spPr>
          <a:xfrm>
            <a:off x="5032407" y="2057400"/>
            <a:ext cx="228600" cy="5334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5974343" y="2057400"/>
            <a:ext cx="228600" cy="5334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930993" y="2057400"/>
            <a:ext cx="228600" cy="5334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42"/>
          <p:cNvGrpSpPr/>
          <p:nvPr/>
        </p:nvGrpSpPr>
        <p:grpSpPr>
          <a:xfrm>
            <a:off x="6413626" y="4533900"/>
            <a:ext cx="304800" cy="304800"/>
            <a:chOff x="4419600" y="2133600"/>
            <a:chExt cx="304800" cy="304800"/>
          </a:xfrm>
          <a:solidFill>
            <a:schemeClr val="bg1">
              <a:lumMod val="85000"/>
            </a:schemeClr>
          </a:solidFill>
        </p:grpSpPr>
        <p:sp>
          <p:nvSpPr>
            <p:cNvPr id="60" name="Oval 59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60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62" name="Isosceles Triangle 61"/>
          <p:cNvSpPr/>
          <p:nvPr/>
        </p:nvSpPr>
        <p:spPr>
          <a:xfrm>
            <a:off x="5974343" y="2057400"/>
            <a:ext cx="228600" cy="5334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6929109" y="2057400"/>
            <a:ext cx="228600" cy="5334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0" idx="0"/>
            <a:endCxn id="62" idx="3"/>
          </p:cNvCxnSpPr>
          <p:nvPr/>
        </p:nvCxnSpPr>
        <p:spPr>
          <a:xfrm rot="16200000" flipV="1">
            <a:off x="5355785" y="3323659"/>
            <a:ext cx="1943100" cy="47738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0" idx="0"/>
            <a:endCxn id="63" idx="3"/>
          </p:cNvCxnSpPr>
          <p:nvPr/>
        </p:nvCxnSpPr>
        <p:spPr>
          <a:xfrm rot="5400000" flipH="1" flipV="1">
            <a:off x="5833167" y="3323660"/>
            <a:ext cx="1943100" cy="47738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7" name="Group 42"/>
          <p:cNvGrpSpPr/>
          <p:nvPr/>
        </p:nvGrpSpPr>
        <p:grpSpPr>
          <a:xfrm>
            <a:off x="5465275" y="4572000"/>
            <a:ext cx="304800" cy="304800"/>
            <a:chOff x="4419600" y="2133600"/>
            <a:chExt cx="304800" cy="304800"/>
          </a:xfrm>
          <a:solidFill>
            <a:schemeClr val="bg1">
              <a:lumMod val="85000"/>
            </a:schemeClr>
          </a:solidFill>
        </p:grpSpPr>
        <p:sp>
          <p:nvSpPr>
            <p:cNvPr id="118" name="Oval 117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Connector 118"/>
            <p:cNvCxnSpPr>
              <a:stCxn id="118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120" name="Straight Connector 119"/>
          <p:cNvCxnSpPr>
            <a:stCxn id="118" idx="0"/>
            <a:endCxn id="54" idx="3"/>
          </p:cNvCxnSpPr>
          <p:nvPr/>
        </p:nvCxnSpPr>
        <p:spPr>
          <a:xfrm rot="16200000" flipV="1">
            <a:off x="4391591" y="3345916"/>
            <a:ext cx="1981200" cy="4709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8" idx="0"/>
            <a:endCxn id="62" idx="3"/>
          </p:cNvCxnSpPr>
          <p:nvPr/>
        </p:nvCxnSpPr>
        <p:spPr>
          <a:xfrm rot="5400000" flipH="1" flipV="1">
            <a:off x="4862559" y="3345916"/>
            <a:ext cx="1981200" cy="4709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Per-Particle Data Association</a:t>
            </a:r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6CE9-73D8-485A-9A6D-85EA546FDD16}" type="slidenum">
              <a:rPr lang="en-US"/>
              <a:pPr/>
              <a:t>33</a:t>
            </a:fld>
            <a:endParaRPr lang="en-US"/>
          </a:p>
        </p:txBody>
      </p:sp>
      <p:grpSp>
        <p:nvGrpSpPr>
          <p:cNvPr id="1383427" name="Group 3"/>
          <p:cNvGrpSpPr>
            <a:grpSpLocks/>
          </p:cNvGrpSpPr>
          <p:nvPr/>
        </p:nvGrpSpPr>
        <p:grpSpPr bwMode="auto">
          <a:xfrm>
            <a:off x="1981200" y="1782763"/>
            <a:ext cx="5029200" cy="1524000"/>
            <a:chOff x="1392" y="1152"/>
            <a:chExt cx="3168" cy="960"/>
          </a:xfrm>
        </p:grpSpPr>
        <p:grpSp>
          <p:nvGrpSpPr>
            <p:cNvPr id="1383428" name="Group 4"/>
            <p:cNvGrpSpPr>
              <a:grpSpLocks/>
            </p:cNvGrpSpPr>
            <p:nvPr/>
          </p:nvGrpSpPr>
          <p:grpSpPr bwMode="auto">
            <a:xfrm>
              <a:off x="1440" y="1152"/>
              <a:ext cx="864" cy="960"/>
              <a:chOff x="1584" y="1968"/>
              <a:chExt cx="864" cy="1008"/>
            </a:xfrm>
          </p:grpSpPr>
          <p:sp>
            <p:nvSpPr>
              <p:cNvPr id="1383429" name="Line 5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3430" name="Line 6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3431" name="Line 7"/>
              <p:cNvSpPr>
                <a:spLocks noChangeShapeType="1"/>
              </p:cNvSpPr>
              <p:nvPr/>
            </p:nvSpPr>
            <p:spPr bwMode="auto">
              <a:xfrm>
                <a:off x="2160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3432" name="Line 8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83433" name="Group 9"/>
            <p:cNvGrpSpPr>
              <a:grpSpLocks/>
            </p:cNvGrpSpPr>
            <p:nvPr/>
          </p:nvGrpSpPr>
          <p:grpSpPr bwMode="auto">
            <a:xfrm rot="5400000">
              <a:off x="2544" y="48"/>
              <a:ext cx="864" cy="3168"/>
              <a:chOff x="1680" y="2064"/>
              <a:chExt cx="864" cy="1008"/>
            </a:xfrm>
          </p:grpSpPr>
          <p:sp>
            <p:nvSpPr>
              <p:cNvPr id="1383434" name="Line 10"/>
              <p:cNvSpPr>
                <a:spLocks noChangeShapeType="1"/>
              </p:cNvSpPr>
              <p:nvPr/>
            </p:nvSpPr>
            <p:spPr bwMode="auto">
              <a:xfrm>
                <a:off x="1680" y="206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3435" name="Line 11"/>
              <p:cNvSpPr>
                <a:spLocks noChangeShapeType="1"/>
              </p:cNvSpPr>
              <p:nvPr/>
            </p:nvSpPr>
            <p:spPr bwMode="auto">
              <a:xfrm>
                <a:off x="1968" y="206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3436" name="Line 12"/>
              <p:cNvSpPr>
                <a:spLocks noChangeShapeType="1"/>
              </p:cNvSpPr>
              <p:nvPr/>
            </p:nvSpPr>
            <p:spPr bwMode="auto">
              <a:xfrm>
                <a:off x="2256" y="206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3437" name="Line 13"/>
              <p:cNvSpPr>
                <a:spLocks noChangeShapeType="1"/>
              </p:cNvSpPr>
              <p:nvPr/>
            </p:nvSpPr>
            <p:spPr bwMode="auto">
              <a:xfrm>
                <a:off x="2544" y="206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83438" name="Group 14"/>
            <p:cNvGrpSpPr>
              <a:grpSpLocks/>
            </p:cNvGrpSpPr>
            <p:nvPr/>
          </p:nvGrpSpPr>
          <p:grpSpPr bwMode="auto">
            <a:xfrm>
              <a:off x="2544" y="1152"/>
              <a:ext cx="864" cy="960"/>
              <a:chOff x="1584" y="1968"/>
              <a:chExt cx="864" cy="1008"/>
            </a:xfrm>
          </p:grpSpPr>
          <p:sp>
            <p:nvSpPr>
              <p:cNvPr id="1383439" name="Line 15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3440" name="Line 16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3441" name="Line 17"/>
              <p:cNvSpPr>
                <a:spLocks noChangeShapeType="1"/>
              </p:cNvSpPr>
              <p:nvPr/>
            </p:nvSpPr>
            <p:spPr bwMode="auto">
              <a:xfrm>
                <a:off x="2160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3442" name="Line 18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83443" name="Group 19"/>
            <p:cNvGrpSpPr>
              <a:grpSpLocks/>
            </p:cNvGrpSpPr>
            <p:nvPr/>
          </p:nvGrpSpPr>
          <p:grpSpPr bwMode="auto">
            <a:xfrm>
              <a:off x="3648" y="1152"/>
              <a:ext cx="864" cy="960"/>
              <a:chOff x="1584" y="1968"/>
              <a:chExt cx="864" cy="1008"/>
            </a:xfrm>
          </p:grpSpPr>
          <p:sp>
            <p:nvSpPr>
              <p:cNvPr id="1383444" name="Line 20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3445" name="Line 21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3446" name="Line 22"/>
              <p:cNvSpPr>
                <a:spLocks noChangeShapeType="1"/>
              </p:cNvSpPr>
              <p:nvPr/>
            </p:nvSpPr>
            <p:spPr bwMode="auto">
              <a:xfrm>
                <a:off x="2160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3447" name="Line 23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83448" name="Group 24"/>
          <p:cNvGrpSpPr>
            <a:grpSpLocks/>
          </p:cNvGrpSpPr>
          <p:nvPr/>
        </p:nvGrpSpPr>
        <p:grpSpPr bwMode="auto">
          <a:xfrm rot="-756681">
            <a:off x="4800600" y="2209800"/>
            <a:ext cx="838200" cy="457200"/>
            <a:chOff x="3216" y="3120"/>
            <a:chExt cx="528" cy="288"/>
          </a:xfrm>
        </p:grpSpPr>
        <p:sp>
          <p:nvSpPr>
            <p:cNvPr id="1383449" name="Oval 25"/>
            <p:cNvSpPr>
              <a:spLocks noChangeArrowheads="1"/>
            </p:cNvSpPr>
            <p:nvPr/>
          </p:nvSpPr>
          <p:spPr bwMode="auto">
            <a:xfrm>
              <a:off x="3216" y="3120"/>
              <a:ext cx="528" cy="288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450" name="Line 26"/>
            <p:cNvSpPr>
              <a:spLocks noChangeShapeType="1"/>
            </p:cNvSpPr>
            <p:nvPr/>
          </p:nvSpPr>
          <p:spPr bwMode="auto">
            <a:xfrm>
              <a:off x="3216" y="3264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3451" name="Line 27"/>
            <p:cNvSpPr>
              <a:spLocks noChangeShapeType="1"/>
            </p:cNvSpPr>
            <p:nvPr/>
          </p:nvSpPr>
          <p:spPr bwMode="auto">
            <a:xfrm>
              <a:off x="3480" y="3120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83452" name="Group 28"/>
          <p:cNvGrpSpPr>
            <a:grpSpLocks/>
          </p:cNvGrpSpPr>
          <p:nvPr/>
        </p:nvGrpSpPr>
        <p:grpSpPr bwMode="auto">
          <a:xfrm rot="756681" flipV="1">
            <a:off x="4346576" y="2479676"/>
            <a:ext cx="987425" cy="658813"/>
            <a:chOff x="3216" y="3120"/>
            <a:chExt cx="528" cy="288"/>
          </a:xfrm>
        </p:grpSpPr>
        <p:sp>
          <p:nvSpPr>
            <p:cNvPr id="1383453" name="Oval 29"/>
            <p:cNvSpPr>
              <a:spLocks noChangeArrowheads="1"/>
            </p:cNvSpPr>
            <p:nvPr/>
          </p:nvSpPr>
          <p:spPr bwMode="auto">
            <a:xfrm>
              <a:off x="3216" y="3120"/>
              <a:ext cx="528" cy="288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454" name="Line 30"/>
            <p:cNvSpPr>
              <a:spLocks noChangeShapeType="1"/>
            </p:cNvSpPr>
            <p:nvPr/>
          </p:nvSpPr>
          <p:spPr bwMode="auto">
            <a:xfrm>
              <a:off x="3216" y="3264"/>
              <a:ext cx="52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3455" name="Line 31"/>
            <p:cNvSpPr>
              <a:spLocks noChangeShapeType="1"/>
            </p:cNvSpPr>
            <p:nvPr/>
          </p:nvSpPr>
          <p:spPr bwMode="auto">
            <a:xfrm>
              <a:off x="3480" y="3120"/>
              <a:ext cx="0" cy="28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83456" name="Group 32"/>
          <p:cNvGrpSpPr>
            <a:grpSpLocks/>
          </p:cNvGrpSpPr>
          <p:nvPr/>
        </p:nvGrpSpPr>
        <p:grpSpPr bwMode="auto">
          <a:xfrm rot="1513620">
            <a:off x="3810000" y="2011363"/>
            <a:ext cx="381000" cy="304800"/>
            <a:chOff x="1632" y="1488"/>
            <a:chExt cx="240" cy="192"/>
          </a:xfrm>
        </p:grpSpPr>
        <p:sp>
          <p:nvSpPr>
            <p:cNvPr id="1383457" name="Oval 33"/>
            <p:cNvSpPr>
              <a:spLocks noChangeArrowheads="1"/>
            </p:cNvSpPr>
            <p:nvPr/>
          </p:nvSpPr>
          <p:spPr bwMode="auto">
            <a:xfrm>
              <a:off x="1632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458" name="Line 34"/>
            <p:cNvSpPr>
              <a:spLocks noChangeShapeType="1"/>
            </p:cNvSpPr>
            <p:nvPr/>
          </p:nvSpPr>
          <p:spPr bwMode="auto">
            <a:xfrm flipV="1">
              <a:off x="1728" y="1488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83459" name="Rectangle 35"/>
          <p:cNvSpPr>
            <a:spLocks noChangeArrowheads="1"/>
          </p:cNvSpPr>
          <p:nvPr/>
        </p:nvSpPr>
        <p:spPr bwMode="auto">
          <a:xfrm>
            <a:off x="7391400" y="1981200"/>
            <a:ext cx="291778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sz="2200">
                <a:latin typeface="Arial" pitchFamily="34" charset="0"/>
              </a:rPr>
              <a:t>Was the observation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sz="2200">
                <a:latin typeface="Arial" pitchFamily="34" charset="0"/>
              </a:rPr>
              <a:t>generated by the red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sz="2200">
                <a:latin typeface="Arial" pitchFamily="34" charset="0"/>
              </a:rPr>
              <a:t>or the blue landmark?</a:t>
            </a:r>
          </a:p>
        </p:txBody>
      </p:sp>
      <p:sp>
        <p:nvSpPr>
          <p:cNvPr id="1383460" name="Rectangle 36"/>
          <p:cNvSpPr>
            <a:spLocks noChangeArrowheads="1"/>
          </p:cNvSpPr>
          <p:nvPr/>
        </p:nvSpPr>
        <p:spPr bwMode="auto">
          <a:xfrm>
            <a:off x="2430464" y="3382964"/>
            <a:ext cx="318928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sz="2200">
                <a:latin typeface="Arial" pitchFamily="34" charset="0"/>
              </a:rPr>
              <a:t>P(observation|</a:t>
            </a:r>
            <a:r>
              <a:rPr lang="en-US" sz="2200">
                <a:solidFill>
                  <a:srgbClr val="FF0000"/>
                </a:solidFill>
                <a:latin typeface="Arial" pitchFamily="34" charset="0"/>
              </a:rPr>
              <a:t>red</a:t>
            </a:r>
            <a:r>
              <a:rPr lang="en-US" sz="2200">
                <a:latin typeface="Arial" pitchFamily="34" charset="0"/>
              </a:rPr>
              <a:t>) = 0.3</a:t>
            </a:r>
          </a:p>
        </p:txBody>
      </p:sp>
      <p:sp>
        <p:nvSpPr>
          <p:cNvPr id="1383461" name="Rectangle 37"/>
          <p:cNvSpPr>
            <a:spLocks noChangeArrowheads="1"/>
          </p:cNvSpPr>
          <p:nvPr/>
        </p:nvSpPr>
        <p:spPr bwMode="auto">
          <a:xfrm>
            <a:off x="6211888" y="3382964"/>
            <a:ext cx="359585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sz="2200" dirty="0">
                <a:latin typeface="Arial" pitchFamily="34" charset="0"/>
              </a:rPr>
              <a:t>P(</a:t>
            </a:r>
            <a:r>
              <a:rPr lang="en-US" sz="2200" dirty="0" err="1">
                <a:latin typeface="Arial" pitchFamily="34" charset="0"/>
              </a:rPr>
              <a:t>observation|</a:t>
            </a:r>
            <a:r>
              <a:rPr lang="en-US" sz="2200" dirty="0" err="1">
                <a:solidFill>
                  <a:schemeClr val="folHlink"/>
                </a:solidFill>
                <a:latin typeface="Arial" pitchFamily="34" charset="0"/>
              </a:rPr>
              <a:t>purple</a:t>
            </a:r>
            <a:r>
              <a:rPr lang="en-US" sz="2200" dirty="0">
                <a:latin typeface="Arial" pitchFamily="34" charset="0"/>
              </a:rPr>
              <a:t>) = 0.7</a:t>
            </a:r>
          </a:p>
        </p:txBody>
      </p:sp>
      <p:sp>
        <p:nvSpPr>
          <p:cNvPr id="1383462" name="Rectangle 38"/>
          <p:cNvSpPr>
            <a:spLocks noChangeArrowheads="1"/>
          </p:cNvSpPr>
          <p:nvPr/>
        </p:nvSpPr>
        <p:spPr bwMode="auto">
          <a:xfrm>
            <a:off x="1752600" y="4332288"/>
            <a:ext cx="8610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/>
              <a:t>Two options for per-particle data association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/>
              <a:t>Pick the most probable match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/>
              <a:t>Pick an random association weighted by </a:t>
            </a:r>
            <a:br>
              <a:rPr lang="en-US" sz="2000"/>
            </a:br>
            <a:r>
              <a:rPr lang="en-US" sz="2000"/>
              <a:t>the observation likelihoods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/>
              <a:t>If the probability is too low, generate a new landmark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endParaRPr lang="en-US" sz="3200"/>
          </a:p>
        </p:txBody>
      </p:sp>
      <p:sp>
        <p:nvSpPr>
          <p:cNvPr id="1383463" name="Oval 39"/>
          <p:cNvSpPr>
            <a:spLocks noChangeArrowheads="1"/>
          </p:cNvSpPr>
          <p:nvPr/>
        </p:nvSpPr>
        <p:spPr bwMode="auto">
          <a:xfrm>
            <a:off x="4953000" y="2544763"/>
            <a:ext cx="152400" cy="152400"/>
          </a:xfrm>
          <a:prstGeom prst="ellipse">
            <a:avLst/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3464" name="Line 40"/>
          <p:cNvSpPr>
            <a:spLocks noChangeShapeType="1"/>
          </p:cNvSpPr>
          <p:nvPr/>
        </p:nvSpPr>
        <p:spPr bwMode="auto">
          <a:xfrm>
            <a:off x="4191001" y="2239964"/>
            <a:ext cx="752475" cy="352425"/>
          </a:xfrm>
          <a:prstGeom prst="line">
            <a:avLst/>
          </a:prstGeom>
          <a:noFill/>
          <a:ln w="28575">
            <a:solidFill>
              <a:srgbClr val="00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728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67138" y="304800"/>
            <a:ext cx="8424862" cy="641350"/>
          </a:xfrm>
        </p:spPr>
        <p:txBody>
          <a:bodyPr>
            <a:normAutofit fontScale="90000"/>
          </a:bodyPr>
          <a:lstStyle/>
          <a:p>
            <a:r>
              <a:rPr lang="en-US" dirty="0"/>
              <a:t>Fast SLAM 2.0</a:t>
            </a:r>
          </a:p>
        </p:txBody>
      </p:sp>
      <p:pic>
        <p:nvPicPr>
          <p:cNvPr id="1414148" name="Picture 4" descr="screenshot_p000_0036_c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400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4149" name="Picture 5" descr="screenshot_p060_0036_c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219200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4150" name="Picture 6" descr="screenshot_p-ml_0036_c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81704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4151" name="Line 7"/>
          <p:cNvSpPr>
            <a:spLocks noChangeShapeType="1"/>
          </p:cNvSpPr>
          <p:nvPr/>
        </p:nvSpPr>
        <p:spPr bwMode="auto">
          <a:xfrm>
            <a:off x="6157913" y="2667000"/>
            <a:ext cx="19050" cy="762000"/>
          </a:xfrm>
          <a:prstGeom prst="line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14152" name="Line 8"/>
          <p:cNvSpPr>
            <a:spLocks noChangeShapeType="1"/>
          </p:cNvSpPr>
          <p:nvPr/>
        </p:nvSpPr>
        <p:spPr bwMode="auto">
          <a:xfrm flipV="1">
            <a:off x="6234113" y="1752600"/>
            <a:ext cx="2667000" cy="533400"/>
          </a:xfrm>
          <a:prstGeom prst="line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14153" name="Line 9"/>
          <p:cNvSpPr>
            <a:spLocks noChangeShapeType="1"/>
          </p:cNvSpPr>
          <p:nvPr/>
        </p:nvSpPr>
        <p:spPr bwMode="auto">
          <a:xfrm flipH="1" flipV="1">
            <a:off x="3338513" y="1857375"/>
            <a:ext cx="2514600" cy="609600"/>
          </a:xfrm>
          <a:prstGeom prst="line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14154" name="Text Box 10"/>
          <p:cNvSpPr txBox="1">
            <a:spLocks noChangeArrowheads="1"/>
          </p:cNvSpPr>
          <p:nvPr/>
        </p:nvSpPr>
        <p:spPr bwMode="auto">
          <a:xfrm>
            <a:off x="2698909" y="4191000"/>
            <a:ext cx="11553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sz="2000" dirty="0"/>
              <a:t>Particle 1</a:t>
            </a:r>
          </a:p>
        </p:txBody>
      </p:sp>
      <p:sp>
        <p:nvSpPr>
          <p:cNvPr id="1414155" name="Text Box 11"/>
          <p:cNvSpPr txBox="1">
            <a:spLocks noChangeArrowheads="1"/>
          </p:cNvSpPr>
          <p:nvPr/>
        </p:nvSpPr>
        <p:spPr bwMode="auto">
          <a:xfrm>
            <a:off x="8413910" y="4114800"/>
            <a:ext cx="11553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sz="2000" dirty="0"/>
              <a:t>Particle 3</a:t>
            </a:r>
          </a:p>
        </p:txBody>
      </p:sp>
      <p:sp>
        <p:nvSpPr>
          <p:cNvPr id="1414156" name="Text Box 12"/>
          <p:cNvSpPr txBox="1">
            <a:spLocks noChangeArrowheads="1"/>
          </p:cNvSpPr>
          <p:nvPr/>
        </p:nvSpPr>
        <p:spPr bwMode="auto">
          <a:xfrm>
            <a:off x="5510372" y="5781221"/>
            <a:ext cx="11553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sz="2000" dirty="0"/>
              <a:t>Particle 2</a:t>
            </a:r>
          </a:p>
        </p:txBody>
      </p:sp>
      <p:grpSp>
        <p:nvGrpSpPr>
          <p:cNvPr id="18" name="Group 17"/>
          <p:cNvGrpSpPr/>
          <p:nvPr/>
        </p:nvGrpSpPr>
        <p:grpSpPr>
          <a:xfrm flipH="1">
            <a:off x="5815584" y="2390775"/>
            <a:ext cx="152400" cy="152400"/>
            <a:chOff x="4419600" y="2133600"/>
            <a:chExt cx="304800" cy="304800"/>
          </a:xfrm>
        </p:grpSpPr>
        <p:sp>
          <p:nvSpPr>
            <p:cNvPr id="19" name="Oval 18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9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flipH="1">
            <a:off x="6088061" y="2587964"/>
            <a:ext cx="152400" cy="152400"/>
            <a:chOff x="4419600" y="2133600"/>
            <a:chExt cx="304800" cy="304800"/>
          </a:xfrm>
        </p:grpSpPr>
        <p:sp>
          <p:nvSpPr>
            <p:cNvPr id="22" name="Oval 21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flipH="1">
            <a:off x="6157913" y="2219477"/>
            <a:ext cx="152400" cy="152400"/>
            <a:chOff x="4419600" y="2133600"/>
            <a:chExt cx="304800" cy="304800"/>
          </a:xfrm>
        </p:grpSpPr>
        <p:sp>
          <p:nvSpPr>
            <p:cNvPr id="25" name="Oval 24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25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5467815" y="1809690"/>
            <a:ext cx="12563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sz="2000" dirty="0"/>
              <a:t>3 Particles</a:t>
            </a:r>
          </a:p>
        </p:txBody>
      </p:sp>
    </p:spTree>
    <p:extLst>
      <p:ext uri="{BB962C8B-B14F-4D97-AF65-F5344CB8AC3E}">
        <p14:creationId xmlns:p14="http://schemas.microsoft.com/office/powerpoint/2010/main" val="1273637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67138" y="304800"/>
            <a:ext cx="8424862" cy="641350"/>
          </a:xfrm>
        </p:spPr>
        <p:txBody>
          <a:bodyPr>
            <a:normAutofit fontScale="90000"/>
          </a:bodyPr>
          <a:lstStyle/>
          <a:p>
            <a:r>
              <a:rPr lang="en-US" dirty="0"/>
              <a:t>FastSLAM 2.0</a:t>
            </a:r>
          </a:p>
        </p:txBody>
      </p:sp>
      <p:sp>
        <p:nvSpPr>
          <p:cNvPr id="1415171" name="Rectangle 3"/>
          <p:cNvSpPr>
            <a:spLocks noChangeArrowheads="1"/>
          </p:cNvSpPr>
          <p:nvPr/>
        </p:nvSpPr>
        <p:spPr bwMode="auto">
          <a:xfrm>
            <a:off x="2068514" y="1447801"/>
            <a:ext cx="8415337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10000"/>
              </a:spcBef>
              <a:buFont typeface="Wingdings" pitchFamily="2" charset="2"/>
              <a:buChar char="§"/>
            </a:pPr>
            <a:r>
              <a:rPr lang="en-US" sz="2800" dirty="0"/>
              <a:t>Each map is quite big in case of grid maps</a:t>
            </a:r>
          </a:p>
          <a:p>
            <a:pPr marL="342900" indent="-342900">
              <a:spcBef>
                <a:spcPct val="10000"/>
              </a:spcBef>
              <a:buFont typeface="Wingdings" pitchFamily="2" charset="2"/>
              <a:buChar char="§"/>
            </a:pPr>
            <a:r>
              <a:rPr lang="en-US" sz="2800" dirty="0"/>
              <a:t>Since each particle maintains its own map</a:t>
            </a:r>
          </a:p>
          <a:p>
            <a:pPr marL="342900" indent="-342900">
              <a:spcBef>
                <a:spcPct val="10000"/>
              </a:spcBef>
              <a:buFont typeface="Wingdings" pitchFamily="2" charset="2"/>
              <a:buChar char="§"/>
            </a:pPr>
            <a:r>
              <a:rPr lang="en-US" sz="2800" dirty="0"/>
              <a:t>Therefore, one needs to keep the number of particles small</a:t>
            </a:r>
          </a:p>
          <a:p>
            <a:pPr marL="342900" indent="-342900">
              <a:spcBef>
                <a:spcPct val="10000"/>
              </a:spcBef>
              <a:buFont typeface="Wingdings" pitchFamily="2" charset="2"/>
              <a:buChar char="§"/>
            </a:pPr>
            <a:endParaRPr lang="en-US" sz="2800" dirty="0"/>
          </a:p>
          <a:p>
            <a:pPr marL="342900" indent="-342900">
              <a:spcBef>
                <a:spcPct val="1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folHlink"/>
                </a:solidFill>
              </a:rPr>
              <a:t>Solution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Compute better proposal distributions!</a:t>
            </a:r>
          </a:p>
          <a:p>
            <a:pPr marL="342900" indent="-342900">
              <a:spcBef>
                <a:spcPct val="1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folHlink"/>
                </a:solidFill>
              </a:rPr>
              <a:t>Idea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Improve the pose estimate </a:t>
            </a:r>
            <a:r>
              <a:rPr lang="en-US" sz="2800" b="1" dirty="0">
                <a:solidFill>
                  <a:schemeClr val="folHlink"/>
                </a:solidFill>
              </a:rPr>
              <a:t>before </a:t>
            </a:r>
            <a:r>
              <a:rPr lang="en-US" sz="2800" dirty="0"/>
              <a:t>applying the particle filter</a:t>
            </a:r>
          </a:p>
          <a:p>
            <a:pPr marL="342900" indent="-342900">
              <a:spcBef>
                <a:spcPct val="10000"/>
              </a:spcBef>
              <a:buFont typeface="Wingdings" pitchFamily="2" charset="2"/>
              <a:buChar char="§"/>
            </a:pPr>
            <a:endParaRPr lang="en-US" sz="2800" dirty="0"/>
          </a:p>
          <a:p>
            <a:pPr marL="342900" indent="-342900">
              <a:spcBef>
                <a:spcPct val="10000"/>
              </a:spcBef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0430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FastSLAM 2.0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4" y="1814514"/>
            <a:ext cx="848677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06806" y="5257800"/>
            <a:ext cx="417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Mismatch between proposal and posterior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594467" y="6019800"/>
                <a:ext cx="3003066" cy="4372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~ </m:t>
                      </m:r>
                      <m:r>
                        <a:rPr lang="en-US" i="1">
                          <a:latin typeface="Cambria Math"/>
                        </a:rPr>
                        <m:t>𝑝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i="1">
                          <a:latin typeface="Cambria Math"/>
                        </a:rPr>
                        <m:t>|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1:</m:t>
                          </m:r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1: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1: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467" y="6019800"/>
                <a:ext cx="3003066" cy="437236"/>
              </a:xfrm>
              <a:prstGeom prst="rect">
                <a:avLst/>
              </a:prstGeom>
              <a:blipFill>
                <a:blip r:embed="rId3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7000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4343400" y="4343400"/>
            <a:ext cx="42291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305300" y="1676400"/>
            <a:ext cx="4267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57700" y="1828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t-1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134100" y="1828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/>
              <a:t>s</a:t>
            </a:r>
            <a:r>
              <a:rPr lang="en-US" baseline="-25000" dirty="0" err="1"/>
              <a:t>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810500" y="1828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t+1</a:t>
            </a:r>
          </a:p>
        </p:txBody>
      </p:sp>
      <p:sp>
        <p:nvSpPr>
          <p:cNvPr id="10" name="Oval 9"/>
          <p:cNvSpPr/>
          <p:nvPr/>
        </p:nvSpPr>
        <p:spPr>
          <a:xfrm>
            <a:off x="3619500" y="26670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u'</a:t>
            </a:r>
            <a:r>
              <a:rPr lang="en-US" baseline="-25000" dirty="0"/>
              <a:t>t-1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457700" y="3200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t-1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295900" y="26670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/>
              <a:t>u'</a:t>
            </a:r>
            <a:r>
              <a:rPr lang="en-US" baseline="-25000" dirty="0" err="1"/>
              <a:t>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134100" y="3200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/>
              <a:t>z</a:t>
            </a:r>
            <a:r>
              <a:rPr lang="en-US" baseline="-25000" dirty="0" err="1"/>
              <a:t>t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810500" y="3200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t+1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972300" y="26670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u'</a:t>
            </a:r>
            <a:r>
              <a:rPr lang="en-US" baseline="-25000" dirty="0"/>
              <a:t>t+1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457700" y="4495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6"/>
            <a:endCxn id="8" idx="2"/>
          </p:cNvCxnSpPr>
          <p:nvPr/>
        </p:nvCxnSpPr>
        <p:spPr>
          <a:xfrm>
            <a:off x="5067300" y="2133600"/>
            <a:ext cx="1066800" cy="15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7"/>
            <a:endCxn id="7" idx="3"/>
          </p:cNvCxnSpPr>
          <p:nvPr/>
        </p:nvCxnSpPr>
        <p:spPr>
          <a:xfrm rot="5400000" flipH="1" flipV="1">
            <a:off x="4139826" y="2349126"/>
            <a:ext cx="407148" cy="40714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4"/>
            <a:endCxn id="11" idx="0"/>
          </p:cNvCxnSpPr>
          <p:nvPr/>
        </p:nvCxnSpPr>
        <p:spPr>
          <a:xfrm rot="5400000">
            <a:off x="4381500" y="2819400"/>
            <a:ext cx="762000" cy="15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0"/>
            <a:endCxn id="11" idx="4"/>
          </p:cNvCxnSpPr>
          <p:nvPr/>
        </p:nvCxnSpPr>
        <p:spPr>
          <a:xfrm rot="5400000" flipH="1" flipV="1">
            <a:off x="4419600" y="4152900"/>
            <a:ext cx="685800" cy="15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7"/>
            <a:endCxn id="8" idx="3"/>
          </p:cNvCxnSpPr>
          <p:nvPr/>
        </p:nvCxnSpPr>
        <p:spPr>
          <a:xfrm rot="5400000" flipH="1" flipV="1">
            <a:off x="5816226" y="2349126"/>
            <a:ext cx="407148" cy="40714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4"/>
            <a:endCxn id="13" idx="0"/>
          </p:cNvCxnSpPr>
          <p:nvPr/>
        </p:nvCxnSpPr>
        <p:spPr>
          <a:xfrm rot="5400000">
            <a:off x="6057900" y="2819400"/>
            <a:ext cx="762000" cy="15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6"/>
            <a:endCxn id="9" idx="2"/>
          </p:cNvCxnSpPr>
          <p:nvPr/>
        </p:nvCxnSpPr>
        <p:spPr>
          <a:xfrm>
            <a:off x="6743700" y="2133600"/>
            <a:ext cx="1066800" cy="15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7"/>
            <a:endCxn id="9" idx="3"/>
          </p:cNvCxnSpPr>
          <p:nvPr/>
        </p:nvCxnSpPr>
        <p:spPr>
          <a:xfrm rot="5400000" flipH="1" flipV="1">
            <a:off x="7492626" y="2349126"/>
            <a:ext cx="407148" cy="40714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4"/>
            <a:endCxn id="14" idx="0"/>
          </p:cNvCxnSpPr>
          <p:nvPr/>
        </p:nvCxnSpPr>
        <p:spPr>
          <a:xfrm rot="5400000">
            <a:off x="7734300" y="2819400"/>
            <a:ext cx="762000" cy="15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810500" y="4495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0"/>
            <a:endCxn id="14" idx="4"/>
          </p:cNvCxnSpPr>
          <p:nvPr/>
        </p:nvCxnSpPr>
        <p:spPr>
          <a:xfrm rot="5400000" flipH="1" flipV="1">
            <a:off x="7772400" y="4152900"/>
            <a:ext cx="685800" cy="15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FastSLAM 2.0</a:t>
            </a:r>
          </a:p>
        </p:txBody>
      </p:sp>
      <p:sp>
        <p:nvSpPr>
          <p:cNvPr id="37" name="Oval 36"/>
          <p:cNvSpPr/>
          <p:nvPr/>
        </p:nvSpPr>
        <p:spPr>
          <a:xfrm>
            <a:off x="6134100" y="4495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0"/>
            <a:endCxn id="13" idx="4"/>
          </p:cNvCxnSpPr>
          <p:nvPr/>
        </p:nvCxnSpPr>
        <p:spPr>
          <a:xfrm rot="5400000" flipH="1" flipV="1">
            <a:off x="6096000" y="4152900"/>
            <a:ext cx="685800" cy="15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7"/>
            <a:endCxn id="14" idx="3"/>
          </p:cNvCxnSpPr>
          <p:nvPr/>
        </p:nvCxnSpPr>
        <p:spPr>
          <a:xfrm rot="5400000" flipH="1" flipV="1">
            <a:off x="6844926" y="3530226"/>
            <a:ext cx="864348" cy="124534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386984" y="5715000"/>
                <a:ext cx="2171941" cy="916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0: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1: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984" y="5715000"/>
                <a:ext cx="2171941" cy="9161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15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8" grpId="0" animBg="1"/>
      <p:bldP spid="3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Improved Proposal</a:t>
            </a:r>
            <a:endParaRPr lang="de-DE"/>
          </a:p>
        </p:txBody>
      </p:sp>
      <p:sp>
        <p:nvSpPr>
          <p:cNvPr id="1440771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295400"/>
            <a:ext cx="8229600" cy="5334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The proposal adapts to the structure of the environment</a:t>
            </a:r>
          </a:p>
          <a:p>
            <a:endParaRPr lang="de-DE" dirty="0"/>
          </a:p>
        </p:txBody>
      </p:sp>
      <p:pic>
        <p:nvPicPr>
          <p:cNvPr id="1440772" name="Picture 4" descr="particle-draw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2505075"/>
            <a:ext cx="69342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331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 rot="3665912">
            <a:off x="3392260" y="3753944"/>
            <a:ext cx="304800" cy="304800"/>
            <a:chOff x="4419600" y="2133600"/>
            <a:chExt cx="304800" cy="304800"/>
          </a:xfrm>
          <a:solidFill>
            <a:schemeClr val="bg1">
              <a:lumMod val="85000"/>
            </a:schemeClr>
          </a:solidFill>
        </p:grpSpPr>
        <p:sp>
          <p:nvSpPr>
            <p:cNvPr id="50" name="Oval 49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>
              <a:stCxn id="50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53" name="Group 42"/>
          <p:cNvGrpSpPr/>
          <p:nvPr/>
        </p:nvGrpSpPr>
        <p:grpSpPr>
          <a:xfrm rot="5400000">
            <a:off x="3524647" y="4098205"/>
            <a:ext cx="304800" cy="304800"/>
            <a:chOff x="4419600" y="2133600"/>
            <a:chExt cx="304800" cy="304800"/>
          </a:xfrm>
          <a:solidFill>
            <a:schemeClr val="bg1">
              <a:lumMod val="85000"/>
            </a:schemeClr>
          </a:solidFill>
        </p:grpSpPr>
        <p:sp>
          <p:nvSpPr>
            <p:cNvPr id="54" name="Oval 53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>
              <a:stCxn id="54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57" name="Group 42"/>
          <p:cNvGrpSpPr/>
          <p:nvPr/>
        </p:nvGrpSpPr>
        <p:grpSpPr>
          <a:xfrm rot="7169422">
            <a:off x="3306569" y="4318105"/>
            <a:ext cx="304800" cy="304800"/>
            <a:chOff x="4419600" y="2133600"/>
            <a:chExt cx="304800" cy="304800"/>
          </a:xfrm>
          <a:solidFill>
            <a:schemeClr val="bg1">
              <a:lumMod val="85000"/>
            </a:schemeClr>
          </a:solidFill>
        </p:grpSpPr>
        <p:sp>
          <p:nvSpPr>
            <p:cNvPr id="58" name="Oval 57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>
              <a:stCxn id="58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sp>
        <p:nvSpPr>
          <p:cNvPr id="39" name="Oval 38"/>
          <p:cNvSpPr/>
          <p:nvPr/>
        </p:nvSpPr>
        <p:spPr>
          <a:xfrm rot="1803177">
            <a:off x="4594839" y="2411722"/>
            <a:ext cx="205813" cy="550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4572000" y="1828800"/>
            <a:ext cx="228600" cy="5334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7848600" y="1828800"/>
            <a:ext cx="228600" cy="5334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Proposal</a:t>
            </a:r>
          </a:p>
        </p:txBody>
      </p:sp>
      <p:sp>
        <p:nvSpPr>
          <p:cNvPr id="37" name="Oval 36"/>
          <p:cNvSpPr/>
          <p:nvPr/>
        </p:nvSpPr>
        <p:spPr>
          <a:xfrm flipH="1" flipV="1">
            <a:off x="4648756" y="2399030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1803177">
            <a:off x="7871439" y="2410037"/>
            <a:ext cx="205813" cy="550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flipH="1" flipV="1">
            <a:off x="7925356" y="2380967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42"/>
          <p:cNvGrpSpPr/>
          <p:nvPr/>
        </p:nvGrpSpPr>
        <p:grpSpPr>
          <a:xfrm rot="5400000">
            <a:off x="3352800" y="4004299"/>
            <a:ext cx="304800" cy="304800"/>
            <a:chOff x="4419600" y="2133600"/>
            <a:chExt cx="304800" cy="304800"/>
          </a:xfrm>
          <a:solidFill>
            <a:schemeClr val="bg1">
              <a:lumMod val="85000"/>
            </a:schemeClr>
          </a:solidFill>
        </p:grpSpPr>
        <p:sp>
          <p:nvSpPr>
            <p:cNvPr id="22" name="Oval 21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7" name="Straight Connector 6"/>
          <p:cNvCxnSpPr>
            <a:stCxn id="22" idx="0"/>
            <a:endCxn id="46" idx="3"/>
          </p:cNvCxnSpPr>
          <p:nvPr/>
        </p:nvCxnSpPr>
        <p:spPr>
          <a:xfrm flipV="1">
            <a:off x="3657600" y="2362201"/>
            <a:ext cx="1028700" cy="179449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9865912" flipV="1">
            <a:off x="3173807" y="1965835"/>
            <a:ext cx="1047681" cy="172084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4" idx="0"/>
          </p:cNvCxnSpPr>
          <p:nvPr/>
        </p:nvCxnSpPr>
        <p:spPr>
          <a:xfrm flipV="1">
            <a:off x="3829447" y="2456107"/>
            <a:ext cx="1028700" cy="179449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769422" flipV="1">
            <a:off x="3983868" y="3069539"/>
            <a:ext cx="1048445" cy="186952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22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FastSLAM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FastSLAM is a hybrid particle filter/EKF based approach to SLAM.</a:t>
            </a:r>
          </a:p>
          <a:p>
            <a:endParaRPr lang="en-US" dirty="0"/>
          </a:p>
          <a:p>
            <a:r>
              <a:rPr lang="en-US" dirty="0"/>
              <a:t>It solves the dimensionality problem by a factored SLAM posterior</a:t>
            </a:r>
          </a:p>
          <a:p>
            <a:endParaRPr lang="en-US" dirty="0"/>
          </a:p>
          <a:p>
            <a:r>
              <a:rPr lang="en-US" dirty="0"/>
              <a:t>Each particle maintains its own map, wherein </a:t>
            </a:r>
            <a:r>
              <a:rPr lang="en-US"/>
              <a:t>each feature </a:t>
            </a:r>
            <a:r>
              <a:rPr lang="en-US" dirty="0"/>
              <a:t>is represented by a low-dimensional EKF.</a:t>
            </a:r>
          </a:p>
        </p:txBody>
      </p:sp>
    </p:spTree>
    <p:extLst>
      <p:ext uri="{BB962C8B-B14F-4D97-AF65-F5344CB8AC3E}">
        <p14:creationId xmlns:p14="http://schemas.microsoft.com/office/powerpoint/2010/main" val="24830162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 rot="3665912">
            <a:off x="3392260" y="3753944"/>
            <a:ext cx="304800" cy="304800"/>
            <a:chOff x="4419600" y="2133600"/>
            <a:chExt cx="304800" cy="304800"/>
          </a:xfrm>
          <a:solidFill>
            <a:schemeClr val="bg1">
              <a:lumMod val="85000"/>
            </a:schemeClr>
          </a:solidFill>
        </p:grpSpPr>
        <p:sp>
          <p:nvSpPr>
            <p:cNvPr id="50" name="Oval 49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>
              <a:stCxn id="50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53" name="Group 42"/>
          <p:cNvGrpSpPr/>
          <p:nvPr/>
        </p:nvGrpSpPr>
        <p:grpSpPr>
          <a:xfrm rot="5400000">
            <a:off x="3524647" y="4098205"/>
            <a:ext cx="304800" cy="304800"/>
            <a:chOff x="4419600" y="2133600"/>
            <a:chExt cx="304800" cy="304800"/>
          </a:xfrm>
          <a:solidFill>
            <a:schemeClr val="bg1">
              <a:lumMod val="85000"/>
            </a:schemeClr>
          </a:solidFill>
        </p:grpSpPr>
        <p:sp>
          <p:nvSpPr>
            <p:cNvPr id="54" name="Oval 53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>
              <a:stCxn id="54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57" name="Group 42"/>
          <p:cNvGrpSpPr/>
          <p:nvPr/>
        </p:nvGrpSpPr>
        <p:grpSpPr>
          <a:xfrm rot="7169422">
            <a:off x="3306569" y="4318105"/>
            <a:ext cx="304800" cy="304800"/>
            <a:chOff x="4419600" y="2133600"/>
            <a:chExt cx="304800" cy="304800"/>
          </a:xfrm>
          <a:solidFill>
            <a:schemeClr val="bg1">
              <a:lumMod val="85000"/>
            </a:schemeClr>
          </a:solidFill>
        </p:grpSpPr>
        <p:sp>
          <p:nvSpPr>
            <p:cNvPr id="58" name="Oval 57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>
              <a:stCxn id="58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sp>
        <p:nvSpPr>
          <p:cNvPr id="39" name="Oval 38"/>
          <p:cNvSpPr/>
          <p:nvPr/>
        </p:nvSpPr>
        <p:spPr>
          <a:xfrm rot="1803177">
            <a:off x="4594839" y="2411722"/>
            <a:ext cx="205813" cy="550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4572000" y="1828800"/>
            <a:ext cx="228600" cy="5334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7848600" y="1828800"/>
            <a:ext cx="228600" cy="5334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Proposal</a:t>
            </a:r>
          </a:p>
        </p:txBody>
      </p:sp>
      <p:sp>
        <p:nvSpPr>
          <p:cNvPr id="37" name="Oval 36"/>
          <p:cNvSpPr/>
          <p:nvPr/>
        </p:nvSpPr>
        <p:spPr>
          <a:xfrm flipH="1" flipV="1">
            <a:off x="4648756" y="2399030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1803177">
            <a:off x="7871439" y="2410037"/>
            <a:ext cx="205813" cy="550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flipH="1" flipV="1">
            <a:off x="7925356" y="2380967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42"/>
          <p:cNvGrpSpPr/>
          <p:nvPr/>
        </p:nvGrpSpPr>
        <p:grpSpPr>
          <a:xfrm rot="5400000">
            <a:off x="3352800" y="4004299"/>
            <a:ext cx="304800" cy="304800"/>
            <a:chOff x="4419600" y="2133600"/>
            <a:chExt cx="304800" cy="304800"/>
          </a:xfrm>
          <a:solidFill>
            <a:schemeClr val="bg1">
              <a:lumMod val="85000"/>
            </a:schemeClr>
          </a:solidFill>
        </p:grpSpPr>
        <p:sp>
          <p:nvSpPr>
            <p:cNvPr id="22" name="Oval 21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52" name="Straight Connector 51"/>
          <p:cNvCxnSpPr/>
          <p:nvPr/>
        </p:nvCxnSpPr>
        <p:spPr>
          <a:xfrm flipV="1">
            <a:off x="3654895" y="1819824"/>
            <a:ext cx="96840" cy="201286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4" idx="0"/>
          </p:cNvCxnSpPr>
          <p:nvPr/>
        </p:nvCxnSpPr>
        <p:spPr>
          <a:xfrm flipV="1">
            <a:off x="3829447" y="2477079"/>
            <a:ext cx="1028700" cy="17735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591625" y="3429000"/>
            <a:ext cx="1832930" cy="11308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stCxn id="50" idx="0"/>
            <a:endCxn id="37" idx="7"/>
          </p:cNvCxnSpPr>
          <p:nvPr/>
        </p:nvCxnSpPr>
        <p:spPr>
          <a:xfrm flipV="1">
            <a:off x="3678079" y="2477080"/>
            <a:ext cx="984068" cy="1355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54" idx="0"/>
            <a:endCxn id="37" idx="7"/>
          </p:cNvCxnSpPr>
          <p:nvPr/>
        </p:nvCxnSpPr>
        <p:spPr>
          <a:xfrm flipV="1">
            <a:off x="3829447" y="2477079"/>
            <a:ext cx="832700" cy="1773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8" idx="0"/>
            <a:endCxn id="37" idx="7"/>
          </p:cNvCxnSpPr>
          <p:nvPr/>
        </p:nvCxnSpPr>
        <p:spPr>
          <a:xfrm flipV="1">
            <a:off x="3591625" y="2477080"/>
            <a:ext cx="1070523" cy="2068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37" idx="7"/>
          </p:cNvCxnSpPr>
          <p:nvPr/>
        </p:nvCxnSpPr>
        <p:spPr>
          <a:xfrm>
            <a:off x="3751735" y="1819823"/>
            <a:ext cx="910412" cy="65725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37" idx="7"/>
          </p:cNvCxnSpPr>
          <p:nvPr/>
        </p:nvCxnSpPr>
        <p:spPr>
          <a:xfrm flipH="1">
            <a:off x="4662147" y="2472407"/>
            <a:ext cx="196000" cy="467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37" idx="7"/>
          </p:cNvCxnSpPr>
          <p:nvPr/>
        </p:nvCxnSpPr>
        <p:spPr>
          <a:xfrm flipH="1" flipV="1">
            <a:off x="4662147" y="2477080"/>
            <a:ext cx="762408" cy="95192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6172200" y="3293005"/>
                <a:ext cx="2167838" cy="516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solidFill>
                            <a:schemeClr val="accent2"/>
                          </a:solidFill>
                          <a:latin typeface="Cambria Math"/>
                        </a:rPr>
                        <m:t>h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sz="2000" i="1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293005"/>
                <a:ext cx="2167838" cy="516039"/>
              </a:xfrm>
              <a:prstGeom prst="rect">
                <a:avLst/>
              </a:prstGeom>
              <a:blipFill>
                <a:blip r:embed="rId2"/>
                <a:stretch>
                  <a:fillRect b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5650712" y="2826631"/>
                <a:ext cx="26893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𝐼𝑛𝑛𝑜𝑣𝑎𝑡𝑖𝑜𝑛</m:t>
                      </m:r>
                      <m:r>
                        <a:rPr lang="en-US" i="1">
                          <a:latin typeface="Cambria Math"/>
                        </a:rPr>
                        <m:t> 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712" y="2826631"/>
                <a:ext cx="2689326" cy="369332"/>
              </a:xfrm>
              <a:prstGeom prst="rect">
                <a:avLst/>
              </a:prstGeom>
              <a:blipFill>
                <a:blip r:embed="rId3"/>
                <a:stretch>
                  <a:fillRect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45" idx="1"/>
          </p:cNvCxnSpPr>
          <p:nvPr/>
        </p:nvCxnSpPr>
        <p:spPr>
          <a:xfrm flipH="1" flipV="1">
            <a:off x="4343798" y="3154884"/>
            <a:ext cx="1828403" cy="396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1"/>
          </p:cNvCxnSpPr>
          <p:nvPr/>
        </p:nvCxnSpPr>
        <p:spPr>
          <a:xfrm flipH="1" flipV="1">
            <a:off x="5043352" y="2953039"/>
            <a:ext cx="607361" cy="58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01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2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 rot="4918368">
            <a:off x="3392260" y="3886653"/>
            <a:ext cx="304800" cy="304800"/>
            <a:chOff x="4419600" y="2133600"/>
            <a:chExt cx="304800" cy="304800"/>
          </a:xfrm>
          <a:solidFill>
            <a:schemeClr val="bg1">
              <a:lumMod val="85000"/>
            </a:schemeClr>
          </a:solidFill>
        </p:grpSpPr>
        <p:sp>
          <p:nvSpPr>
            <p:cNvPr id="50" name="Oval 49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>
              <a:stCxn id="50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53" name="Group 42"/>
          <p:cNvGrpSpPr/>
          <p:nvPr/>
        </p:nvGrpSpPr>
        <p:grpSpPr>
          <a:xfrm rot="5400000">
            <a:off x="3448447" y="4039053"/>
            <a:ext cx="304800" cy="304800"/>
            <a:chOff x="4419600" y="2133600"/>
            <a:chExt cx="304800" cy="304800"/>
          </a:xfrm>
          <a:solidFill>
            <a:schemeClr val="bg1">
              <a:lumMod val="85000"/>
            </a:schemeClr>
          </a:solidFill>
        </p:grpSpPr>
        <p:sp>
          <p:nvSpPr>
            <p:cNvPr id="54" name="Oval 53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>
              <a:stCxn id="54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57" name="Group 42"/>
          <p:cNvGrpSpPr/>
          <p:nvPr/>
        </p:nvGrpSpPr>
        <p:grpSpPr>
          <a:xfrm rot="5590882">
            <a:off x="3380750" y="4176076"/>
            <a:ext cx="304800" cy="304800"/>
            <a:chOff x="4419600" y="2133600"/>
            <a:chExt cx="304800" cy="304800"/>
          </a:xfrm>
          <a:solidFill>
            <a:schemeClr val="bg1">
              <a:lumMod val="85000"/>
            </a:schemeClr>
          </a:solidFill>
        </p:grpSpPr>
        <p:sp>
          <p:nvSpPr>
            <p:cNvPr id="58" name="Oval 57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>
              <a:stCxn id="58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sp>
        <p:nvSpPr>
          <p:cNvPr id="39" name="Oval 38"/>
          <p:cNvSpPr/>
          <p:nvPr/>
        </p:nvSpPr>
        <p:spPr>
          <a:xfrm rot="1803177">
            <a:off x="4594839" y="2411722"/>
            <a:ext cx="205813" cy="550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4572000" y="1828800"/>
            <a:ext cx="228600" cy="5334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7848600" y="1828800"/>
            <a:ext cx="228600" cy="5334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Proposal</a:t>
            </a:r>
          </a:p>
        </p:txBody>
      </p:sp>
      <p:sp>
        <p:nvSpPr>
          <p:cNvPr id="37" name="Oval 36"/>
          <p:cNvSpPr/>
          <p:nvPr/>
        </p:nvSpPr>
        <p:spPr>
          <a:xfrm flipH="1" flipV="1">
            <a:off x="4648756" y="2399030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1803177">
            <a:off x="7871439" y="2410037"/>
            <a:ext cx="205813" cy="550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flipH="1" flipV="1">
            <a:off x="7925356" y="2380967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42"/>
          <p:cNvGrpSpPr/>
          <p:nvPr/>
        </p:nvGrpSpPr>
        <p:grpSpPr>
          <a:xfrm rot="5400000">
            <a:off x="3352800" y="4004299"/>
            <a:ext cx="304800" cy="304800"/>
            <a:chOff x="4419600" y="2133600"/>
            <a:chExt cx="304800" cy="304800"/>
          </a:xfrm>
          <a:solidFill>
            <a:schemeClr val="bg1">
              <a:lumMod val="85000"/>
            </a:schemeClr>
          </a:solidFill>
        </p:grpSpPr>
        <p:sp>
          <p:nvSpPr>
            <p:cNvPr id="22" name="Oval 21"/>
            <p:cNvSpPr/>
            <p:nvPr/>
          </p:nvSpPr>
          <p:spPr>
            <a:xfrm>
              <a:off x="4419600" y="21336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0"/>
            </p:cNvCxnSpPr>
            <p:nvPr/>
          </p:nvCxnSpPr>
          <p:spPr>
            <a:xfrm rot="16200000" flipH="1">
              <a:off x="4495800" y="2209800"/>
              <a:ext cx="152400" cy="0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13" name="Straight Connector 12"/>
          <p:cNvCxnSpPr>
            <a:endCxn id="37" idx="7"/>
          </p:cNvCxnSpPr>
          <p:nvPr/>
        </p:nvCxnSpPr>
        <p:spPr>
          <a:xfrm flipH="1">
            <a:off x="4662147" y="2472407"/>
            <a:ext cx="196000" cy="467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83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FastSLAM 2.0 - Predict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910945" y="1455774"/>
                <a:ext cx="1876989" cy="4492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/>
                        </a:rPr>
                        <m:t>𝑔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945" y="1455774"/>
                <a:ext cx="1876989" cy="449226"/>
              </a:xfrm>
              <a:prstGeom prst="rect">
                <a:avLst/>
              </a:prstGeom>
              <a:blipFill>
                <a:blip r:embed="rId2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620095" y="2084425"/>
                <a:ext cx="2167838" cy="516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solidFill>
                            <a:schemeClr val="accent2"/>
                          </a:solidFill>
                          <a:latin typeface="Cambria Math"/>
                        </a:rPr>
                        <m:t>h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sz="2000" i="1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095" y="2084425"/>
                <a:ext cx="2167838" cy="516039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210625" y="2779887"/>
                <a:ext cx="2577309" cy="5249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solidFill>
                            <a:schemeClr val="accent2"/>
                          </a:solidFill>
                          <a:latin typeface="Cambria Math"/>
                        </a:rPr>
                        <m:t>h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sz="2000" i="1">
                          <a:latin typeface="Cambria Math"/>
                        </a:rPr>
                        <m:t>, 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25" y="2779887"/>
                <a:ext cx="2577309" cy="5249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302575" y="3478520"/>
                <a:ext cx="2485359" cy="5249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solidFill>
                            <a:schemeClr val="accent2"/>
                          </a:solidFill>
                          <a:latin typeface="Cambria Math"/>
                        </a:rPr>
                        <m:t>h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sz="2000" i="1">
                          <a:latin typeface="Cambria Math"/>
                        </a:rPr>
                        <m:t>, 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575" y="3478520"/>
                <a:ext cx="2485359" cy="5249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493267" y="4160219"/>
                <a:ext cx="2294666" cy="473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/>
                        </a:rPr>
                        <m:t>𝐻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267" y="4160219"/>
                <a:ext cx="2294666" cy="473719"/>
              </a:xfrm>
              <a:prstGeom prst="rect">
                <a:avLst/>
              </a:prstGeom>
              <a:blipFill>
                <a:blip r:embed="rId6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707153" y="4816300"/>
                <a:ext cx="3080780" cy="474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153" y="4816300"/>
                <a:ext cx="3080780" cy="474745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347953" y="5472893"/>
                <a:ext cx="3439980" cy="420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953" y="5472893"/>
                <a:ext cx="3439980" cy="420628"/>
              </a:xfrm>
              <a:prstGeom prst="rect">
                <a:avLst/>
              </a:prstGeom>
              <a:blipFill>
                <a:blip r:embed="rId8"/>
                <a:stretch>
                  <a:fillRect r="-885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984747" y="6096001"/>
                <a:ext cx="1803186" cy="3950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t</m:t>
                        </m:r>
                        <m:r>
                          <a:rPr lang="en-US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j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~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N</m:t>
                    </m:r>
                    <m:r>
                      <a:rPr lang="en-US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747" y="6096001"/>
                <a:ext cx="1803186" cy="395045"/>
              </a:xfrm>
              <a:prstGeom prst="rect">
                <a:avLst/>
              </a:prstGeom>
              <a:blipFill>
                <a:blip r:embed="rId9"/>
                <a:stretch>
                  <a:fillRect t="-7692" r="-2365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234154" y="1495721"/>
            <a:ext cx="13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 pose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34153" y="2857697"/>
            <a:ext cx="2232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Jacobian w.r.t. feature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34154" y="4212411"/>
            <a:ext cx="259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Measurement Covariance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34153" y="4869005"/>
            <a:ext cx="2058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Proposal covariance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34154" y="5498541"/>
            <a:ext cx="15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Proposal mean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34153" y="610885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pose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34154" y="2157777"/>
            <a:ext cx="2010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 observation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34153" y="3556330"/>
            <a:ext cx="200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Jacobian w.r.t. pose</a:t>
            </a:r>
          </a:p>
        </p:txBody>
      </p:sp>
    </p:spTree>
    <p:extLst>
      <p:ext uri="{BB962C8B-B14F-4D97-AF65-F5344CB8AC3E}">
        <p14:creationId xmlns:p14="http://schemas.microsoft.com/office/powerpoint/2010/main" val="368960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Intel Lab</a:t>
            </a:r>
            <a:endParaRPr lang="de-DE"/>
          </a:p>
        </p:txBody>
      </p:sp>
      <p:pic>
        <p:nvPicPr>
          <p:cNvPr id="1446915" name="Picture 3" descr="gfs-intel-15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1"/>
            <a:ext cx="5334000" cy="531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6916" name="Text Box 4"/>
          <p:cNvSpPr txBox="1">
            <a:spLocks noChangeArrowheads="1"/>
          </p:cNvSpPr>
          <p:nvPr/>
        </p:nvSpPr>
        <p:spPr bwMode="auto">
          <a:xfrm>
            <a:off x="7772400" y="1295400"/>
            <a:ext cx="2667000" cy="320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40000"/>
              </a:spcBef>
              <a:buSzTx/>
              <a:buFont typeface="Wingdings" pitchFamily="2" charset="2"/>
              <a:buChar char="§"/>
            </a:pPr>
            <a:r>
              <a:rPr lang="en-US" sz="2000" b="1">
                <a:solidFill>
                  <a:schemeClr val="folHlink"/>
                </a:solidFill>
                <a:latin typeface="Verdana" pitchFamily="34" charset="0"/>
              </a:rPr>
              <a:t>15 particles</a:t>
            </a:r>
          </a:p>
          <a:p>
            <a:pPr>
              <a:lnSpc>
                <a:spcPct val="100000"/>
              </a:lnSpc>
              <a:spcBef>
                <a:spcPct val="40000"/>
              </a:spcBef>
              <a:buSzTx/>
              <a:buFont typeface="Wingdings" pitchFamily="2" charset="2"/>
              <a:buChar char="§"/>
            </a:pPr>
            <a:r>
              <a:rPr lang="en-US" sz="2000">
                <a:latin typeface="Verdana" pitchFamily="34" charset="0"/>
              </a:rPr>
              <a:t>four times faster than real-time</a:t>
            </a:r>
            <a:br>
              <a:rPr lang="en-US" sz="2000">
                <a:latin typeface="Verdana" pitchFamily="34" charset="0"/>
              </a:rPr>
            </a:br>
            <a:r>
              <a:rPr lang="en-US" sz="2000">
                <a:latin typeface="Verdana" pitchFamily="34" charset="0"/>
              </a:rPr>
              <a:t>P4, 2.8GHz</a:t>
            </a:r>
          </a:p>
          <a:p>
            <a:pPr>
              <a:lnSpc>
                <a:spcPct val="100000"/>
              </a:lnSpc>
              <a:spcBef>
                <a:spcPct val="40000"/>
              </a:spcBef>
              <a:buSzTx/>
              <a:buFont typeface="Wingdings" pitchFamily="2" charset="2"/>
              <a:buChar char="§"/>
            </a:pPr>
            <a:r>
              <a:rPr lang="en-US" sz="2000">
                <a:latin typeface="Verdana" pitchFamily="34" charset="0"/>
              </a:rPr>
              <a:t>5cm resolution during scan matching</a:t>
            </a:r>
          </a:p>
          <a:p>
            <a:pPr>
              <a:lnSpc>
                <a:spcPct val="100000"/>
              </a:lnSpc>
              <a:spcBef>
                <a:spcPct val="40000"/>
              </a:spcBef>
              <a:buSzTx/>
              <a:buFont typeface="Wingdings" pitchFamily="2" charset="2"/>
              <a:buChar char="§"/>
            </a:pPr>
            <a:r>
              <a:rPr lang="en-US" sz="2000">
                <a:latin typeface="Verdana" pitchFamily="34" charset="0"/>
              </a:rPr>
              <a:t>1cm resolution in final map</a:t>
            </a:r>
            <a:endParaRPr lang="de-DE" sz="200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16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28838" y="200025"/>
            <a:ext cx="8424862" cy="641350"/>
          </a:xfrm>
        </p:spPr>
        <p:txBody>
          <a:bodyPr>
            <a:normAutofit fontScale="90000"/>
          </a:bodyPr>
          <a:lstStyle/>
          <a:p>
            <a:r>
              <a:rPr lang="en-US"/>
              <a:t>Intel Lab</a:t>
            </a:r>
            <a:endParaRPr lang="de-DE"/>
          </a:p>
        </p:txBody>
      </p:sp>
      <p:sp>
        <p:nvSpPr>
          <p:cNvPr id="1447939" name="Text Box 3"/>
          <p:cNvSpPr txBox="1">
            <a:spLocks noChangeArrowheads="1"/>
          </p:cNvSpPr>
          <p:nvPr/>
        </p:nvSpPr>
        <p:spPr bwMode="auto">
          <a:xfrm>
            <a:off x="8001000" y="1238251"/>
            <a:ext cx="2667000" cy="265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40000"/>
              </a:spcBef>
              <a:buSzTx/>
              <a:buFont typeface="Wingdings" pitchFamily="2" charset="2"/>
              <a:buChar char="§"/>
            </a:pPr>
            <a:r>
              <a:rPr lang="en-US" sz="2000" b="1">
                <a:solidFill>
                  <a:schemeClr val="folHlink"/>
                </a:solidFill>
                <a:latin typeface="Verdana" pitchFamily="34" charset="0"/>
              </a:rPr>
              <a:t>15 particles</a:t>
            </a:r>
          </a:p>
          <a:p>
            <a:pPr>
              <a:lnSpc>
                <a:spcPct val="100000"/>
              </a:lnSpc>
              <a:spcBef>
                <a:spcPct val="40000"/>
              </a:spcBef>
              <a:buSzTx/>
              <a:buFont typeface="Wingdings" pitchFamily="2" charset="2"/>
              <a:buChar char="§"/>
            </a:pPr>
            <a:r>
              <a:rPr lang="en-US" sz="2000">
                <a:latin typeface="Verdana" pitchFamily="34" charset="0"/>
              </a:rPr>
              <a:t>Compared to FastSLAM with Scan-Matching, </a:t>
            </a:r>
            <a:br>
              <a:rPr lang="en-US" sz="2000">
                <a:latin typeface="Verdana" pitchFamily="34" charset="0"/>
              </a:rPr>
            </a:br>
            <a:r>
              <a:rPr lang="en-US" sz="2000">
                <a:latin typeface="Verdana" pitchFamily="34" charset="0"/>
              </a:rPr>
              <a:t>the particles are propagated closer to the true distribution </a:t>
            </a:r>
          </a:p>
        </p:txBody>
      </p:sp>
      <p:pic>
        <p:nvPicPr>
          <p:cNvPr id="1447940" name="intel.rbpf.anim.avi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6" y="1000126"/>
            <a:ext cx="6200775" cy="575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33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479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4479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47940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447940"/>
                </p:tgtEl>
              </p:cMediaNode>
            </p:video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– Data Association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8B5D-9CD2-4476-B8F0-ECA11CA0B124}" type="slidenum">
              <a:rPr lang="en-US"/>
              <a:pPr/>
              <a:t>45</a:t>
            </a:fld>
            <a:endParaRPr lang="en-US"/>
          </a:p>
        </p:txBody>
      </p:sp>
      <p:pic>
        <p:nvPicPr>
          <p:cNvPr id="1387523" name="Picture 3" descr="ekfvsfs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447801"/>
            <a:ext cx="6248400" cy="522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4868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– Accuracy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8C31-9045-41BE-A79D-83500572A557}" type="slidenum">
              <a:rPr lang="en-US"/>
              <a:pPr/>
              <a:t>46</a:t>
            </a:fld>
            <a:endParaRPr lang="en-US"/>
          </a:p>
        </p:txBody>
      </p:sp>
      <p:pic>
        <p:nvPicPr>
          <p:cNvPr id="1391619" name="Picture 3" descr="fsekfa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1438276"/>
            <a:ext cx="630555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45316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Closure</a:t>
            </a:r>
          </a:p>
        </p:txBody>
      </p:sp>
      <p:pic>
        <p:nvPicPr>
          <p:cNvPr id="4" name="bruceton-one-loop.avi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3921125" y="2133600"/>
            <a:ext cx="4340225" cy="325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Loop Closure</a:t>
            </a:r>
          </a:p>
        </p:txBody>
      </p:sp>
      <p:pic>
        <p:nvPicPr>
          <p:cNvPr id="6" name="bruceton-rb-mapping-rle.avi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4117975" y="2335213"/>
            <a:ext cx="4000500" cy="3000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Details on FastSLAM</a:t>
            </a:r>
          </a:p>
        </p:txBody>
      </p:sp>
      <p:sp>
        <p:nvSpPr>
          <p:cNvPr id="1456131" name="Rectangle 3"/>
          <p:cNvSpPr>
            <a:spLocks noGrp="1" noChangeArrowheads="1"/>
          </p:cNvSpPr>
          <p:nvPr>
            <p:ph idx="1"/>
          </p:nvPr>
        </p:nvSpPr>
        <p:spPr>
          <a:xfrm>
            <a:off x="1997076" y="1400176"/>
            <a:ext cx="8348663" cy="521652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sz="1800" dirty="0"/>
              <a:t>M. </a:t>
            </a:r>
            <a:r>
              <a:rPr lang="en-US" sz="1800" dirty="0" err="1"/>
              <a:t>Montemerlo</a:t>
            </a:r>
            <a:r>
              <a:rPr lang="en-US" sz="1800" dirty="0"/>
              <a:t>, S. </a:t>
            </a:r>
            <a:r>
              <a:rPr lang="en-US" sz="1800" dirty="0" err="1"/>
              <a:t>Thrun</a:t>
            </a:r>
            <a:r>
              <a:rPr lang="en-US" sz="1800" dirty="0"/>
              <a:t>, D. </a:t>
            </a:r>
            <a:r>
              <a:rPr lang="en-US" sz="1800" dirty="0" err="1"/>
              <a:t>Koller</a:t>
            </a:r>
            <a:r>
              <a:rPr lang="en-US" sz="1800" dirty="0"/>
              <a:t>, and B. </a:t>
            </a:r>
            <a:r>
              <a:rPr lang="en-US" sz="1800" dirty="0" err="1"/>
              <a:t>Wegbreit</a:t>
            </a:r>
            <a:r>
              <a:rPr lang="en-US" sz="1800" dirty="0"/>
              <a:t>. FastSLAM: A factored solution to simultaneous localization and mapping, </a:t>
            </a:r>
            <a:r>
              <a:rPr lang="en-US" sz="1800" i="1" dirty="0"/>
              <a:t>AAAI02</a:t>
            </a:r>
            <a:br>
              <a:rPr lang="en-US" sz="1800" i="1" dirty="0"/>
            </a:br>
            <a:endParaRPr lang="en-US" sz="1800" i="1" dirty="0"/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sz="1800" dirty="0"/>
              <a:t>D. </a:t>
            </a:r>
            <a:r>
              <a:rPr lang="en-US" sz="1800" dirty="0" err="1"/>
              <a:t>Haehnel</a:t>
            </a:r>
            <a:r>
              <a:rPr lang="en-US" sz="1800" dirty="0"/>
              <a:t>, W. </a:t>
            </a:r>
            <a:r>
              <a:rPr lang="en-US" sz="1800" dirty="0" err="1"/>
              <a:t>Burgard</a:t>
            </a:r>
            <a:r>
              <a:rPr lang="en-US" sz="1800" dirty="0"/>
              <a:t>, D. Fox, and S. </a:t>
            </a:r>
            <a:r>
              <a:rPr lang="en-US" sz="1800" dirty="0" err="1"/>
              <a:t>Thrun</a:t>
            </a:r>
            <a:r>
              <a:rPr lang="en-US" sz="1800" dirty="0"/>
              <a:t>. An efficient FastSLAM algorithm for generating maps of large-scale cyclic environments from raw laser range measurements, IROS03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sz="1800" dirty="0"/>
              <a:t>M. </a:t>
            </a:r>
            <a:r>
              <a:rPr lang="en-US" sz="1800" dirty="0" err="1"/>
              <a:t>Montemerlo</a:t>
            </a:r>
            <a:r>
              <a:rPr lang="en-US" sz="1800" dirty="0"/>
              <a:t>, S. </a:t>
            </a:r>
            <a:r>
              <a:rPr lang="en-US" sz="1800" dirty="0" err="1"/>
              <a:t>Thrun</a:t>
            </a:r>
            <a:r>
              <a:rPr lang="en-US" sz="1800" dirty="0"/>
              <a:t>, D. </a:t>
            </a:r>
            <a:r>
              <a:rPr lang="en-US" sz="1800" dirty="0" err="1"/>
              <a:t>Koller</a:t>
            </a:r>
            <a:r>
              <a:rPr lang="en-US" sz="1800" dirty="0"/>
              <a:t>, B. </a:t>
            </a:r>
            <a:r>
              <a:rPr lang="en-US" sz="1800" dirty="0" err="1"/>
              <a:t>Wegbreit</a:t>
            </a:r>
            <a:r>
              <a:rPr lang="en-US" sz="1800" dirty="0"/>
              <a:t>. FastSLAM 2.0: An Improved particle filtering algorithm for simultaneous localization and mapping that provably converges. IJCAI-2003</a:t>
            </a:r>
          </a:p>
          <a:p>
            <a:pPr>
              <a:lnSpc>
                <a:spcPct val="80000"/>
              </a:lnSpc>
              <a:spcAft>
                <a:spcPct val="20000"/>
              </a:spcAft>
            </a:pPr>
            <a:endParaRPr lang="en-US" sz="1800" i="1" dirty="0"/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sz="1800" dirty="0"/>
              <a:t>G. </a:t>
            </a:r>
            <a:r>
              <a:rPr lang="en-US" sz="1800" dirty="0" err="1"/>
              <a:t>Grisetti</a:t>
            </a:r>
            <a:r>
              <a:rPr lang="en-US" sz="1800" dirty="0"/>
              <a:t>, C. </a:t>
            </a:r>
            <a:r>
              <a:rPr lang="en-US" sz="1800" dirty="0" err="1"/>
              <a:t>Stachniss</a:t>
            </a:r>
            <a:r>
              <a:rPr lang="en-US" sz="1800" dirty="0"/>
              <a:t>, and W. </a:t>
            </a:r>
            <a:r>
              <a:rPr lang="en-US" sz="1800" dirty="0" err="1"/>
              <a:t>Burgard</a:t>
            </a:r>
            <a:r>
              <a:rPr lang="en-US" sz="1800" dirty="0"/>
              <a:t>. Improving grid-based slam with </a:t>
            </a:r>
            <a:r>
              <a:rPr lang="en-US" sz="1800" dirty="0" err="1"/>
              <a:t>rao-blackwellized</a:t>
            </a:r>
            <a:r>
              <a:rPr lang="en-US" sz="1800" dirty="0"/>
              <a:t> particle filters by adaptive proposals and selective resampling, ICRA05</a:t>
            </a:r>
            <a:br>
              <a:rPr lang="en-US" sz="1800" dirty="0"/>
            </a:br>
            <a:endParaRPr lang="en-US" sz="1800" i="1" dirty="0"/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sz="1800" dirty="0"/>
              <a:t>A. </a:t>
            </a:r>
            <a:r>
              <a:rPr lang="en-US" sz="1800" dirty="0" err="1"/>
              <a:t>Eliazar</a:t>
            </a:r>
            <a:r>
              <a:rPr lang="en-US" sz="1800" dirty="0"/>
              <a:t> and R. Parr. DP-SLAM: Fast, robust </a:t>
            </a:r>
            <a:r>
              <a:rPr lang="en-US" sz="1800" dirty="0" err="1"/>
              <a:t>simultanous</a:t>
            </a:r>
            <a:r>
              <a:rPr lang="en-US" sz="1800" dirty="0"/>
              <a:t> localization and mapping without predetermined landmarks, IJCAI03</a:t>
            </a:r>
          </a:p>
        </p:txBody>
      </p:sp>
    </p:spTree>
    <p:extLst>
      <p:ext uri="{BB962C8B-B14F-4D97-AF65-F5344CB8AC3E}">
        <p14:creationId xmlns:p14="http://schemas.microsoft.com/office/powerpoint/2010/main" val="109954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- Odometry</a:t>
            </a:r>
          </a:p>
        </p:txBody>
      </p:sp>
      <p:pic>
        <p:nvPicPr>
          <p:cNvPr id="4" name="haehnel-RawOdometry-anim.avi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3652838" y="1931988"/>
            <a:ext cx="48768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– Scan Matching</a:t>
            </a:r>
          </a:p>
        </p:txBody>
      </p:sp>
      <p:pic>
        <p:nvPicPr>
          <p:cNvPr id="4" name="haehnel-ScanMatching-anim.avi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3652838" y="1931988"/>
            <a:ext cx="48768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– FastSLAM</a:t>
            </a:r>
          </a:p>
        </p:txBody>
      </p:sp>
      <p:pic>
        <p:nvPicPr>
          <p:cNvPr id="4" name="haehnel-ScanMatchingFastSLAM-Seattle-anim-2.avi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3652838" y="1931988"/>
            <a:ext cx="48768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Online SLAM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305300" y="43434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58100" y="16764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57700" y="1828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t-1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134100" y="1828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/>
              <a:t>s</a:t>
            </a:r>
            <a:r>
              <a:rPr lang="en-US" baseline="-25000" dirty="0" err="1"/>
              <a:t>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810500" y="1828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t+1</a:t>
            </a:r>
          </a:p>
        </p:txBody>
      </p:sp>
      <p:sp>
        <p:nvSpPr>
          <p:cNvPr id="10" name="Oval 9"/>
          <p:cNvSpPr/>
          <p:nvPr/>
        </p:nvSpPr>
        <p:spPr>
          <a:xfrm>
            <a:off x="3619500" y="26670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t-1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457700" y="3200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t-1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295900" y="26670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/>
              <a:t>u</a:t>
            </a:r>
            <a:r>
              <a:rPr lang="en-US" baseline="-25000" dirty="0" err="1"/>
              <a:t>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134100" y="3200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/>
              <a:t>z</a:t>
            </a:r>
            <a:r>
              <a:rPr lang="en-US" baseline="-25000" dirty="0" err="1"/>
              <a:t>t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810500" y="3200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t+1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972300" y="26670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t+1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457700" y="4495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m</a:t>
            </a:r>
          </a:p>
        </p:txBody>
      </p:sp>
      <p:cxnSp>
        <p:nvCxnSpPr>
          <p:cNvPr id="17" name="Straight Arrow Connector 16"/>
          <p:cNvCxnSpPr>
            <a:stCxn id="7" idx="6"/>
            <a:endCxn id="8" idx="2"/>
          </p:cNvCxnSpPr>
          <p:nvPr/>
        </p:nvCxnSpPr>
        <p:spPr>
          <a:xfrm>
            <a:off x="5067300" y="2133600"/>
            <a:ext cx="1066800" cy="15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7"/>
            <a:endCxn id="7" idx="3"/>
          </p:cNvCxnSpPr>
          <p:nvPr/>
        </p:nvCxnSpPr>
        <p:spPr>
          <a:xfrm rot="5400000" flipH="1" flipV="1">
            <a:off x="4139826" y="2349126"/>
            <a:ext cx="407148" cy="40714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4"/>
            <a:endCxn id="11" idx="0"/>
          </p:cNvCxnSpPr>
          <p:nvPr/>
        </p:nvCxnSpPr>
        <p:spPr>
          <a:xfrm rot="5400000">
            <a:off x="4381500" y="2819400"/>
            <a:ext cx="762000" cy="15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0"/>
            <a:endCxn id="11" idx="4"/>
          </p:cNvCxnSpPr>
          <p:nvPr/>
        </p:nvCxnSpPr>
        <p:spPr>
          <a:xfrm rot="5400000" flipH="1" flipV="1">
            <a:off x="4419600" y="4152900"/>
            <a:ext cx="685800" cy="15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7"/>
            <a:endCxn id="13" idx="3"/>
          </p:cNvCxnSpPr>
          <p:nvPr/>
        </p:nvCxnSpPr>
        <p:spPr>
          <a:xfrm rot="5400000" flipH="1" flipV="1">
            <a:off x="5168526" y="3530226"/>
            <a:ext cx="864348" cy="124534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6"/>
            <a:endCxn id="14" idx="3"/>
          </p:cNvCxnSpPr>
          <p:nvPr/>
        </p:nvCxnSpPr>
        <p:spPr>
          <a:xfrm flipV="1">
            <a:off x="5067300" y="3720726"/>
            <a:ext cx="2832474" cy="107987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7"/>
            <a:endCxn id="8" idx="3"/>
          </p:cNvCxnSpPr>
          <p:nvPr/>
        </p:nvCxnSpPr>
        <p:spPr>
          <a:xfrm rot="5400000" flipH="1" flipV="1">
            <a:off x="5816226" y="2349126"/>
            <a:ext cx="407148" cy="40714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4"/>
            <a:endCxn id="13" idx="0"/>
          </p:cNvCxnSpPr>
          <p:nvPr/>
        </p:nvCxnSpPr>
        <p:spPr>
          <a:xfrm rot="5400000">
            <a:off x="6057900" y="2819400"/>
            <a:ext cx="762000" cy="15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6"/>
            <a:endCxn id="9" idx="2"/>
          </p:cNvCxnSpPr>
          <p:nvPr/>
        </p:nvCxnSpPr>
        <p:spPr>
          <a:xfrm>
            <a:off x="6743700" y="2133600"/>
            <a:ext cx="1066800" cy="15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7"/>
            <a:endCxn id="9" idx="3"/>
          </p:cNvCxnSpPr>
          <p:nvPr/>
        </p:nvCxnSpPr>
        <p:spPr>
          <a:xfrm rot="5400000" flipH="1" flipV="1">
            <a:off x="7492626" y="2349126"/>
            <a:ext cx="407148" cy="40714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4"/>
            <a:endCxn id="14" idx="0"/>
          </p:cNvCxnSpPr>
          <p:nvPr/>
        </p:nvCxnSpPr>
        <p:spPr>
          <a:xfrm rot="5400000">
            <a:off x="7734300" y="2819400"/>
            <a:ext cx="762000" cy="15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Object 30"/>
          <p:cNvGraphicFramePr>
            <a:graphicFrameLocks noChangeAspect="1"/>
          </p:cNvGraphicFramePr>
          <p:nvPr/>
        </p:nvGraphicFramePr>
        <p:xfrm>
          <a:off x="60769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69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873101" y="6019800"/>
                <a:ext cx="24457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𝑝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</m:t>
                      </m:r>
                      <m:r>
                        <a:rPr lang="en-US" sz="2400" i="1">
                          <a:latin typeface="Cambria Math"/>
                        </a:rPr>
                        <m:t>𝑚</m:t>
                      </m:r>
                      <m:r>
                        <a:rPr lang="en-US" sz="2400" i="1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1: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1: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101" y="6019800"/>
                <a:ext cx="2445798" cy="461665"/>
              </a:xfrm>
              <a:prstGeom prst="rect">
                <a:avLst/>
              </a:prstGeom>
              <a:blipFill>
                <a:blip r:embed="rId5"/>
                <a:stretch>
                  <a:fillRect r="-249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>
          <a:xfrm>
            <a:off x="4305300" y="43434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4305300" y="1676400"/>
            <a:ext cx="4267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57700" y="1828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t-1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134100" y="1828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/>
              <a:t>s</a:t>
            </a:r>
            <a:r>
              <a:rPr lang="en-US" baseline="-25000" dirty="0" err="1"/>
              <a:t>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10500" y="1828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t+1</a:t>
            </a:r>
          </a:p>
        </p:txBody>
      </p:sp>
      <p:sp>
        <p:nvSpPr>
          <p:cNvPr id="8" name="Oval 7"/>
          <p:cNvSpPr/>
          <p:nvPr/>
        </p:nvSpPr>
        <p:spPr>
          <a:xfrm>
            <a:off x="3619500" y="26670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t-1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457700" y="3200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t-1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295900" y="26670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/>
              <a:t>u</a:t>
            </a:r>
            <a:r>
              <a:rPr lang="en-US" baseline="-25000" dirty="0" err="1"/>
              <a:t>t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134100" y="3200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/>
              <a:t>z</a:t>
            </a:r>
            <a:r>
              <a:rPr lang="en-US" baseline="-25000" dirty="0" err="1"/>
              <a:t>t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810500" y="3200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t+1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972300" y="26670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t+1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457700" y="4495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m</a:t>
            </a:r>
          </a:p>
        </p:txBody>
      </p:sp>
      <p:cxnSp>
        <p:nvCxnSpPr>
          <p:cNvPr id="18" name="Straight Arrow Connector 17"/>
          <p:cNvCxnSpPr>
            <a:stCxn id="5" idx="6"/>
            <a:endCxn id="6" idx="2"/>
          </p:cNvCxnSpPr>
          <p:nvPr/>
        </p:nvCxnSpPr>
        <p:spPr>
          <a:xfrm>
            <a:off x="5067300" y="2133600"/>
            <a:ext cx="1066800" cy="15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7"/>
            <a:endCxn id="5" idx="3"/>
          </p:cNvCxnSpPr>
          <p:nvPr/>
        </p:nvCxnSpPr>
        <p:spPr>
          <a:xfrm rot="5400000" flipH="1" flipV="1">
            <a:off x="4139826" y="2349126"/>
            <a:ext cx="407148" cy="40714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4"/>
            <a:endCxn id="9" idx="0"/>
          </p:cNvCxnSpPr>
          <p:nvPr/>
        </p:nvCxnSpPr>
        <p:spPr>
          <a:xfrm rot="5400000">
            <a:off x="4381500" y="2819400"/>
            <a:ext cx="762000" cy="15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0"/>
            <a:endCxn id="9" idx="4"/>
          </p:cNvCxnSpPr>
          <p:nvPr/>
        </p:nvCxnSpPr>
        <p:spPr>
          <a:xfrm rot="5400000" flipH="1" flipV="1">
            <a:off x="4419600" y="4152900"/>
            <a:ext cx="685800" cy="15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7"/>
            <a:endCxn id="11" idx="3"/>
          </p:cNvCxnSpPr>
          <p:nvPr/>
        </p:nvCxnSpPr>
        <p:spPr>
          <a:xfrm rot="5400000" flipH="1" flipV="1">
            <a:off x="5168526" y="3530226"/>
            <a:ext cx="864348" cy="124534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6"/>
            <a:endCxn id="12" idx="3"/>
          </p:cNvCxnSpPr>
          <p:nvPr/>
        </p:nvCxnSpPr>
        <p:spPr>
          <a:xfrm flipV="1">
            <a:off x="5067300" y="3720726"/>
            <a:ext cx="2832474" cy="107987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7"/>
            <a:endCxn id="6" idx="3"/>
          </p:cNvCxnSpPr>
          <p:nvPr/>
        </p:nvCxnSpPr>
        <p:spPr>
          <a:xfrm rot="5400000" flipH="1" flipV="1">
            <a:off x="5816226" y="2349126"/>
            <a:ext cx="407148" cy="40714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4"/>
            <a:endCxn id="11" idx="0"/>
          </p:cNvCxnSpPr>
          <p:nvPr/>
        </p:nvCxnSpPr>
        <p:spPr>
          <a:xfrm rot="5400000">
            <a:off x="6057900" y="2819400"/>
            <a:ext cx="762000" cy="15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" idx="6"/>
            <a:endCxn id="7" idx="2"/>
          </p:cNvCxnSpPr>
          <p:nvPr/>
        </p:nvCxnSpPr>
        <p:spPr>
          <a:xfrm>
            <a:off x="6743700" y="2133600"/>
            <a:ext cx="1066800" cy="15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3" idx="7"/>
            <a:endCxn id="7" idx="3"/>
          </p:cNvCxnSpPr>
          <p:nvPr/>
        </p:nvCxnSpPr>
        <p:spPr>
          <a:xfrm rot="5400000" flipH="1" flipV="1">
            <a:off x="7492626" y="2349126"/>
            <a:ext cx="407148" cy="40714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4"/>
            <a:endCxn id="12" idx="0"/>
          </p:cNvCxnSpPr>
          <p:nvPr/>
        </p:nvCxnSpPr>
        <p:spPr>
          <a:xfrm rot="5400000">
            <a:off x="7734300" y="2819400"/>
            <a:ext cx="762000" cy="15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itle 5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SLAM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4705883" y="6020464"/>
                <a:ext cx="26278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𝑝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1: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</m:t>
                      </m:r>
                      <m:r>
                        <a:rPr lang="en-US" sz="2400" i="1">
                          <a:latin typeface="Cambria Math"/>
                        </a:rPr>
                        <m:t>𝑚</m:t>
                      </m:r>
                      <m:r>
                        <a:rPr lang="en-US" sz="2400" i="1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1: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1: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883" y="6020464"/>
                <a:ext cx="2627834" cy="461665"/>
              </a:xfrm>
              <a:prstGeom prst="rect">
                <a:avLst/>
              </a:prstGeom>
              <a:blipFill>
                <a:blip r:embed="rId2"/>
                <a:stretch>
                  <a:fillRect r="-23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1263</Words>
  <Application>Microsoft Office PowerPoint</Application>
  <PresentationFormat>Widescreen</PresentationFormat>
  <Paragraphs>261</Paragraphs>
  <Slides>49</Slides>
  <Notes>1</Notes>
  <HiddenSlides>0</HiddenSlides>
  <MMClips>6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Calibri</vt:lpstr>
      <vt:lpstr>Calisto MT</vt:lpstr>
      <vt:lpstr>Cambria</vt:lpstr>
      <vt:lpstr>Cambria Math</vt:lpstr>
      <vt:lpstr>Verdana</vt:lpstr>
      <vt:lpstr>Wingdings</vt:lpstr>
      <vt:lpstr>Wingdings 2</vt:lpstr>
      <vt:lpstr>Slate</vt:lpstr>
      <vt:lpstr>Equation</vt:lpstr>
      <vt:lpstr>CSE 298 – Foundations of Robotics</vt:lpstr>
      <vt:lpstr>Sources</vt:lpstr>
      <vt:lpstr>Particle SLAM</vt:lpstr>
      <vt:lpstr>FastSLAM</vt:lpstr>
      <vt:lpstr>Motivation - Odometry</vt:lpstr>
      <vt:lpstr>Motivation – Scan Matching</vt:lpstr>
      <vt:lpstr>Motivation – FastSLAM</vt:lpstr>
      <vt:lpstr>Online SLAM</vt:lpstr>
      <vt:lpstr>Full SLAM</vt:lpstr>
      <vt:lpstr>FastSLAM</vt:lpstr>
      <vt:lpstr>Terminology</vt:lpstr>
      <vt:lpstr>Algorithm: FastSLAM</vt:lpstr>
      <vt:lpstr>Every Particle is a Hypothesis</vt:lpstr>
      <vt:lpstr>Predict</vt:lpstr>
      <vt:lpstr>Observe</vt:lpstr>
      <vt:lpstr>Weight/Resample</vt:lpstr>
      <vt:lpstr>Predict</vt:lpstr>
      <vt:lpstr>Observe</vt:lpstr>
      <vt:lpstr>Observe</vt:lpstr>
      <vt:lpstr>Weight/Resample</vt:lpstr>
      <vt:lpstr>Predict</vt:lpstr>
      <vt:lpstr>Observe</vt:lpstr>
      <vt:lpstr>Observe</vt:lpstr>
      <vt:lpstr>Weight/Resample</vt:lpstr>
      <vt:lpstr>Algorithm: FastSLAM</vt:lpstr>
      <vt:lpstr>FastSLAM 1.0 - Predict</vt:lpstr>
      <vt:lpstr>FastSLAM 1.0 – Observe New Feature</vt:lpstr>
      <vt:lpstr>FastSLAM 1.0 – Observe Old Feature</vt:lpstr>
      <vt:lpstr>FastSLAM  Complexity</vt:lpstr>
      <vt:lpstr>Data Association Problem</vt:lpstr>
      <vt:lpstr>Data Association Problem</vt:lpstr>
      <vt:lpstr>Data Association Problem</vt:lpstr>
      <vt:lpstr>Per-Particle Data Association</vt:lpstr>
      <vt:lpstr>Fast SLAM 2.0</vt:lpstr>
      <vt:lpstr>FastSLAM 2.0</vt:lpstr>
      <vt:lpstr>FastSLAM 2.0</vt:lpstr>
      <vt:lpstr>FastSLAM 2.0</vt:lpstr>
      <vt:lpstr>Improved Proposal</vt:lpstr>
      <vt:lpstr>Improved Proposal</vt:lpstr>
      <vt:lpstr>Improved Proposal</vt:lpstr>
      <vt:lpstr>Improved Proposal</vt:lpstr>
      <vt:lpstr>FastSLAM 2.0 - Predict</vt:lpstr>
      <vt:lpstr>Intel Lab</vt:lpstr>
      <vt:lpstr>Intel Lab</vt:lpstr>
      <vt:lpstr>Results – Data Association</vt:lpstr>
      <vt:lpstr>Results – Accuracy</vt:lpstr>
      <vt:lpstr>Loop Closure</vt:lpstr>
      <vt:lpstr>Multiple Loop Closure</vt:lpstr>
      <vt:lpstr>More Details on FastSLAM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298 – Foundations of Robotics</dc:title>
  <dc:creator>Corey I Montella</dc:creator>
  <cp:lastModifiedBy>Corey I Montella</cp:lastModifiedBy>
  <cp:revision>2</cp:revision>
  <dcterms:created xsi:type="dcterms:W3CDTF">2020-07-21T19:01:29Z</dcterms:created>
  <dcterms:modified xsi:type="dcterms:W3CDTF">2020-07-21T20:57:45Z</dcterms:modified>
</cp:coreProperties>
</file>