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0" r:id="rId26"/>
  </p:sldIdLst>
  <p:sldSz cx="10080625" cy="7559675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EE6D6-ABBF-4514-BEB7-209A1068739B}">
  <a:tblStyle styleId="{336EE6D6-ABBF-4514-BEB7-209A1068739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3D8463E-84AE-41A3-88D6-A97072FF2C1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D27801C4-069B-4EDE-BADD-D28BFEA5D3BA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ED3570B-85C9-4E04-B389-2D460430F554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4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843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9460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9859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763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9351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8891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9818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036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774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620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06174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327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41212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0895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29083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2964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0969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080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252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916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569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29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178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304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221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961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19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2119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04000" y="301319"/>
            <a:ext cx="9071640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03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Motion Controlled Lamp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 Tarleton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Kainoa Kekahuna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Cazinha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Schiffer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12/08/2015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ECE 411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- Hardware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563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Sensor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Susceptible to interference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Unsure of interface with hand due to body heat at close distances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interference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within distance specified in requirements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Illumination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cost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power requirements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life span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heat dissipation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5V Micro USB (standard phone charging cable and wall wart)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enough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Wall Wart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Delivers enough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- Software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28600">
              <a:spcBef>
                <a:spcPts val="0"/>
              </a:spcBef>
              <a:buSzPct val="100000"/>
            </a:pPr>
            <a:r>
              <a:rPr lang="en-US" dirty="0"/>
              <a:t>Used Atmel </a:t>
            </a:r>
            <a:r>
              <a:rPr lang="en-US" dirty="0" smtClean="0"/>
              <a:t>Studio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Written in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AVR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Baremetal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AVR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Dude to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software onto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ATMega328-MU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– Major Components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ATMega328-MU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L7805 Voltage Regulator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DMN3024LSD NFET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ZDT694 NPN Transistor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1W LED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HC-SR04 Ultrasonic Range Finder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Wall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LED Heat Sink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- Schematic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05" y="1243340"/>
            <a:ext cx="8135426" cy="606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- Board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916" y="1563840"/>
            <a:ext cx="7339807" cy="492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- Tools Employed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28600">
              <a:spcBef>
                <a:spcPts val="0"/>
              </a:spcBef>
              <a:buSzPct val="100000"/>
            </a:pPr>
            <a:r>
              <a:rPr lang="en-US" dirty="0" err="1" smtClean="0"/>
              <a:t>EagleCAD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Atmel Studio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buSzPct val="100000"/>
            </a:pPr>
            <a:r>
              <a:rPr lang="en-US" dirty="0"/>
              <a:t>AVR </a:t>
            </a:r>
            <a:r>
              <a:rPr lang="en-US" dirty="0" smtClean="0"/>
              <a:t>Dude</a:t>
            </a:r>
          </a:p>
          <a:p>
            <a:pPr indent="-228600">
              <a:buSzPct val="100000"/>
            </a:pPr>
            <a:endParaRPr lang="en-US" dirty="0"/>
          </a:p>
          <a:p>
            <a:pPr indent="-228600">
              <a:buSzPct val="100000"/>
            </a:pPr>
            <a:r>
              <a:rPr lang="en-US" dirty="0" smtClean="0"/>
              <a:t>Microsoft Project</a:t>
            </a: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and Prior Work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PWM code concept from Arduino website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Power LED Driver Circuit Design from Dan Goldwater – Cofounder of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Instructables.com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Base schematic design was structured around the Arduino Tiny schematic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did not knowingly use any IP from external sources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Test Plan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04000" y="1769039"/>
            <a:ext cx="9071640" cy="54035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Tests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Input data. Send test data equivalent to the sensor data. Confirm that data was received and compare with test input data.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sensor input data conversion. Send input test data. Allow conversion to pulse width modulation values. Compare with expected pulse width modulation values.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output data. Send output data. Was output data sent and was that data equivalent to the data given.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12V wall wart to ensure the 12V DC is the proper output.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voltage regulator from 12V DC to 5V DC with oscilloscope.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ultrasonic range module input and output signals using function generator and oscilloscope.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processor inputs and outputs using oscilloscope and function generator.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Led array range of illumination using power supply.</a:t>
            </a: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1591770" y="1761688"/>
          <a:ext cx="6896100" cy="4364355"/>
        </p:xfrm>
        <a:graphic>
          <a:graphicData uri="http://schemas.openxmlformats.org/drawingml/2006/table">
            <a:tbl>
              <a:tblPr>
                <a:noFill/>
                <a:tableStyleId>{336EE6D6-ABBF-4514-BEB7-209A1068739B}</a:tableStyleId>
              </a:tblPr>
              <a:tblGrid>
                <a:gridCol w="333375"/>
                <a:gridCol w="1133475"/>
                <a:gridCol w="1314450"/>
                <a:gridCol w="609600"/>
                <a:gridCol w="609600"/>
                <a:gridCol w="609600"/>
                <a:gridCol w="1495425"/>
                <a:gridCol w="790575"/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Grant Cazinha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LED Array Illumination Test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</a:tr>
              <a:tr h="7810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Led array range of illumination using power supply increasing current from 0 to 100% of max current rating for LEDs in 10 steps.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White Box</a:t>
                      </a:r>
                    </a:p>
                  </a:txBody>
                  <a:tcPr marL="9525" marR="9525" marT="9525" marB="0"/>
                </a:tc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James Schiffer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11/15/2015</a:t>
                      </a: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6:17 PM</a:t>
                      </a: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Attach power supply leads to LED board.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70mA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40%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140mA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175mA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210mA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70%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245mA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270mA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90%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315mA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350mA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+- 1mA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Well within range of expected current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1630362" y="2003425"/>
          <a:ext cx="6819900" cy="3554730"/>
        </p:xfrm>
        <a:graphic>
          <a:graphicData uri="http://schemas.openxmlformats.org/drawingml/2006/table">
            <a:tbl>
              <a:tblPr>
                <a:noFill/>
                <a:tableStyleId>{03D8463E-84AE-41A3-88D6-A97072FF2C17}</a:tableStyleId>
              </a:tblPr>
              <a:tblGrid>
                <a:gridCol w="333375"/>
                <a:gridCol w="1133475"/>
                <a:gridCol w="1314450"/>
                <a:gridCol w="609600"/>
                <a:gridCol w="609600"/>
                <a:gridCol w="609600"/>
                <a:gridCol w="1495425"/>
                <a:gridCol w="714375"/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Grant Cazinha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12V wall wart Voltage Verification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524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12V wall wart to ensure the 12V DC is the proper output.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Black Box</a:t>
                      </a:r>
                    </a:p>
                  </a:txBody>
                  <a:tcPr marL="9525" marR="9525" marT="9525" marB="0"/>
                </a:tc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James Schiffer / Kainoa Kekahuna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11/30/2015</a:t>
                      </a: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3:00 PM</a:t>
                      </a: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Wall wart plugged into board and wall electrical socket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Plug wall wart into wall electrical socket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Plug wall wart into board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Check voltage using oscilloscope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12V +- 30%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11.9V- 12.2V Fluctuating. Well within tolerance.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Problem/Need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low cost lamp that requires no physical contact to turn on/off, or to adjust the level of illumination.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630362" y="2170113"/>
          <a:ext cx="6819875" cy="3221355"/>
        </p:xfrm>
        <a:graphic>
          <a:graphicData uri="http://schemas.openxmlformats.org/drawingml/2006/table">
            <a:tbl>
              <a:tblPr>
                <a:noFill/>
                <a:tableStyleId>{D27801C4-069B-4EDE-BADD-D28BFEA5D3BA}</a:tableStyleId>
              </a:tblPr>
              <a:tblGrid>
                <a:gridCol w="333075"/>
                <a:gridCol w="1132425"/>
                <a:gridCol w="1319575"/>
                <a:gridCol w="609025"/>
                <a:gridCol w="609025"/>
                <a:gridCol w="609025"/>
                <a:gridCol w="1494025"/>
                <a:gridCol w="713700"/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Kainoa Kekahuna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Voltage Regulation Verification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</a:tr>
              <a:tr h="7810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voltage regulator from 12V DC to 5V DC with oscilloscope.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White Box</a:t>
                      </a:r>
                    </a:p>
                  </a:txBody>
                  <a:tcPr marL="9525" marR="9525" marT="9525" marB="0"/>
                </a:tc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James Schiffer, Ian Tarleton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11/30/2015</a:t>
                      </a: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3:15 PM</a:t>
                      </a: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Plug wall wart into eletrical wall socket and plug voltage regulator into board 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Turn on board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output of voltage regulator with oscilloscope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5V output from volage regulator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Oscilloscope read ~5.017V on voltage regulator output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– Detailed Test Descriptions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1630362" y="1554162"/>
          <a:ext cx="6819875" cy="4451985"/>
        </p:xfrm>
        <a:graphic>
          <a:graphicData uri="http://schemas.openxmlformats.org/drawingml/2006/table">
            <a:tbl>
              <a:tblPr>
                <a:noFill/>
                <a:tableStyleId>{BED3570B-85C9-4E04-B389-2D460430F554}</a:tableStyleId>
              </a:tblPr>
              <a:tblGrid>
                <a:gridCol w="333075"/>
                <a:gridCol w="1132425"/>
                <a:gridCol w="1319575"/>
                <a:gridCol w="609025"/>
                <a:gridCol w="609025"/>
                <a:gridCol w="609025"/>
                <a:gridCol w="1494025"/>
                <a:gridCol w="713700"/>
              </a:tblGrid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Writer: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Kainoa Kekahuna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Case Name: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Input Signal to Pulse Width Modulation Conversion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ID #: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</a:tr>
              <a:tr h="7810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Description: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 sensor input data conversion. Send input test data. Allow conversion to pulse width modulation values. Compare with expected pulse width modulation values.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Type: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White Box</a:t>
                      </a:r>
                    </a:p>
                  </a:txBody>
                  <a:tcPr marL="9525" marR="9525" marT="9525" marB="0"/>
                </a:tc>
              </a:tr>
              <a:tr h="190500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Tester Information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Name of Tester: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James Schiffer, Grant Cazinha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Date: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11/30/2015</a:t>
                      </a: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Hardware Ver: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1.0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Time: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4:00 PM</a:t>
                      </a:r>
                    </a:p>
                  </a:txBody>
                  <a:tcPr marL="9525" marR="9525" marT="9525" marB="0" anchor="b"/>
                </a:tc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Input and output modules stubbed. Input file contains test data for required range of testing.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Step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Expected Result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Fail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Comments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Setup Oscilloscope to Read PWM 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Run test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Compare output data with expected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PWM set to high after 16 microseconds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AVR fuses are factory set to divide clock by 8. Oscillator was acting with a 1 MHz pulse instead of expected 16MHz pulse. Fixed.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Overall test result: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 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strike="noStrike" cap="none" baseline="0"/>
                        <a:t>Successful after adjusting fuse bits.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5344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Not Work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design included LED driver chip. Chip was either faulty or implementation was poor.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Ordering parts was complicated. We received a few parts that were not what was desired.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power supply concept was not sufficient for the types of LEDs chosen for the lamp.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Worked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current source design using NFETs was simple and elegant and worked sufficiently.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Solder stencil and oven for soldering the surface mount components.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04000" y="1769039"/>
            <a:ext cx="9071640" cy="53028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 Tarleton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and Constructed Enclosure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Research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</a:t>
            </a: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Cazinha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 Design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 Construction and Troubleshooting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Kainoa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Kekahuna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Schiffer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 Design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Design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04000" y="301319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Repository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504000" y="1769039"/>
            <a:ext cx="9071640" cy="53028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buNone/>
            </a:pPr>
            <a:r>
              <a:rPr lang="en-US" dirty="0" smtClean="0"/>
              <a:t>Full documentation, code, design process, research, etc. </a:t>
            </a:r>
            <a:r>
              <a:rPr lang="en-US" dirty="0"/>
              <a:t>available at https://github.com/j1mb0/ECE411/wiki</a:t>
            </a: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1903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37556" y="3229077"/>
            <a:ext cx="9071640" cy="126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3181259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thought this would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cool novelty device. It could be a fabulous gift, and even a conversation piece in the home.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a new product introduction using the processes and methods introduced in ECE 411 with the ultimate goal of creating a working prototype of our touch-free lamp</a:t>
            </a:r>
          </a:p>
          <a:p>
            <a:pPr marL="0" marR="0" lvl="0" indent="51435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our research, there is nothing that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like the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lamp that we designed and constructed.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04000" y="1769039"/>
            <a:ext cx="9071640" cy="55042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Lamp Features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Approximately 40W incandescent equivalent (300 Lumens) illumination.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device will be turned on and off using motion detection.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within 12" beyond the minimum distance for the sensor.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Illumination variability control based on distance from sensor.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Adjustable based on distance measurements in a 12" range starting from the minimum distance of the sensor.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Decreasing distance decreases illumination down to 0% of maximum.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distance increases illumination up to 100% of maximum.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standard 120V outlet for power.</a:t>
            </a:r>
          </a:p>
          <a:p>
            <a:pPr marL="285750" marR="0" lvl="0" indent="-24003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for a single prototype will be less than $100.</a:t>
            </a:r>
          </a:p>
          <a:p>
            <a:pPr marL="285750" marR="0" lvl="0" indent="-24003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Environment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Residential usage.</a:t>
            </a:r>
          </a:p>
          <a:p>
            <a:pPr marL="285750" marR="0" lvl="0" indent="-24003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≥ 2 layers, with solder mask and at least a top-side silk screen.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an area between &gt; 9 cm2 and &lt; 900 cm2.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no linear dimension &lt; 2 cm or &gt; 30 cm.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1">
              <a:buSzPct val="45000"/>
            </a:pPr>
            <a:r>
              <a:rPr lang="en-US" sz="2400" dirty="0" smtClean="0"/>
              <a:t>We implemented the Waterfall design process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This matched well with course requirements</a:t>
            </a:r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Better for hardware based projects (compared to SCRUM, AGILE, etc.)</a:t>
            </a:r>
          </a:p>
          <a:p>
            <a:pPr marL="457200" lvl="1">
              <a:buSzPct val="45000"/>
            </a:pPr>
            <a:endParaRPr lang="en-US" sz="2400" dirty="0"/>
          </a:p>
          <a:p>
            <a:pPr marL="457200" lvl="1">
              <a:buSzPct val="45000"/>
            </a:pP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4" name="TextShape 2"/>
          <p:cNvSpPr txBox="1"/>
          <p:nvPr/>
        </p:nvSpPr>
        <p:spPr>
          <a:xfrm>
            <a:off x="656400" y="19214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solidFill>
                  <a:schemeClr val="dk1"/>
                </a:solidFill>
              </a:rPr>
              <a:t>Schedule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04000" y="6305880"/>
            <a:ext cx="9071640" cy="834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1">
              <a:buSzPct val="45000"/>
            </a:pPr>
            <a:endParaRPr lang="en-US" sz="2400" dirty="0"/>
          </a:p>
          <a:p>
            <a:pPr marL="457200" lvl="1">
              <a:buSzPct val="45000"/>
            </a:pPr>
            <a:r>
              <a:rPr lang="en-US" sz="2400" dirty="0" smtClean="0"/>
              <a:t>  Full Schedule available on 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repo: </a:t>
            </a:r>
            <a:endParaRPr lang="en-US" sz="2400" dirty="0"/>
          </a:p>
        </p:txBody>
      </p:sp>
      <p:sp>
        <p:nvSpPr>
          <p:cNvPr id="4" name="TextShape 2"/>
          <p:cNvSpPr txBox="1"/>
          <p:nvPr/>
        </p:nvSpPr>
        <p:spPr>
          <a:xfrm>
            <a:off x="656400" y="19214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552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- Hardware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04000" y="1769040"/>
            <a:ext cx="9071640" cy="52273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≥ 2 layers, with solder mask and at least a top-side silk screen.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an area between &gt; 9 cm2 and &lt; 900 cm2.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no linear dimension &lt; 2 cm or &gt; 30 cm.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Ultrasonic Range Finder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Illumination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of 1W LEDs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75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12V Wall Wart</a:t>
            </a:r>
          </a:p>
          <a:p>
            <a:pPr marL="4572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</TotalTime>
  <Words>1401</Words>
  <Application>Microsoft Office PowerPoint</Application>
  <PresentationFormat>Custom</PresentationFormat>
  <Paragraphs>427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- Hardware</vt:lpstr>
      <vt:lpstr>Design - Software</vt:lpstr>
      <vt:lpstr>Implementation – Major Components</vt:lpstr>
      <vt:lpstr>Implementation - Schematic</vt:lpstr>
      <vt:lpstr>Implementation - Board</vt:lpstr>
      <vt:lpstr>Implementation - Tools Employed</vt:lpstr>
      <vt:lpstr>IP and Prior Work</vt:lpstr>
      <vt:lpstr>Testing – Test Plan</vt:lpstr>
      <vt:lpstr>Testing – Detailed Test Descriptions</vt:lpstr>
      <vt:lpstr>Testing – Detailed Test Descriptions</vt:lpstr>
      <vt:lpstr>Testing – Detailed Test Descriptions</vt:lpstr>
      <vt:lpstr>Testing – Detailed Test Descriptions</vt:lpstr>
      <vt:lpstr>Results</vt:lpstr>
      <vt:lpstr>Contributions</vt:lpstr>
      <vt:lpstr>Repository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Tarleton</dc:creator>
  <cp:lastModifiedBy>Ian Tarleton</cp:lastModifiedBy>
  <cp:revision>14</cp:revision>
  <dcterms:modified xsi:type="dcterms:W3CDTF">2015-12-06T19:59:03Z</dcterms:modified>
</cp:coreProperties>
</file>