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3" r:id="rId9"/>
    <p:sldId id="286" r:id="rId10"/>
    <p:sldId id="285" r:id="rId11"/>
    <p:sldId id="264" r:id="rId12"/>
    <p:sldId id="263" r:id="rId13"/>
    <p:sldId id="265" r:id="rId14"/>
    <p:sldId id="266" r:id="rId15"/>
    <p:sldId id="284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82" r:id="rId28"/>
    <p:sldId id="281" r:id="rId29"/>
    <p:sldId id="280" r:id="rId30"/>
  </p:sldIdLst>
  <p:sldSz cx="10080625" cy="7559675"/>
  <p:notesSz cx="7772400" cy="100584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6EE6D6-ABBF-4514-BEB7-209A1068739B}">
  <a:tblStyle styleId="{336EE6D6-ABBF-4514-BEB7-209A1068739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03D8463E-84AE-41A3-88D6-A97072FF2C17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D27801C4-069B-4EDE-BADD-D28BFEA5D3BA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BED3570B-85C9-4E04-B389-2D460430F554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68433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89460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99612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7631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93516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3732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48891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98182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1036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97748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56207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06174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41212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3275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708952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29083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42964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809694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687068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208095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82520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59167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65694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82970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51780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63042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88697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9859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04000" y="1769040"/>
            <a:ext cx="9071640" cy="43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4" name="Shape 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119" y="1768680"/>
            <a:ext cx="5495040" cy="4384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119" y="1768680"/>
            <a:ext cx="5495040" cy="438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504000" y="301319"/>
            <a:ext cx="9071640" cy="5852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3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504000" y="6887160"/>
            <a:ext cx="2348280" cy="521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447360" y="6887160"/>
            <a:ext cx="3195000" cy="521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7227360" y="6887160"/>
            <a:ext cx="2348280" cy="521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03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Motion Controlled Lamp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Ian Tarleton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Kainoa Kekahuna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Grant Cazinha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James Schiffer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12/08/2015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ECE 411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4896" y="3111998"/>
            <a:ext cx="1260388" cy="30840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58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165823" y="3111997"/>
            <a:ext cx="1252824" cy="30840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58" dirty="0">
                <a:solidFill>
                  <a:schemeClr val="tx1"/>
                </a:solidFill>
              </a:rPr>
              <a:t>Micro Controller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2757" y="3111997"/>
            <a:ext cx="1378521" cy="30840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58" dirty="0">
                <a:solidFill>
                  <a:schemeClr val="tx1"/>
                </a:solidFill>
              </a:rPr>
              <a:t>LED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0904" y="4394127"/>
            <a:ext cx="945369" cy="4261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8" dirty="0">
                <a:solidFill>
                  <a:schemeClr val="tx1"/>
                </a:solidFill>
              </a:rPr>
              <a:t>Hand</a:t>
            </a:r>
          </a:p>
        </p:txBody>
      </p:sp>
      <p:sp>
        <p:nvSpPr>
          <p:cNvPr id="8" name="Rectangle 7"/>
          <p:cNvSpPr/>
          <p:nvPr/>
        </p:nvSpPr>
        <p:spPr>
          <a:xfrm>
            <a:off x="4245355" y="3607748"/>
            <a:ext cx="1086875" cy="508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8" dirty="0">
                <a:solidFill>
                  <a:schemeClr val="tx1"/>
                </a:solidFill>
              </a:rPr>
              <a:t>Ultrasonic Range Finder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63271" y="4252975"/>
            <a:ext cx="945369" cy="6918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8" dirty="0">
                <a:solidFill>
                  <a:schemeClr val="tx1"/>
                </a:solidFill>
              </a:rPr>
              <a:t>CCCS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575284" y="4646141"/>
            <a:ext cx="1590539" cy="7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400748" y="4646141"/>
            <a:ext cx="1749593" cy="7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64857" y="4323854"/>
            <a:ext cx="1464841" cy="27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8" dirty="0"/>
              <a:t>PWM Signal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57697" y="1212428"/>
            <a:ext cx="7615597" cy="703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969" dirty="0"/>
              <a:t>Physical </a:t>
            </a:r>
            <a:r>
              <a:rPr lang="en-US" sz="3969" dirty="0" smtClean="0"/>
              <a:t>View (UML)</a:t>
            </a:r>
            <a:endParaRPr lang="en-US" sz="3969" dirty="0"/>
          </a:p>
        </p:txBody>
      </p:sp>
      <p:sp>
        <p:nvSpPr>
          <p:cNvPr id="18" name="TextBox 17"/>
          <p:cNvSpPr txBox="1"/>
          <p:nvPr/>
        </p:nvSpPr>
        <p:spPr>
          <a:xfrm>
            <a:off x="2779786" y="3993988"/>
            <a:ext cx="1228576" cy="626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8" dirty="0"/>
              <a:t>Distance </a:t>
            </a:r>
          </a:p>
          <a:p>
            <a:r>
              <a:rPr lang="en-US" sz="1158" dirty="0"/>
              <a:t>(2”-14” from sensor)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78363" y="4398077"/>
            <a:ext cx="1039906" cy="16054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8" dirty="0">
                <a:solidFill>
                  <a:schemeClr val="tx1"/>
                </a:solidFill>
              </a:rPr>
              <a:t>Processor Continuously</a:t>
            </a:r>
          </a:p>
          <a:p>
            <a:pPr algn="ctr"/>
            <a:r>
              <a:rPr lang="en-US" sz="1158" dirty="0">
                <a:solidFill>
                  <a:schemeClr val="tx1"/>
                </a:solidFill>
              </a:rPr>
              <a:t>Sampling and Averaging 2 samples every 4 </a:t>
            </a:r>
            <a:r>
              <a:rPr lang="en-US" sz="1158" dirty="0" err="1">
                <a:solidFill>
                  <a:schemeClr val="tx1"/>
                </a:solidFill>
              </a:rPr>
              <a:t>ms</a:t>
            </a:r>
            <a:endParaRPr lang="en-US" sz="1158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74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- Hardware Considerations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56300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Sensor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Susceptible to interference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Unsure of interface with hand due to body heat at close distances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Ultrasonic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susceptible to interference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within distance specified in requirements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Illumination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LEDs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cost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power requirements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 life span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heat dissipation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Power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5V Micro USB (standard phone charging cable and wall wart) 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enough 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voltage</a:t>
            </a:r>
            <a:endParaRPr lang="en-US"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12V Wall Wart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Delivers enough 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voltage</a:t>
            </a:r>
            <a:endParaRPr lang="en-US"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- Hardware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504000" y="1769040"/>
            <a:ext cx="9071640" cy="52273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PCB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≥ 2 layers, with solder mask and at least a top-side silk screen.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an area between &gt; 9 cm2 and &lt; 900 cm2.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no linear dimension &lt; 2 cm or &gt; 30 cm.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Sensor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Ultrasonic Range Finder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Illumination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of 1W LEDs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12V Wall Wart</a:t>
            </a:r>
          </a:p>
          <a:p>
            <a:pPr marL="4572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- Software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indent="-228600">
              <a:spcBef>
                <a:spcPts val="0"/>
              </a:spcBef>
              <a:buSzPct val="100000"/>
            </a:pPr>
            <a:r>
              <a:rPr lang="en-US" dirty="0"/>
              <a:t>Used Atmel </a:t>
            </a:r>
            <a:r>
              <a:rPr lang="en-US" dirty="0" smtClean="0"/>
              <a:t>Studio</a:t>
            </a:r>
            <a:endParaRPr lang="en-US" sz="28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8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Written in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AVR </a:t>
            </a:r>
            <a:r>
              <a:rPr lang="en-US" sz="28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Baremetal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AVR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Dude to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software onto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ATMega328-MU</a:t>
            </a:r>
            <a:endParaRPr lang="en-US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None/>
            </a:pPr>
            <a:endParaRPr lang="en-US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– Major Components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ATMega328-MU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L7805 Voltage Regulator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DMN3024LSD NFET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ZDT694 NPN Transistor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1W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LED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HC-SR04 Ultrasonic Range Finder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12V Wall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LED Heat Sink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/>
              <a:t>Constant Current Source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499" y="1855787"/>
            <a:ext cx="57245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535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- Schematic</a:t>
            </a: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105" y="1243340"/>
            <a:ext cx="8135426" cy="6069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- Board</a:t>
            </a: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916" y="1563840"/>
            <a:ext cx="7339807" cy="4921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- Tools Employed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indent="-228600">
              <a:spcBef>
                <a:spcPts val="0"/>
              </a:spcBef>
              <a:buSzPct val="100000"/>
            </a:pPr>
            <a:r>
              <a:rPr lang="en-US" dirty="0" err="1" smtClean="0"/>
              <a:t>EagleCAD</a:t>
            </a:r>
            <a:endParaRPr lang="en-US" sz="28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8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Atmel Studio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>
              <a:buSzPct val="100000"/>
            </a:pPr>
            <a:r>
              <a:rPr lang="en-US" dirty="0"/>
              <a:t>AVR </a:t>
            </a:r>
            <a:r>
              <a:rPr lang="en-US" dirty="0" smtClean="0"/>
              <a:t>Dude</a:t>
            </a:r>
          </a:p>
          <a:p>
            <a:pPr indent="-228600">
              <a:buSzPct val="100000"/>
            </a:pPr>
            <a:endParaRPr lang="en-US" dirty="0"/>
          </a:p>
          <a:p>
            <a:pPr indent="-228600">
              <a:buSzPct val="100000"/>
            </a:pPr>
            <a:r>
              <a:rPr lang="en-US" dirty="0" smtClean="0"/>
              <a:t>Microsoft Project</a:t>
            </a:r>
            <a:endParaRPr lang="en-US"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 and Prior Work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PWM code concept from Arduino website</a:t>
            </a: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Power LED Driver Circuit Design from Dan Goldwater – Cofounder of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Instructables.com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Base schematic design was structured around the Arduino Tiny schematic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did not knowingly use any IP from external sources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Problem/Need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low cost lamp that requires no physical contact to turn on/off, or to adjust the level of illumination.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– Test Plan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504000" y="1769039"/>
            <a:ext cx="9071640" cy="5403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Tests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Software: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Input data. Send test data equivalent to the sensor data. Confirm that data was received and compare with test input data.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sensor input data conversion. Send input test data. Allow conversion to pulse width modulation values. Compare with expected pulse width modulation values.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output data. Send output data. Was output data sent and was that data equivalent to the data given.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Hardware: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12V wall wart to ensure the 12V DC is the proper output.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voltage regulator from 12V DC to 5V DC with oscilloscope.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ultrasonic range module input and output signals using function generator and oscilloscope.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processor inputs and outputs using oscilloscope and function generator.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Led array range of illumination using power supply.</a:t>
            </a: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– Detailed Test Descriptions</a:t>
            </a:r>
          </a:p>
        </p:txBody>
      </p:sp>
      <p:graphicFrame>
        <p:nvGraphicFramePr>
          <p:cNvPr id="157" name="Shape 157"/>
          <p:cNvGraphicFramePr/>
          <p:nvPr>
            <p:extLst>
              <p:ext uri="{D42A27DB-BD31-4B8C-83A1-F6EECF244321}">
                <p14:modId xmlns:p14="http://schemas.microsoft.com/office/powerpoint/2010/main" val="3373466897"/>
              </p:ext>
            </p:extLst>
          </p:nvPr>
        </p:nvGraphicFramePr>
        <p:xfrm>
          <a:off x="1591770" y="1761688"/>
          <a:ext cx="6896100" cy="4364355"/>
        </p:xfrm>
        <a:graphic>
          <a:graphicData uri="http://schemas.openxmlformats.org/drawingml/2006/table">
            <a:tbl>
              <a:tblPr>
                <a:noFill/>
                <a:tableStyleId>{336EE6D6-ABBF-4514-BEB7-209A1068739B}</a:tableStyleId>
              </a:tblPr>
              <a:tblGrid>
                <a:gridCol w="333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334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49542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905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Test Writer: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Grant Cazinha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Test Case Name: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LED Array Illumination Test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Test ID #: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 dirty="0"/>
                        <a:t> </a:t>
                      </a:r>
                      <a:r>
                        <a:rPr lang="en-US" sz="1100" u="none" strike="noStrike" cap="none" baseline="0" dirty="0" smtClean="0"/>
                        <a:t>MCL-LA-01</a:t>
                      </a:r>
                      <a:endParaRPr lang="en-US" sz="1100" u="none" strike="noStrike" cap="none" baseline="0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810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Description: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 dirty="0"/>
                        <a:t>Test Led array range of illumination using power supply increasing current from 0 to 100% of max current rating for LEDs in 10 steps</a:t>
                      </a:r>
                      <a:r>
                        <a:rPr lang="en-US" sz="1100" u="none" strike="noStrike" cap="none" baseline="0" dirty="0" smtClean="0"/>
                        <a:t>. This is a measure of the brightness level of the LEDs.</a:t>
                      </a:r>
                      <a:endParaRPr lang="en-US" sz="1100" u="none" strike="noStrike" cap="none" baseline="0" dirty="0"/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Type: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White Box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Tester Information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Name of Tester: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James Schiffer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Date: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11/15/2015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Hardware Ver: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2.0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Time: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6:17 PM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Setup: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Attach power supply leads to LED board. 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Step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Action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Expected Result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Pass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Fail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N/A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Comments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10%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35mA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+- 1mA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20%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70mA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+- 1mA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30%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105mA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+- 1mA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40%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140mA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+- 1mA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50%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175mA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+- 1mA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60%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210mA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+- 1mA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70%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245mA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+- 1mA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80%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270mA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+- 1mA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90%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315mA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+- 1mA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100%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350mA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+- 1mA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Overall test result: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 dirty="0"/>
                        <a:t>Well within range of expected current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– Detailed Test Descriptions</a:t>
            </a:r>
          </a:p>
        </p:txBody>
      </p:sp>
      <p:graphicFrame>
        <p:nvGraphicFramePr>
          <p:cNvPr id="163" name="Shape 163"/>
          <p:cNvGraphicFramePr/>
          <p:nvPr>
            <p:extLst>
              <p:ext uri="{D42A27DB-BD31-4B8C-83A1-F6EECF244321}">
                <p14:modId xmlns:p14="http://schemas.microsoft.com/office/powerpoint/2010/main" val="2284423682"/>
              </p:ext>
            </p:extLst>
          </p:nvPr>
        </p:nvGraphicFramePr>
        <p:xfrm>
          <a:off x="1630362" y="2003425"/>
          <a:ext cx="6819900" cy="3709035"/>
        </p:xfrm>
        <a:graphic>
          <a:graphicData uri="http://schemas.openxmlformats.org/drawingml/2006/table">
            <a:tbl>
              <a:tblPr>
                <a:noFill/>
                <a:tableStyleId>{03D8463E-84AE-41A3-88D6-A97072FF2C17}</a:tableStyleId>
              </a:tblPr>
              <a:tblGrid>
                <a:gridCol w="333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334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49542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143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Test Writer: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Grant Cazinha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Test Case Name: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 dirty="0"/>
                        <a:t>12V </a:t>
                      </a:r>
                      <a:r>
                        <a:rPr lang="en-US" sz="1100" u="none" strike="noStrike" cap="none" baseline="0" dirty="0" smtClean="0"/>
                        <a:t>Wall </a:t>
                      </a:r>
                      <a:r>
                        <a:rPr lang="en-US" sz="1100" u="none" strike="noStrike" cap="none" baseline="0" dirty="0"/>
                        <a:t>W</a:t>
                      </a:r>
                      <a:r>
                        <a:rPr lang="en-US" sz="1100" u="none" strike="noStrike" cap="none" baseline="0" dirty="0" smtClean="0"/>
                        <a:t>art </a:t>
                      </a:r>
                      <a:r>
                        <a:rPr lang="en-US" sz="1100" u="none" strike="noStrike" cap="none" baseline="0" dirty="0"/>
                        <a:t>Voltage Verification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Test ID #: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 dirty="0"/>
                        <a:t> </a:t>
                      </a:r>
                      <a:r>
                        <a:rPr lang="en-US" sz="1100" u="none" strike="noStrike" cap="none" baseline="0" dirty="0" smtClean="0"/>
                        <a:t>MCL-WW-01</a:t>
                      </a:r>
                      <a:endParaRPr lang="en-US" sz="1100" u="none" strike="noStrike" cap="none" baseline="0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24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Description: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Test 12V wall wart to ensure the 12V DC is the proper output.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Type: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Black Box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Tester Information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Name of Tester: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James Schiffer / Kainoa Kekahuna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Date: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11/30/2015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Hardware Ver: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2.0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Time: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3:00 PM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Setup: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Wall wart plugged into board and wall electrical socket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Step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Action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Expected Result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Pass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Fail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N/A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Comments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Plug wall wart into wall electrical socket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N/A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x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Plug wall wart into board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N/A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x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Check voltage using oscilloscope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12V +- 30%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11.9V- 12.2V Fluctuating. Well within tolerance.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Overall test result: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 dirty="0"/>
                        <a:t> 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– Detailed Test Descriptions</a:t>
            </a:r>
          </a:p>
        </p:txBody>
      </p:sp>
      <p:graphicFrame>
        <p:nvGraphicFramePr>
          <p:cNvPr id="169" name="Shape 169"/>
          <p:cNvGraphicFramePr/>
          <p:nvPr>
            <p:extLst>
              <p:ext uri="{D42A27DB-BD31-4B8C-83A1-F6EECF244321}">
                <p14:modId xmlns:p14="http://schemas.microsoft.com/office/powerpoint/2010/main" val="3215676170"/>
              </p:ext>
            </p:extLst>
          </p:nvPr>
        </p:nvGraphicFramePr>
        <p:xfrm>
          <a:off x="1630362" y="2170113"/>
          <a:ext cx="6819875" cy="3375660"/>
        </p:xfrm>
        <a:graphic>
          <a:graphicData uri="http://schemas.openxmlformats.org/drawingml/2006/table">
            <a:tbl>
              <a:tblPr>
                <a:noFill/>
                <a:tableStyleId>{D27801C4-069B-4EDE-BADD-D28BFEA5D3BA}</a:tableStyleId>
              </a:tblPr>
              <a:tblGrid>
                <a:gridCol w="3330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324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195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0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0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02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49402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137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Test Writer: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Kainoa Kekahuna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Test Case Name: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Voltage Regulation Verification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Test ID #: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 dirty="0"/>
                        <a:t> </a:t>
                      </a:r>
                      <a:r>
                        <a:rPr lang="en-US" sz="1100" u="none" strike="noStrike" cap="none" baseline="0" dirty="0" smtClean="0"/>
                        <a:t>MCL-VR-01</a:t>
                      </a:r>
                      <a:endParaRPr lang="en-US" sz="1100" u="none" strike="noStrike" cap="none" baseline="0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810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Description: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Test voltage regulator from 12V DC to 5V DC with oscilloscope.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Type: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 dirty="0"/>
                        <a:t>White Box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Tester Information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Name of Tester: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James Schiffer, Ian Tarleton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Date: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11/30/2015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Hardware Ver: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2.0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Time: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3:15 PM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Setup: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Plug wall wart into eletrical wall socket and plug voltage regulator into board 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Step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Action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Expected Result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Pass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Fail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N/A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Comments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Turn on board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n/a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x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 dirty="0"/>
                        <a:t>Test output of voltage regulator with oscilloscope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 dirty="0" smtClean="0"/>
                        <a:t>5V </a:t>
                      </a:r>
                      <a:r>
                        <a:rPr lang="en-US" sz="1100" u="none" strike="noStrike" cap="none" baseline="0" dirty="0"/>
                        <a:t>output from </a:t>
                      </a:r>
                      <a:r>
                        <a:rPr lang="en-US" sz="1100" u="none" strike="noStrike" cap="none" baseline="0" dirty="0" smtClean="0"/>
                        <a:t>voltage </a:t>
                      </a:r>
                      <a:r>
                        <a:rPr lang="en-US" sz="1100" u="none" strike="noStrike" cap="none" baseline="0" dirty="0"/>
                        <a:t>regulator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 dirty="0"/>
                        <a:t> 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Oscilloscope read ~5.017V on voltage regulator output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Overall test result: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 dirty="0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 dirty="0"/>
                        <a:t> 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– Detailed Test Descriptions</a:t>
            </a:r>
          </a:p>
        </p:txBody>
      </p:sp>
      <p:graphicFrame>
        <p:nvGraphicFramePr>
          <p:cNvPr id="175" name="Shape 175"/>
          <p:cNvGraphicFramePr/>
          <p:nvPr>
            <p:extLst>
              <p:ext uri="{D42A27DB-BD31-4B8C-83A1-F6EECF244321}">
                <p14:modId xmlns:p14="http://schemas.microsoft.com/office/powerpoint/2010/main" val="2428070795"/>
              </p:ext>
            </p:extLst>
          </p:nvPr>
        </p:nvGraphicFramePr>
        <p:xfrm>
          <a:off x="1629882" y="1563838"/>
          <a:ext cx="6819875" cy="5053013"/>
        </p:xfrm>
        <a:graphic>
          <a:graphicData uri="http://schemas.openxmlformats.org/drawingml/2006/table">
            <a:tbl>
              <a:tblPr>
                <a:noFill/>
                <a:tableStyleId>{BED3570B-85C9-4E04-B389-2D460430F554}</a:tableStyleId>
              </a:tblPr>
              <a:tblGrid>
                <a:gridCol w="3330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324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195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0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0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02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49402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137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23838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Test Writer: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 dirty="0" smtClean="0"/>
                        <a:t>Grant </a:t>
                      </a:r>
                      <a:r>
                        <a:rPr lang="en-US" sz="1100" u="none" strike="noStrike" cap="none" baseline="0" dirty="0" err="1" smtClean="0"/>
                        <a:t>Cazinha</a:t>
                      </a:r>
                      <a:endParaRPr lang="en-US" sz="1100" u="none" strike="noStrike" cap="none" baseline="0" dirty="0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Test Case Name: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Input Signal to Pulse Width Modulation Conversion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Test ID #: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 dirty="0"/>
                        <a:t> </a:t>
                      </a:r>
                      <a:r>
                        <a:rPr lang="en-US" sz="1100" u="none" strike="noStrike" cap="none" baseline="0" dirty="0" smtClean="0"/>
                        <a:t>MCL-PWM-01</a:t>
                      </a:r>
                      <a:endParaRPr lang="en-US" sz="1100" u="none" strike="noStrike" cap="none" baseline="0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810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Description: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 dirty="0"/>
                        <a:t>Test sensor input data conversion. Send input test data. Allow conversion to pulse width modulation values. Compare with expected pulse width modulation values.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Type: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White Box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Tester Information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Name of Tester: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 dirty="0"/>
                        <a:t>James Schiffer, </a:t>
                      </a:r>
                      <a:r>
                        <a:rPr lang="en-US" sz="1100" u="none" strike="noStrike" cap="none" baseline="0" dirty="0" err="1" smtClean="0"/>
                        <a:t>Kainoa</a:t>
                      </a:r>
                      <a:r>
                        <a:rPr lang="en-US" sz="1100" u="none" strike="noStrike" cap="none" baseline="0" dirty="0" smtClean="0"/>
                        <a:t> </a:t>
                      </a:r>
                      <a:r>
                        <a:rPr lang="en-US" sz="1100" u="none" strike="noStrike" cap="none" baseline="0" dirty="0" err="1" smtClean="0"/>
                        <a:t>Kekahuna</a:t>
                      </a:r>
                      <a:endParaRPr lang="en-US" sz="1100" u="none" strike="noStrike" cap="none" baseline="0" dirty="0"/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Date: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11/30/2015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Hardware Ver: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 dirty="0"/>
                        <a:t>2</a:t>
                      </a:r>
                      <a:r>
                        <a:rPr lang="en-US" sz="1100" u="none" strike="noStrike" cap="none" baseline="0" dirty="0" smtClean="0"/>
                        <a:t>.0</a:t>
                      </a:r>
                      <a:endParaRPr lang="en-US" sz="1100" u="none" strike="noStrike" cap="none" baseline="0" dirty="0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Time: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4:00 PM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 dirty="0"/>
                        <a:t>Setup: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 dirty="0" smtClean="0"/>
                        <a:t>PWM code is configured to set the PWM signal to high after 16 microseconds once loaded onto the board. Connect </a:t>
                      </a:r>
                      <a:r>
                        <a:rPr lang="en-US" sz="1100" u="none" strike="noStrike" cap="none" baseline="0" dirty="0" err="1" smtClean="0"/>
                        <a:t>TinyUSB</a:t>
                      </a:r>
                      <a:r>
                        <a:rPr lang="en-US" sz="1100" u="none" strike="noStrike" cap="none" baseline="0" dirty="0" smtClean="0"/>
                        <a:t> AVR to board and load code from Atmel Studio.</a:t>
                      </a:r>
                      <a:endParaRPr lang="en-US" sz="1100" u="none" strike="noStrike" cap="none" baseline="0" dirty="0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 dirty="0"/>
                        <a:t>Step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Action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Expected Result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Pass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Fail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N/A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Comments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 dirty="0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 dirty="0"/>
                        <a:t>Setup Oscilloscope to Read PWM Line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n/a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x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 dirty="0" smtClean="0"/>
                        <a:t>2</a:t>
                      </a:r>
                      <a:endParaRPr lang="en-US" sz="1100" u="none" strike="noStrike" cap="none" baseline="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 dirty="0"/>
                        <a:t>Run </a:t>
                      </a:r>
                      <a:r>
                        <a:rPr lang="en-US" sz="1100" u="none" strike="noStrike" cap="none" baseline="0" dirty="0" smtClean="0"/>
                        <a:t>test by loading PWM code into board</a:t>
                      </a:r>
                      <a:endParaRPr lang="en-US" sz="1100" u="none" strike="noStrike" cap="none" baseline="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n/a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x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 dirty="0" smtClean="0"/>
                        <a:t>3</a:t>
                      </a:r>
                      <a:endParaRPr lang="en-US" sz="1100" u="none" strike="noStrike" cap="none" baseline="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 dirty="0"/>
                        <a:t>Compare output data with expected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 dirty="0"/>
                        <a:t>PWM </a:t>
                      </a:r>
                      <a:r>
                        <a:rPr lang="en-US" sz="1100" u="none" strike="noStrike" cap="none" baseline="0" dirty="0" smtClean="0"/>
                        <a:t>signal set </a:t>
                      </a:r>
                      <a:r>
                        <a:rPr lang="en-US" sz="1100" u="none" strike="noStrike" cap="none" baseline="0" dirty="0"/>
                        <a:t>to high after 16 microseconds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 dirty="0"/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 dirty="0"/>
                        <a:t>AVR fuses are factory set to divide </a:t>
                      </a:r>
                      <a:r>
                        <a:rPr lang="en-US" sz="1100" u="none" strike="noStrike" cap="none" baseline="0" dirty="0" smtClean="0"/>
                        <a:t>run with an internal clock of 1 </a:t>
                      </a:r>
                      <a:r>
                        <a:rPr lang="en-US" sz="1100" u="none" strike="noStrike" cap="none" baseline="0" dirty="0" err="1" smtClean="0"/>
                        <a:t>MHz.</a:t>
                      </a:r>
                      <a:r>
                        <a:rPr lang="en-US" sz="1100" u="none" strike="noStrike" cap="none" baseline="0" dirty="0" smtClean="0"/>
                        <a:t>. </a:t>
                      </a:r>
                      <a:r>
                        <a:rPr lang="en-US" sz="1100" u="none" strike="noStrike" cap="none" baseline="0" dirty="0"/>
                        <a:t>Oscillator was acting with a 1 MHz pulse instead of expected 16MHz pulse. Fixed.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 dirty="0"/>
                        <a:t>Overall test result: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 dirty="0"/>
                        <a:t>Successful after adjusting fuse bits.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53448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Did Not Work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design included LED driver chip. Chip was either faulty or implementation was poor.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Ordering parts was complicated. We received a few parts that were not what was desired.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power supply concept was not sufficient for the types of LEDs chosen for the lamp.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Worked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Constant current source design using NFETs was simple and elegant and worked sufficiently.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Solder stencil and oven for soldering the surface mount components.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Lamp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Contributions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504000" y="1769039"/>
            <a:ext cx="9071640" cy="53028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numCol="2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Ian Tarleton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Designed and Constructed Enclosure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Documentation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dirty="0" smtClean="0"/>
              <a:t>Quality Assurance / Review</a:t>
            </a:r>
            <a:endParaRPr lang="en-US" sz="16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 Research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Debugging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Grant </a:t>
            </a:r>
            <a:r>
              <a:rPr lang="en-US" sz="16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Cazinha</a:t>
            </a:r>
            <a:endParaRPr lang="en-US" sz="16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PCB Design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Board Construction and </a:t>
            </a:r>
            <a:r>
              <a:rPr lang="en-US" sz="16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Troubleshooting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dirty="0" smtClean="0"/>
              <a:t>Component Research</a:t>
            </a:r>
            <a:endParaRPr lang="en-US" sz="16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Documentation</a:t>
            </a:r>
          </a:p>
          <a:p>
            <a:pPr lvl="1" indent="-228600">
              <a:buSzPct val="100000"/>
            </a:pPr>
            <a:r>
              <a:rPr lang="en-US" sz="1600" dirty="0"/>
              <a:t>Quality Assurance / Review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16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16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1600"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16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None/>
            </a:pPr>
            <a:endParaRPr lang="en-US" sz="16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Kainoa</a:t>
            </a:r>
            <a:r>
              <a:rPr lang="en-US" sz="16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Kekahuna</a:t>
            </a:r>
            <a:endParaRPr lang="en-US" sz="16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Scheduling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Documentation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dirty="0" smtClean="0"/>
              <a:t>Component Research</a:t>
            </a:r>
            <a:endParaRPr lang="en-US" sz="16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228600">
              <a:buSzPct val="100000"/>
            </a:pPr>
            <a:r>
              <a:rPr lang="en-US" sz="1600" dirty="0"/>
              <a:t>Quality Assurance / </a:t>
            </a:r>
            <a:r>
              <a:rPr lang="en-US" sz="1600" dirty="0" smtClean="0"/>
              <a:t>Review</a:t>
            </a:r>
            <a:endParaRPr lang="en-US" sz="16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Debugging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James Schiffer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PCB Design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Schematic </a:t>
            </a:r>
            <a:r>
              <a:rPr lang="en-US" sz="16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dirty="0" smtClean="0"/>
              <a:t>Component Research</a:t>
            </a:r>
            <a:endParaRPr lang="en-US" sz="16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Debugging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Coding</a:t>
            </a:r>
          </a:p>
          <a:p>
            <a:pPr lvl="1" indent="-228600">
              <a:buSzPct val="100000"/>
            </a:pPr>
            <a:r>
              <a:rPr lang="en-US" sz="1600" dirty="0"/>
              <a:t>Quality Assurance / Review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16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/>
              <a:t>Bill of Materials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36551"/>
              </p:ext>
            </p:extLst>
          </p:nvPr>
        </p:nvGraphicFramePr>
        <p:xfrm>
          <a:off x="2370899" y="1563838"/>
          <a:ext cx="5334825" cy="4074795"/>
        </p:xfrm>
        <a:graphic>
          <a:graphicData uri="http://schemas.openxmlformats.org/drawingml/2006/table">
            <a:tbl>
              <a:tblPr>
                <a:tableStyleId>{336EE6D6-ABBF-4514-BEB7-209A1068739B}</a:tableStyleId>
              </a:tblPr>
              <a:tblGrid>
                <a:gridCol w="830164"/>
                <a:gridCol w="3198173"/>
                <a:gridCol w="1306488"/>
              </a:tblGrid>
              <a:tr h="16591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Bill of Materials To Construct One Motion Controlled Lamp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Quantity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Part List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5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10uF Capacitor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$0.30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5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0.1uF Capacitor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$0.06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5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22pF Capacitor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$0.06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5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100k Resistor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$0.32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5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10k Resistor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$0.15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5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1.5 Resistor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$0.92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5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ATMEGA328P-MU Processor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$3.38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5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L7805 Voltage Regulator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$0.62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5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16 MHz Crystal Oscillator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$0.79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5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DMN3024LSD NFET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$0.63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5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ZDT694CT NPN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$1.16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5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12V Wall Wart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$8.93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5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PCB Manufacturing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$5.00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5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1W LED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$1.20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5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LED Heat Sink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$7.59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5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Transistor Heat Sink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$0.50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5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HC-SR04 Ultrasonic Range Finder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$2.47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5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Power Connection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5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Headers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$0.60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5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Acrylic With Custom Cuts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$12.00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5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Total Cost of Raw Materials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$47.68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687867"/>
              </p:ext>
            </p:extLst>
          </p:nvPr>
        </p:nvGraphicFramePr>
        <p:xfrm>
          <a:off x="2370899" y="5838824"/>
          <a:ext cx="5334826" cy="1362395"/>
        </p:xfrm>
        <a:graphic>
          <a:graphicData uri="http://schemas.openxmlformats.org/drawingml/2006/table">
            <a:tbl>
              <a:tblPr>
                <a:tableStyleId>{336EE6D6-ABBF-4514-BEB7-209A1068739B}</a:tableStyleId>
              </a:tblPr>
              <a:tblGrid>
                <a:gridCol w="830165"/>
                <a:gridCol w="3198173"/>
                <a:gridCol w="1306488"/>
              </a:tblGrid>
              <a:tr h="20005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One Time Purchases / Bulk Purchases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Acrylic Cement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$5.00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Waterproof Sealant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$4.00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01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TinyUSB (Necessary to Program Board)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$15.00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2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Total Cost With One Time Purchases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$71.68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2356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/>
              <a:t>Repository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504000" y="1769039"/>
            <a:ext cx="9071640" cy="53028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>
              <a:buNone/>
            </a:pPr>
            <a:r>
              <a:rPr lang="en-US" dirty="0" smtClean="0"/>
              <a:t>Full documentation, code, design process, research, etc. </a:t>
            </a:r>
            <a:r>
              <a:rPr lang="en-US" dirty="0"/>
              <a:t>available at https://github.com/j1mb0/ECE411/wiki</a:t>
            </a:r>
            <a:endParaRPr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61903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537556" y="3229077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23181259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thought this would 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cool novelty device. It could be a fabulous gift, and even a conversation piece in the home.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a new product introduction using the processes and methods introduced in ECE 411 with the ultimate goal of creating a working prototype of our touch-free lamp</a:t>
            </a:r>
          </a:p>
          <a:p>
            <a:pPr marL="0" marR="0" lvl="0" indent="51435" algn="l" rtl="0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Alternatives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our research, there is nothing that 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like the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lamp that we designed and constructed.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504000" y="1769039"/>
            <a:ext cx="9071640" cy="55042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Lamp Features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Approximately 40W incandescent equivalent (300 Lumens) illumination.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device will be turned on and off using motion detection.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 within 12" beyond the minimum distance for the sensor.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Illumination variability control based on distance from sensor.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Adjustable based on distance measurements in a 12" range starting from the minimum distance of the sensor.</a:t>
            </a:r>
          </a:p>
          <a:p>
            <a:pPr marL="1200150" marR="0" lvl="2" indent="-285750" algn="l" rtl="0"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Decreasing distance decreases illumination down to 0% of maximum.</a:t>
            </a:r>
          </a:p>
          <a:p>
            <a:pPr marL="1200150" marR="0" lvl="2" indent="-285750" algn="l" rtl="0"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Increasing distance increases illumination up to 100% of maximum.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standard 120V outlet for power.</a:t>
            </a:r>
          </a:p>
          <a:p>
            <a:pPr marL="285750" marR="0" lvl="0" indent="-24003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for a single prototype will be less than $100.</a:t>
            </a:r>
          </a:p>
          <a:p>
            <a:pPr marL="285750" marR="0" lvl="0" indent="-24003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Operational Environment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Residential usage.</a:t>
            </a:r>
          </a:p>
          <a:p>
            <a:pPr marL="285750" marR="0" lvl="0" indent="-24003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Manufacturing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PCB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≥ 2 layers, with solder mask and at least a top-side silk screen.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an area between &gt; 9 cm2 and &lt; 900 cm2.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no linear dimension &lt; 2 cm or &gt; 30 cm.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57200" lvl="1">
              <a:buSzPct val="45000"/>
            </a:pPr>
            <a:r>
              <a:rPr lang="en-US" sz="2400" dirty="0" smtClean="0"/>
              <a:t>We implemented the Waterfall design process</a:t>
            </a:r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/>
              <a:t>This matched well with course requirements</a:t>
            </a:r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/>
              <a:t>Better for hardware based projects (compared to SCRUM, AGILE, etc.)</a:t>
            </a:r>
          </a:p>
          <a:p>
            <a:pPr marL="457200" lvl="1">
              <a:buSzPct val="45000"/>
            </a:pPr>
            <a:endParaRPr lang="en-US" sz="2400" dirty="0"/>
          </a:p>
          <a:p>
            <a:pPr marL="457200" lvl="1">
              <a:buSzPct val="45000"/>
            </a:pPr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4" name="TextShape 2"/>
          <p:cNvSpPr txBox="1"/>
          <p:nvPr/>
        </p:nvSpPr>
        <p:spPr>
          <a:xfrm>
            <a:off x="656400" y="19214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dirty="0" smtClean="0">
                <a:solidFill>
                  <a:schemeClr val="dk1"/>
                </a:solidFill>
              </a:rPr>
              <a:t>Schedule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504000" y="6188640"/>
            <a:ext cx="9071640" cy="1268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57200" lvl="1" algn="ctr">
              <a:buSzPct val="45000"/>
            </a:pPr>
            <a:r>
              <a:rPr lang="en-US" sz="2400" dirty="0"/>
              <a:t> Full Schedule available on our </a:t>
            </a:r>
            <a:r>
              <a:rPr lang="en-US" sz="2400" dirty="0" err="1"/>
              <a:t>Github</a:t>
            </a:r>
            <a:r>
              <a:rPr lang="en-US" sz="2400" dirty="0"/>
              <a:t> repo: </a:t>
            </a:r>
          </a:p>
          <a:p>
            <a:pPr marL="457200" lvl="1" algn="ctr">
              <a:buSzPct val="45000"/>
            </a:pPr>
            <a:endParaRPr lang="en-US" sz="2400" dirty="0"/>
          </a:p>
          <a:p>
            <a:pPr marL="457200" lvl="1" algn="ctr">
              <a:buSzPct val="45000"/>
            </a:pPr>
            <a:r>
              <a:rPr lang="en-US" sz="2400" dirty="0"/>
              <a:t>https://github.com/j1mb0/ECE411/tree/master/T03_Schedule </a:t>
            </a:r>
          </a:p>
        </p:txBody>
      </p:sp>
      <p:sp>
        <p:nvSpPr>
          <p:cNvPr id="4" name="TextShape 2"/>
          <p:cNvSpPr txBox="1"/>
          <p:nvPr/>
        </p:nvSpPr>
        <p:spPr>
          <a:xfrm>
            <a:off x="656400" y="19214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174"/>
            <a:ext cx="10080625" cy="425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254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63979" y="1370358"/>
            <a:ext cx="3621067" cy="28981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8" dirty="0">
                <a:solidFill>
                  <a:schemeClr val="tx1"/>
                </a:solidFill>
              </a:rPr>
              <a:t>Motion</a:t>
            </a:r>
          </a:p>
          <a:p>
            <a:pPr algn="ctr"/>
            <a:r>
              <a:rPr lang="en-US" sz="1158" dirty="0">
                <a:solidFill>
                  <a:schemeClr val="tx1"/>
                </a:solidFill>
              </a:rPr>
              <a:t>Controlled</a:t>
            </a:r>
          </a:p>
          <a:p>
            <a:pPr algn="ctr"/>
            <a:r>
              <a:rPr lang="en-US" sz="1158" dirty="0">
                <a:solidFill>
                  <a:schemeClr val="tx1"/>
                </a:solidFill>
              </a:rPr>
              <a:t>Lamp</a:t>
            </a:r>
            <a:endParaRPr lang="en-US" sz="1158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685045" y="2832712"/>
            <a:ext cx="1252617" cy="0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1827113" y="1764133"/>
            <a:ext cx="1250130" cy="2901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1834988" y="3898390"/>
            <a:ext cx="1242255" cy="13264"/>
          </a:xfrm>
          <a:prstGeom prst="line">
            <a:avLst/>
          </a:prstGeom>
          <a:ln w="571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937662" y="2203088"/>
            <a:ext cx="1472302" cy="127251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8" dirty="0">
                <a:solidFill>
                  <a:schemeClr val="tx1"/>
                </a:solidFill>
              </a:rPr>
              <a:t>Light</a:t>
            </a:r>
          </a:p>
          <a:p>
            <a:pPr algn="ctr"/>
            <a:r>
              <a:rPr lang="en-US" sz="1158" dirty="0">
                <a:solidFill>
                  <a:schemeClr val="tx1"/>
                </a:solidFill>
              </a:rPr>
              <a:t>Emission 300 Lumens</a:t>
            </a:r>
            <a:endParaRPr lang="en-US" sz="1158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39060" y="3260475"/>
            <a:ext cx="1472302" cy="127251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8">
                <a:solidFill>
                  <a:schemeClr val="tx1"/>
                </a:solidFill>
              </a:rPr>
              <a:t>Motion</a:t>
            </a:r>
          </a:p>
          <a:p>
            <a:pPr algn="ctr"/>
            <a:r>
              <a:rPr lang="en-US" sz="1158">
                <a:solidFill>
                  <a:schemeClr val="tx1"/>
                </a:solidFill>
              </a:rPr>
              <a:t>Sensor</a:t>
            </a:r>
            <a:endParaRPr lang="en-US" sz="1158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9060" y="1122075"/>
            <a:ext cx="1472302" cy="127251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8" dirty="0">
                <a:solidFill>
                  <a:schemeClr val="tx1"/>
                </a:solidFill>
              </a:rPr>
              <a:t>Power</a:t>
            </a:r>
          </a:p>
          <a:p>
            <a:pPr algn="ctr"/>
            <a:r>
              <a:rPr lang="en-US" sz="1158" dirty="0">
                <a:solidFill>
                  <a:schemeClr val="tx1"/>
                </a:solidFill>
              </a:rPr>
              <a:t>12 Volts DC</a:t>
            </a:r>
            <a:endParaRPr lang="en-US" sz="1158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238624" y="4702702"/>
          <a:ext cx="6720416" cy="1495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208"/>
                <a:gridCol w="3360208"/>
              </a:tblGrid>
              <a:tr h="3066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Module</a:t>
                      </a:r>
                      <a:endParaRPr lang="en-US" sz="1200" dirty="0"/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Motion</a:t>
                      </a:r>
                      <a:r>
                        <a:rPr lang="en-US" sz="1200" baseline="0" dirty="0" smtClean="0"/>
                        <a:t> Controlled Lamp</a:t>
                      </a:r>
                      <a:endParaRPr lang="en-US" sz="1200" dirty="0"/>
                    </a:p>
                  </a:txBody>
                  <a:tcPr marL="75605" marR="75605" marT="37802" marB="37802"/>
                </a:tc>
              </a:tr>
              <a:tr h="4284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Inputs</a:t>
                      </a:r>
                      <a:endParaRPr lang="en-US" sz="1200" dirty="0"/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Motion:</a:t>
                      </a:r>
                      <a:r>
                        <a:rPr lang="en-US" sz="1200" baseline="0" dirty="0" smtClean="0"/>
                        <a:t> Object distance, range 2”-14” </a:t>
                      </a:r>
                    </a:p>
                    <a:p>
                      <a:r>
                        <a:rPr lang="en-US" sz="1200" baseline="0" dirty="0" smtClean="0"/>
                        <a:t>12 V DC</a:t>
                      </a:r>
                      <a:endParaRPr lang="en-US" sz="1200" dirty="0" smtClean="0"/>
                    </a:p>
                  </a:txBody>
                  <a:tcPr marL="75605" marR="75605" marT="37802" marB="37802"/>
                </a:tc>
              </a:tr>
              <a:tr h="3066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Outputs</a:t>
                      </a:r>
                      <a:endParaRPr lang="en-US" sz="1200" dirty="0"/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Light </a:t>
                      </a:r>
                      <a:r>
                        <a:rPr lang="en-US" sz="1200" dirty="0" smtClean="0"/>
                        <a:t>(300 </a:t>
                      </a:r>
                      <a:r>
                        <a:rPr lang="en-US" sz="1200" dirty="0" smtClean="0"/>
                        <a:t>Lumens)</a:t>
                      </a:r>
                      <a:endParaRPr lang="en-US" sz="1200" dirty="0"/>
                    </a:p>
                  </a:txBody>
                  <a:tcPr marL="75605" marR="75605" marT="37802" marB="37802"/>
                </a:tc>
              </a:tr>
              <a:tr h="4284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Functionality</a:t>
                      </a:r>
                      <a:endParaRPr lang="en-US" sz="1200" dirty="0"/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Converts proximity based motion controls into light emission</a:t>
                      </a:r>
                      <a:endParaRPr lang="en-US" sz="1200" dirty="0"/>
                    </a:p>
                  </a:txBody>
                  <a:tcPr marL="75605" marR="75605" marT="37802" marB="37802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57697" y="276478"/>
            <a:ext cx="7615597" cy="703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969" dirty="0" smtClean="0"/>
              <a:t>Level 0 Block Diagram </a:t>
            </a:r>
            <a:endParaRPr lang="en-US" sz="3969" dirty="0"/>
          </a:p>
        </p:txBody>
      </p:sp>
    </p:spTree>
    <p:extLst>
      <p:ext uri="{BB962C8B-B14F-4D97-AF65-F5344CB8AC3E}">
        <p14:creationId xmlns:p14="http://schemas.microsoft.com/office/powerpoint/2010/main" val="416535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415</TotalTime>
  <Words>1721</Words>
  <Application>Microsoft Office PowerPoint</Application>
  <PresentationFormat>Custom</PresentationFormat>
  <Paragraphs>554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Noto Sans Symbols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- Hardware Considerations</vt:lpstr>
      <vt:lpstr>PowerPoint Presentation</vt:lpstr>
      <vt:lpstr>Design - Software</vt:lpstr>
      <vt:lpstr>Implementation – Major Components</vt:lpstr>
      <vt:lpstr>Constant Current Source</vt:lpstr>
      <vt:lpstr>Implementation - Schematic</vt:lpstr>
      <vt:lpstr>Implementation - Board</vt:lpstr>
      <vt:lpstr>Implementation - Tools Employed</vt:lpstr>
      <vt:lpstr>IP and Prior Work</vt:lpstr>
      <vt:lpstr>Testing – Test Plan</vt:lpstr>
      <vt:lpstr>Testing – Detailed Test Descriptions</vt:lpstr>
      <vt:lpstr>Testing – Detailed Test Descriptions</vt:lpstr>
      <vt:lpstr>Testing – Detailed Test Descriptions</vt:lpstr>
      <vt:lpstr>Testing – Detailed Test Descriptions</vt:lpstr>
      <vt:lpstr>Results</vt:lpstr>
      <vt:lpstr>Contributions</vt:lpstr>
      <vt:lpstr>Bill of Materials</vt:lpstr>
      <vt:lpstr>Repository</vt:lpstr>
      <vt:lpstr>Lessons Learned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Tarleton</dc:creator>
  <cp:lastModifiedBy>Ian Tarleton</cp:lastModifiedBy>
  <cp:revision>37</cp:revision>
  <dcterms:modified xsi:type="dcterms:W3CDTF">2015-12-08T19:52:47Z</dcterms:modified>
</cp:coreProperties>
</file>