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1" r:id="rId4"/>
    <p:sldId id="265" r:id="rId5"/>
    <p:sldId id="280" r:id="rId6"/>
    <p:sldId id="273" r:id="rId7"/>
    <p:sldId id="260" r:id="rId8"/>
    <p:sldId id="274" r:id="rId9"/>
    <p:sldId id="277" r:id="rId10"/>
    <p:sldId id="278" r:id="rId11"/>
    <p:sldId id="270" r:id="rId12"/>
    <p:sldId id="271" r:id="rId13"/>
    <p:sldId id="281" r:id="rId14"/>
    <p:sldId id="272" r:id="rId15"/>
    <p:sldId id="276" r:id="rId16"/>
    <p:sldId id="262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A4D45-9833-43FD-A223-74E0D4D62AC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A46CA-58DD-4E13-A80B-E393DFC3F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20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Wesley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A46CA-58DD-4E13-A80B-E393DFC3F5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62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Wesley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A46CA-58DD-4E13-A80B-E393DFC3F5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04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Jonathan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A46CA-58DD-4E13-A80B-E393DFC3F5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48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Wesley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A46CA-58DD-4E13-A80B-E393DFC3F5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57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Jonathan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A46CA-58DD-4E13-A80B-E393DFC3F5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39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Jonathan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A46CA-58DD-4E13-A80B-E393DFC3F5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8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Jonathan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A46CA-58DD-4E13-A80B-E393DFC3F5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02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A46CA-58DD-4E13-A80B-E393DFC3F5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27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small" dirty="0" smtClean="0"/>
              <a:t>Satellite Hub Model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Calibri" panose="020F0502020204030204" pitchFamily="34" charset="0"/>
              </a:rPr>
              <a:t>Gotta</a:t>
            </a:r>
            <a:r>
              <a:rPr lang="en-US" sz="2000" dirty="0" smtClean="0">
                <a:latin typeface="Calibri" panose="020F0502020204030204" pitchFamily="34" charset="0"/>
              </a:rPr>
              <a:t> Cache ‘</a:t>
            </a:r>
            <a:r>
              <a:rPr lang="en-US" sz="2000" dirty="0" err="1" smtClean="0">
                <a:latin typeface="Calibri" panose="020F0502020204030204" pitchFamily="34" charset="0"/>
              </a:rPr>
              <a:t>em</a:t>
            </a:r>
            <a:r>
              <a:rPr lang="en-US" sz="2000" dirty="0" smtClean="0">
                <a:latin typeface="Calibri" panose="020F0502020204030204" pitchFamily="34" charset="0"/>
              </a:rPr>
              <a:t> All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Wesley Chavez   /   Jonathan </a:t>
            </a:r>
            <a:r>
              <a:rPr lang="en-US" sz="2000" dirty="0" err="1" smtClean="0">
                <a:latin typeface="Calibri" panose="020F0502020204030204" pitchFamily="34" charset="0"/>
              </a:rPr>
              <a:t>Fernow</a:t>
            </a:r>
            <a:r>
              <a:rPr lang="en-US" sz="2000" dirty="0" smtClean="0">
                <a:latin typeface="Calibri" panose="020F0502020204030204" pitchFamily="34" charset="0"/>
              </a:rPr>
              <a:t>    /  James </a:t>
            </a:r>
            <a:r>
              <a:rPr lang="en-US" sz="2000" dirty="0" err="1" smtClean="0">
                <a:latin typeface="Calibri" panose="020F0502020204030204" pitchFamily="34" charset="0"/>
              </a:rPr>
              <a:t>Schiffer</a:t>
            </a:r>
            <a:endParaRPr lang="en-US" sz="20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375" y="71716"/>
            <a:ext cx="10066713" cy="460567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5085276" y="1930717"/>
            <a:ext cx="71501" cy="14853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4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885" y="305187"/>
            <a:ext cx="8911687" cy="1280890"/>
          </a:xfrm>
        </p:spPr>
        <p:txBody>
          <a:bodyPr/>
          <a:lstStyle/>
          <a:p>
            <a:r>
              <a:rPr lang="en-US" dirty="0" smtClean="0"/>
              <a:t>Request Event Memory Allocation</a:t>
            </a:r>
            <a:endParaRPr lang="en-US" dirty="0"/>
          </a:p>
        </p:txBody>
      </p:sp>
      <p:pic>
        <p:nvPicPr>
          <p:cNvPr id="5122" name="Picture 2" descr="https://documents.lucidchart.com/documents/66ebbc2a-ee5c-4f37-a76b-b02d73b845db/pages/0_0?a=1431&amp;x=-65&amp;y=592&amp;w=1430&amp;h=909&amp;store=1&amp;accept=image%2F*&amp;auth=LCA%20668ca9de0616cb6e68729807c7c79f22ec893b37-ts%3D14491114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75" y="651065"/>
            <a:ext cx="10220325" cy="649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16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618"/>
            <a:ext cx="8911687" cy="1280890"/>
          </a:xfrm>
        </p:spPr>
        <p:txBody>
          <a:bodyPr/>
          <a:lstStyle/>
          <a:p>
            <a:r>
              <a:rPr lang="en-US" dirty="0" smtClean="0"/>
              <a:t>Simulations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7724" y="1182848"/>
            <a:ext cx="11797541" cy="648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9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350" y="612961"/>
            <a:ext cx="8911687" cy="1280890"/>
          </a:xfrm>
        </p:spPr>
        <p:txBody>
          <a:bodyPr/>
          <a:lstStyle/>
          <a:p>
            <a:r>
              <a:rPr lang="en-US" dirty="0" smtClean="0"/>
              <a:t>LRU Result Summary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360612" y="3752088"/>
            <a:ext cx="8915400" cy="3777622"/>
          </a:xfrm>
        </p:spPr>
        <p:txBody>
          <a:bodyPr/>
          <a:lstStyle/>
          <a:p>
            <a:r>
              <a:rPr lang="en-US" dirty="0" smtClean="0"/>
              <a:t>L2,L3 is ~2x  faster than L3</a:t>
            </a:r>
          </a:p>
          <a:p>
            <a:r>
              <a:rPr lang="en-US" dirty="0" smtClean="0"/>
              <a:t>L3 is ~2.33x  cheaper than L2,L3 solution</a:t>
            </a:r>
          </a:p>
          <a:p>
            <a:r>
              <a:rPr lang="en-US" dirty="0" smtClean="0"/>
              <a:t>L3 and L2,L3 have approximately the same satellite cost</a:t>
            </a:r>
          </a:p>
          <a:p>
            <a:r>
              <a:rPr lang="en-US" b="1" dirty="0" smtClean="0"/>
              <a:t>Conclusion L3 is a better solution as the hardware cost benefit is better than the cumulative latency benefit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58" y="1439655"/>
            <a:ext cx="11495029" cy="206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4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Tracking Replacement Policy</a:t>
            </a:r>
            <a:br>
              <a:rPr lang="en-US" dirty="0" smtClean="0"/>
            </a:br>
            <a:r>
              <a:rPr lang="en-US" dirty="0" smtClean="0"/>
              <a:t>Snoop Request Queue before Eviction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 are tracking unhandled events</a:t>
            </a:r>
          </a:p>
          <a:p>
            <a:r>
              <a:rPr lang="en-US" dirty="0" smtClean="0"/>
              <a:t>So before we evict something, check if it is queued for a request</a:t>
            </a:r>
          </a:p>
          <a:p>
            <a:r>
              <a:rPr lang="en-US" dirty="0" smtClean="0"/>
              <a:t>If it is, choose something else that is not queued for a request</a:t>
            </a:r>
          </a:p>
          <a:p>
            <a:r>
              <a:rPr lang="en-US" dirty="0" smtClean="0"/>
              <a:t>If we must evict something in the unhandled request queue, make it the last request.</a:t>
            </a:r>
          </a:p>
          <a:p>
            <a:r>
              <a:rPr lang="en-US" dirty="0" smtClean="0"/>
              <a:t>Simulations are not done on this yet, but the results will be in the final submission.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4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5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0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7" y="201316"/>
            <a:ext cx="10973499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</a:t>
            </a:r>
            <a:r>
              <a:rPr lang="en-US" dirty="0" smtClean="0"/>
              <a:t>wo Memory Management Memory Tag Options</a:t>
            </a:r>
            <a:br>
              <a:rPr lang="en-US" dirty="0" smtClean="0"/>
            </a:br>
            <a:r>
              <a:rPr lang="en-US" dirty="0" smtClean="0"/>
              <a:t>Blocks of data ---vs--- Beginning and End locations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957" y="1442989"/>
            <a:ext cx="12698429" cy="610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3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5295" y="97862"/>
            <a:ext cx="10383864" cy="1280890"/>
          </a:xfrm>
        </p:spPr>
        <p:txBody>
          <a:bodyPr/>
          <a:lstStyle/>
          <a:p>
            <a:r>
              <a:rPr lang="en-US" dirty="0" smtClean="0"/>
              <a:t>Most Recent Used vs. Least Recent Used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227" y="1267750"/>
            <a:ext cx="4905375" cy="29718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4690" y="1536915"/>
            <a:ext cx="6275980" cy="377762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Each thread ran on a dedicated core for a day and didn’t finish for the MRU for the CSV3 file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For </a:t>
            </a:r>
            <a:r>
              <a:rPr lang="en-US" sz="2000" dirty="0" err="1" smtClean="0">
                <a:latin typeface="Calibri" panose="020F0502020204030204" pitchFamily="34" charset="0"/>
              </a:rPr>
              <a:t>Refence</a:t>
            </a:r>
            <a:r>
              <a:rPr lang="en-US" sz="2000" dirty="0" smtClean="0">
                <a:latin typeface="Calibri" panose="020F0502020204030204" pitchFamily="34" charset="0"/>
              </a:rPr>
              <a:t> the CSV2 completed in 10 seconds on the same platform and LRU finished in &lt;8 hours</a:t>
            </a:r>
          </a:p>
          <a:p>
            <a:endParaRPr lang="en-US" sz="2000" dirty="0" smtClean="0">
              <a:latin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89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small" dirty="0" smtClean="0"/>
              <a:t>Assignment Constraints</a:t>
            </a:r>
            <a:br>
              <a:rPr lang="en-US" cap="small" dirty="0" smtClean="0"/>
            </a:br>
            <a:r>
              <a:rPr lang="en-US" cap="small" dirty="0"/>
              <a:t>	</a:t>
            </a:r>
            <a:r>
              <a:rPr lang="en-US" dirty="0" smtClean="0"/>
              <a:t>Satellite </a:t>
            </a:r>
            <a:r>
              <a:rPr lang="en-US" dirty="0"/>
              <a:t>Hub</a:t>
            </a:r>
            <a:br>
              <a:rPr lang="en-US" dirty="0"/>
            </a:b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6301" y="2133600"/>
            <a:ext cx="9628311" cy="3777622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3 Mobile Device Connections at 11 Mbps (5.5 Mbps up, 5.5 Mbps down)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1 Satellite link to a remote data center at 2.4 Kbps (1.2 Kbps up, 1.2 Kbps down)</a:t>
            </a:r>
          </a:p>
          <a:p>
            <a:r>
              <a:rPr lang="en-US" sz="2400" dirty="0" smtClean="0">
                <a:latin typeface="Calibri" panose="020F0502020204030204" pitchFamily="34" charset="0"/>
              </a:rPr>
              <a:t>Limited Memory, 3 Levels</a:t>
            </a: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M1, Max 512 Bytes, $50 / 256 Bytes, Latency 1 </a:t>
            </a:r>
            <a:r>
              <a:rPr lang="en-US" sz="2000" dirty="0" err="1" smtClean="0">
                <a:latin typeface="Calibri" panose="020F0502020204030204" pitchFamily="34" charset="0"/>
              </a:rPr>
              <a:t>tClk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M2, Max 2k Bytes, $10 / 512 Bytes, Latency 8 </a:t>
            </a:r>
            <a:r>
              <a:rPr lang="en-US" sz="2000" dirty="0" err="1" smtClean="0">
                <a:latin typeface="Calibri" panose="020F0502020204030204" pitchFamily="34" charset="0"/>
              </a:rPr>
              <a:t>tClk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 lvl="1"/>
            <a:r>
              <a:rPr lang="en-US" sz="2000" dirty="0" smtClean="0">
                <a:latin typeface="Calibri" panose="020F0502020204030204" pitchFamily="34" charset="0"/>
              </a:rPr>
              <a:t>M3, Max 10k Bytes, $3 / 1024 Bytes, Latency </a:t>
            </a:r>
            <a:r>
              <a:rPr lang="en-US" sz="2000" dirty="0">
                <a:latin typeface="Calibri" panose="020F0502020204030204" pitchFamily="34" charset="0"/>
              </a:rPr>
              <a:t>15 </a:t>
            </a:r>
            <a:r>
              <a:rPr lang="en-US" sz="2000" dirty="0" err="1">
                <a:latin typeface="Calibri" panose="020F0502020204030204" pitchFamily="34" charset="0"/>
              </a:rPr>
              <a:t>tClk</a:t>
            </a:r>
            <a:endParaRPr lang="en-US" sz="2000" dirty="0">
              <a:latin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07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627" y="76801"/>
            <a:ext cx="10515600" cy="1325563"/>
          </a:xfrm>
        </p:spPr>
        <p:txBody>
          <a:bodyPr/>
          <a:lstStyle/>
          <a:p>
            <a:r>
              <a:rPr lang="en-US" dirty="0" smtClean="0"/>
              <a:t>Generic Assumptions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63827" y="1161535"/>
            <a:ext cx="10540785" cy="559349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Calibri" panose="020F0502020204030204" pitchFamily="34" charset="0"/>
              </a:rPr>
              <a:t>There </a:t>
            </a:r>
            <a:r>
              <a:rPr lang="en-US" sz="2000" dirty="0">
                <a:latin typeface="Calibri" panose="020F0502020204030204" pitchFamily="34" charset="0"/>
              </a:rPr>
              <a:t>is no burst mode available in the transmission</a:t>
            </a:r>
            <a:r>
              <a:rPr lang="en-US" sz="2000" dirty="0" smtClean="0">
                <a:latin typeface="Calibri" panose="020F0502020204030204" pitchFamily="34" charset="0"/>
              </a:rPr>
              <a:t>.</a:t>
            </a:r>
          </a:p>
          <a:p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</a:rPr>
              <a:t>All the data eventually needs to be </a:t>
            </a:r>
            <a:r>
              <a:rPr lang="en-US" sz="2000" dirty="0" smtClean="0">
                <a:latin typeface="Calibri" panose="020F0502020204030204" pitchFamily="34" charset="0"/>
              </a:rPr>
              <a:t>saved either in our memory or satellite in </a:t>
            </a:r>
            <a:r>
              <a:rPr lang="en-US" sz="2000" dirty="0">
                <a:latin typeface="Calibri" panose="020F0502020204030204" pitchFamily="34" charset="0"/>
              </a:rPr>
              <a:t>our simulation</a:t>
            </a:r>
            <a:r>
              <a:rPr lang="en-US" sz="2000" dirty="0" smtClean="0">
                <a:latin typeface="Calibri" panose="020F0502020204030204" pitchFamily="34" charset="0"/>
              </a:rPr>
              <a:t>.</a:t>
            </a:r>
          </a:p>
          <a:p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</a:rPr>
              <a:t>Cumulative latency is from the beginning of when the transmission is requested to when it is </a:t>
            </a:r>
            <a:r>
              <a:rPr lang="en-US" sz="2000" dirty="0" smtClean="0">
                <a:latin typeface="Calibri" panose="020F0502020204030204" pitchFamily="34" charset="0"/>
              </a:rPr>
              <a:t>received </a:t>
            </a:r>
            <a:r>
              <a:rPr lang="en-US" sz="2000" dirty="0">
                <a:latin typeface="Calibri" panose="020F0502020204030204" pitchFamily="34" charset="0"/>
              </a:rPr>
              <a:t>in the target device, not from the beginning of the first bit of data to the end of the last bit of data</a:t>
            </a:r>
            <a:r>
              <a:rPr lang="en-US" sz="2000" dirty="0" smtClean="0">
                <a:latin typeface="Calibri" panose="020F0502020204030204" pitchFamily="34" charset="0"/>
              </a:rPr>
              <a:t>.</a:t>
            </a:r>
          </a:p>
          <a:p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</a:rPr>
              <a:t>Decimal Definition of KB and MB: 1000Bytes </a:t>
            </a:r>
            <a:r>
              <a:rPr lang="en-US" sz="2000" dirty="0">
                <a:latin typeface="Calibri" panose="020F0502020204030204" pitchFamily="34" charset="0"/>
              </a:rPr>
              <a:t>in Kbytes, </a:t>
            </a:r>
            <a:r>
              <a:rPr lang="en-US" sz="2000" dirty="0" smtClean="0">
                <a:latin typeface="Calibri" panose="020F0502020204030204" pitchFamily="34" charset="0"/>
              </a:rPr>
              <a:t>1000*1000Bytes </a:t>
            </a:r>
            <a:r>
              <a:rPr lang="en-US" sz="2000" dirty="0">
                <a:latin typeface="Calibri" panose="020F0502020204030204" pitchFamily="34" charset="0"/>
              </a:rPr>
              <a:t>in a </a:t>
            </a:r>
            <a:r>
              <a:rPr lang="en-US" sz="2000" dirty="0" smtClean="0">
                <a:latin typeface="Calibri" panose="020F0502020204030204" pitchFamily="34" charset="0"/>
              </a:rPr>
              <a:t>Mbyte</a:t>
            </a:r>
          </a:p>
          <a:p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</a:rPr>
              <a:t>The Tag information identifying the unique packet is contained in the original message as this is important information for the upper level applications.</a:t>
            </a: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72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2261" y="560102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 smtClean="0"/>
              <a:t>Assumption:</a:t>
            </a:r>
            <a:br>
              <a:rPr lang="en-US" dirty="0" smtClean="0"/>
            </a:br>
            <a:r>
              <a:rPr lang="en-US" dirty="0" smtClean="0"/>
              <a:t>Memory Latency is Irrelevant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21708"/>
            <a:ext cx="9008141" cy="3777622"/>
          </a:xfrm>
        </p:spPr>
        <p:txBody>
          <a:bodyPr>
            <a:normAutofit/>
          </a:bodyPr>
          <a:lstStyle/>
          <a:p>
            <a:endParaRPr lang="en-US" sz="2000" dirty="0" smtClean="0">
              <a:latin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</a:rPr>
              <a:t>Worst </a:t>
            </a:r>
            <a:r>
              <a:rPr lang="en-US" sz="2000" dirty="0">
                <a:latin typeface="Calibri" panose="020F0502020204030204" pitchFamily="34" charset="0"/>
              </a:rPr>
              <a:t>case in simulation?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Lets say we have 8 device links with 16 bits taking about 300 clock cycles to become ready.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Worst case is each device link must access the same memory module on 1 bus.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Memory Latency is 15 clock cycles.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15 * 8 = 120 clock cycles, which would effect the performance of our model.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Memory </a:t>
            </a:r>
            <a:r>
              <a:rPr lang="en-US" dirty="0">
                <a:latin typeface="Calibri" panose="020F0502020204030204" pitchFamily="34" charset="0"/>
              </a:rPr>
              <a:t>latency only matters for last read/write</a:t>
            </a:r>
          </a:p>
          <a:p>
            <a:r>
              <a:rPr lang="en-US" dirty="0">
                <a:latin typeface="Calibri" panose="020F0502020204030204" pitchFamily="34" charset="0"/>
              </a:rPr>
              <a:t>Cumulative latency overshadows total memory latency by 5 orders of magnitude</a:t>
            </a:r>
          </a:p>
          <a:p>
            <a:endParaRPr lang="en-US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63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 about Device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Devices are smart. </a:t>
            </a:r>
          </a:p>
          <a:p>
            <a:r>
              <a:rPr lang="en-US" dirty="0" smtClean="0"/>
              <a:t>They will send a command to the Satellite Hub even if there is an ongoing transmission.</a:t>
            </a:r>
          </a:p>
          <a:p>
            <a:r>
              <a:rPr lang="en-US" dirty="0" smtClean="0"/>
              <a:t>We can use the data in that command to keep track of events we were unable to handle.</a:t>
            </a:r>
            <a:endParaRPr lang="en-US" dirty="0"/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/>
              <a:t>Device sends a send command to </a:t>
            </a:r>
            <a:r>
              <a:rPr lang="en-US" dirty="0" smtClean="0"/>
              <a:t>us, but we cannot handle it.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nother </a:t>
            </a:r>
            <a:r>
              <a:rPr lang="en-US" dirty="0"/>
              <a:t>device requests that </a:t>
            </a:r>
            <a:r>
              <a:rPr lang="en-US" dirty="0" smtClean="0"/>
              <a:t>data.</a:t>
            </a:r>
          </a:p>
          <a:p>
            <a:pPr lvl="1"/>
            <a:r>
              <a:rPr lang="en-US" dirty="0" smtClean="0"/>
              <a:t>We can NOT grab that from the satellite.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6973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7" y="201316"/>
            <a:ext cx="10973499" cy="1325563"/>
          </a:xfrm>
        </p:spPr>
        <p:txBody>
          <a:bodyPr>
            <a:normAutofit/>
          </a:bodyPr>
          <a:lstStyle/>
          <a:p>
            <a:r>
              <a:rPr lang="en-US" dirty="0"/>
              <a:t>Assumption about Memory Management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57869"/>
          </a:xfrm>
        </p:spPr>
        <p:txBody>
          <a:bodyPr/>
          <a:lstStyle/>
          <a:p>
            <a:r>
              <a:rPr lang="en-US" dirty="0" smtClean="0"/>
              <a:t>The memory management unit consists of buffers</a:t>
            </a:r>
          </a:p>
          <a:p>
            <a:pPr lvl="1"/>
            <a:r>
              <a:rPr lang="en-US" dirty="0" smtClean="0"/>
              <a:t>Makeup of the Memory Management</a:t>
            </a:r>
          </a:p>
          <a:p>
            <a:pPr lvl="2"/>
            <a:r>
              <a:rPr lang="en-US" dirty="0" smtClean="0"/>
              <a:t>2 bits for size of data</a:t>
            </a:r>
          </a:p>
          <a:p>
            <a:pPr lvl="2"/>
            <a:r>
              <a:rPr lang="en-US" dirty="0"/>
              <a:t>2</a:t>
            </a:r>
            <a:r>
              <a:rPr lang="en-US" dirty="0" smtClean="0"/>
              <a:t> bytes for the replacement policy data.</a:t>
            </a:r>
          </a:p>
          <a:p>
            <a:pPr lvl="2"/>
            <a:r>
              <a:rPr lang="en-US" dirty="0" smtClean="0"/>
              <a:t>4 bits for start address</a:t>
            </a:r>
          </a:p>
          <a:p>
            <a:pPr lvl="2"/>
            <a:r>
              <a:rPr lang="en-US" dirty="0" smtClean="0"/>
              <a:t>4 bits for end address</a:t>
            </a:r>
          </a:p>
          <a:p>
            <a:pPr lvl="2"/>
            <a:r>
              <a:rPr lang="en-US" dirty="0" smtClean="0"/>
              <a:t>4 bytes total.</a:t>
            </a:r>
            <a:endParaRPr lang="en-US" dirty="0"/>
          </a:p>
          <a:p>
            <a:r>
              <a:rPr lang="en-US" dirty="0" smtClean="0"/>
              <a:t>Maximum MMU memory required</a:t>
            </a:r>
          </a:p>
          <a:p>
            <a:pPr lvl="1"/>
            <a:r>
              <a:rPr lang="en-US" dirty="0" smtClean="0"/>
              <a:t>4 bytes * 32 tags = 128 bytes.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9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35" y="1551963"/>
            <a:ext cx="14471959" cy="662114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4739780" y="4228051"/>
            <a:ext cx="234892" cy="26005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91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</a:t>
            </a:r>
            <a:r>
              <a:rPr lang="en-US"/>
              <a:t>E</a:t>
            </a:r>
            <a:r>
              <a:rPr lang="en-US" smtClean="0"/>
              <a:t>ach </a:t>
            </a:r>
            <a:r>
              <a:rPr lang="en-US"/>
              <a:t>E</a:t>
            </a:r>
            <a:r>
              <a:rPr lang="en-US" smtClean="0"/>
              <a:t>vent During </a:t>
            </a:r>
            <a:r>
              <a:rPr lang="en-US" dirty="0" smtClean="0"/>
              <a:t>a </a:t>
            </a:r>
            <a:r>
              <a:rPr lang="en-US" dirty="0"/>
              <a:t>C</a:t>
            </a:r>
            <a:r>
              <a:rPr lang="en-US" dirty="0" smtClean="0"/>
              <a:t>lock Cycle</a:t>
            </a:r>
            <a:endParaRPr lang="en-US" dirty="0"/>
          </a:p>
        </p:txBody>
      </p:sp>
      <p:pic>
        <p:nvPicPr>
          <p:cNvPr id="3074" name="Picture 2" descr="https://documents.lucidchart.com/documents/a154864c-00a0-4e04-8064-e829561b327e/pages/0_0?a=1236&amp;x=-55&amp;y=-24&amp;w=1210&amp;h=968&amp;store=1&amp;accept=image%2F*&amp;auth=LCA%20be0339ec26bce6f7358624e5379e1d2bb0547555-ts%3D144910887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326" y="1264555"/>
            <a:ext cx="6765364" cy="552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885" y="305187"/>
            <a:ext cx="8911687" cy="1280890"/>
          </a:xfrm>
        </p:spPr>
        <p:txBody>
          <a:bodyPr/>
          <a:lstStyle/>
          <a:p>
            <a:r>
              <a:rPr lang="en-US" dirty="0" smtClean="0"/>
              <a:t>Send Event Memory Allocation</a:t>
            </a:r>
            <a:endParaRPr lang="en-US" dirty="0"/>
          </a:p>
        </p:txBody>
      </p:sp>
      <p:pic>
        <p:nvPicPr>
          <p:cNvPr id="4102" name="Picture 6" descr="https://documents.lucidchart.com/documents/66ebbc2a-ee5c-4f37-a76b-b02d73b845db/pages/0_0?a=1431&amp;x=-62&amp;y=-7&amp;w=1364&amp;h=571&amp;store=1&amp;accept=image%2F*&amp;auth=LCA%20b385ad8eaeafdbf314412f1728f5d5fd3b8fb616-ts%3D14491114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95" y="1688274"/>
            <a:ext cx="9744075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96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1657</TotalTime>
  <Words>639</Words>
  <Application>Microsoft Office PowerPoint</Application>
  <PresentationFormat>Widescreen</PresentationFormat>
  <Paragraphs>85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Wisp</vt:lpstr>
      <vt:lpstr>Satellite Hub Model </vt:lpstr>
      <vt:lpstr>Assignment Constraints  Satellite Hub </vt:lpstr>
      <vt:lpstr>Generic Assumptions</vt:lpstr>
      <vt:lpstr>Assumption: Memory Latency is Irrelevant</vt:lpstr>
      <vt:lpstr>Assumption about Device Communication</vt:lpstr>
      <vt:lpstr>Assumption about Memory Management Unit</vt:lpstr>
      <vt:lpstr>System Overview</vt:lpstr>
      <vt:lpstr>For Each Event During a Clock Cycle</vt:lpstr>
      <vt:lpstr>Send Event Memory Allocation</vt:lpstr>
      <vt:lpstr>Request Event Memory Allocation</vt:lpstr>
      <vt:lpstr>Simulations</vt:lpstr>
      <vt:lpstr>LRU Result Summary</vt:lpstr>
      <vt:lpstr>Tracking Replacement Policy Snoop Request Queue before Eviction</vt:lpstr>
      <vt:lpstr>Thank you!</vt:lpstr>
      <vt:lpstr>Backup</vt:lpstr>
      <vt:lpstr>Two Memory Management Memory Tag Options Blocks of data ---vs--- Beginning and End locations</vt:lpstr>
      <vt:lpstr>Most Recent Used vs. Least Recent Used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Satellite Hub Model</dc:title>
  <dc:creator>luna</dc:creator>
  <cp:lastModifiedBy>luna</cp:lastModifiedBy>
  <cp:revision>59</cp:revision>
  <dcterms:created xsi:type="dcterms:W3CDTF">2015-12-01T23:43:32Z</dcterms:created>
  <dcterms:modified xsi:type="dcterms:W3CDTF">2015-12-03T04:47:59Z</dcterms:modified>
</cp:coreProperties>
</file>