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28E3E-86E3-4050-9DAE-E465462DE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17D3C0-968F-4993-9E69-96CE54ACD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9E02E-17C6-4B1D-B023-04FDB3B9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C2BC5-C4DF-4045-BEA1-3E341157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40C38-D4A1-4A26-B5E2-1A503C9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3A77-6925-41D3-AAE1-FEEBA74F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BAB8A-329A-4988-B385-4D20B7B7E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7C032-F721-43D7-A7EF-3570E76D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7A169-A28B-4AA7-AB1F-464D97EC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59D38-A781-4115-B378-BB1CBDD4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4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89C36E-6A46-4D0A-B4D9-A8B45E415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C62A0-5789-4983-8A90-92DF81F4B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966D1-D4D0-4A87-BA5B-2398182F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8E8D7-A2CB-44CF-A44C-F62DB74C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DB09A-4BBF-4214-8EF1-4CC9B5E4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0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1E61-D030-47A2-AF84-1F5E0E04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6DD4D-067C-4532-86EB-111D6AE9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F47AA-80D2-40BC-A5E8-5816B9EA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75AEC-7D39-4E26-8D75-2994C1A2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F9A29-E13B-4608-96D1-09708A7B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E64A1-2E25-4654-B05E-2E88CC5A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E5113-4160-4D4F-AC67-F9191FAEF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A6330-5D16-4013-BA67-B473685C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3508C-4EA0-40A8-A07D-DE275C9A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69791-54F1-40D0-9E51-A5A79A85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AF276-2978-40C1-9DFD-798C256A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8A7FA-5424-4CC2-803D-670D5A0E3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B413B-4ECA-4B8B-B2C5-3EAC9AA5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3B22A-71BC-42ED-A996-C816314E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13891-FAEE-41BC-BE15-DA8945CA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FEE5E-D7E9-46B2-ADF0-A21D3402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6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752BB-41BA-4DFF-AD81-35DAA88E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1932A-9EAF-4F4F-A3A4-CAF5794A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9F97D-9A39-46AA-9CD7-8E7F80B0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AF4B4F-D480-4057-BD35-6C52774B5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AD068-E267-4339-A2E4-464BA7D4D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0E2F29-7EDC-4644-8EAA-729D742E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E4AEE-B3C1-4E23-9922-25B9A23C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FB90BA-3F72-4702-AE2F-129142C7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0EE28-9FFC-43A4-92A2-1605D6D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8D2BC-6CF5-4E15-84FC-5842B7DD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AE097-EA5F-435B-A96C-9E7E7ED6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992676-11CF-4005-A12F-E4D367D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85C1C-327F-49E6-90FE-1236202D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4215D-850A-44FF-A345-8A782169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11870A-822C-43EC-AAE7-99C3528C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E5FA2-4BDC-4228-9B7C-9AE54EF6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85B0C-85D4-4AB5-8CCE-5C7CF509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03E394-3BBB-4DCF-857D-B5AAA8F97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814CA-04E8-4FF2-86DF-8AD76E16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51B5F-AAF2-4458-9241-541D22DC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DE507-51F1-4A21-87DC-EA99E0DB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0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AB15E-4960-42F3-838C-39017AAC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2E909D-ACC0-4363-9FCF-620E34989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CC78-89CE-46FE-A15C-84D76908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12C39-6FA8-46DD-9BE2-889E8FA8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EBE95-D5DE-402F-B52C-25A22471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E6B16-02F1-40B0-B3B8-93134A6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1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68FB9C-B6E9-4842-97CD-F26699BB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1C450-D894-4F2E-824E-DA55B08F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A2138-3D1B-4ECA-B670-0AB4DF7C4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D67-674B-4465-A446-99E9842E12F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7E1D3-C3BE-4ADB-92B0-06FE26485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8CF62-FFDD-4CAE-A73E-788A1A7D1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5A-2D67-49C3-8FBE-F987F62A9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0AF47CF-EFCA-421E-BF7C-1D7DEFA07D78}"/>
              </a:ext>
            </a:extLst>
          </p:cNvPr>
          <p:cNvCxnSpPr>
            <a:cxnSpLocks/>
          </p:cNvCxnSpPr>
          <p:nvPr/>
        </p:nvCxnSpPr>
        <p:spPr>
          <a:xfrm>
            <a:off x="5504155" y="1846555"/>
            <a:ext cx="515398" cy="594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78E4EE7-F714-4981-A1C8-CABAA183D26C}"/>
              </a:ext>
            </a:extLst>
          </p:cNvPr>
          <p:cNvCxnSpPr>
            <a:cxnSpLocks/>
          </p:cNvCxnSpPr>
          <p:nvPr/>
        </p:nvCxnSpPr>
        <p:spPr>
          <a:xfrm flipH="1">
            <a:off x="5504155" y="3650202"/>
            <a:ext cx="515398" cy="594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5C3991-5F86-49BE-A9DF-FCDCFF451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59415"/>
              </p:ext>
            </p:extLst>
          </p:nvPr>
        </p:nvGraphicFramePr>
        <p:xfrm>
          <a:off x="2929631" y="906096"/>
          <a:ext cx="2574524" cy="4837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4524">
                  <a:extLst>
                    <a:ext uri="{9D8B030D-6E8A-4147-A177-3AD203B41FA5}">
                      <a16:colId xmlns:a16="http://schemas.microsoft.com/office/drawing/2014/main" val="918411560"/>
                    </a:ext>
                  </a:extLst>
                </a:gridCol>
              </a:tblGrid>
              <a:tr h="604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Work 1 (VOL- pressed)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04251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/>
                        <a:t> [v_d_p], </a:t>
                      </a:r>
                      <a:r>
                        <a:rPr lang="en-US" altLang="ko-KR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eax</a:t>
                      </a:r>
                      <a:endParaRPr lang="ko-KR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199917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05901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026847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653402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xor</a:t>
                      </a:r>
                      <a:r>
                        <a:rPr lang="en-US" altLang="ko-KR"/>
                        <a:t> $1, </a:t>
                      </a:r>
                      <a:r>
                        <a:rPr lang="en-US" altLang="ko-KR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eax</a:t>
                      </a:r>
                      <a:r>
                        <a:rPr lang="en-US" altLang="ko-KR"/>
                        <a:t> </a:t>
                      </a:r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70191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rgbClr val="0070C0"/>
                          </a:solidFill>
                          <a:effectLst/>
                        </a:rPr>
                        <a:t>mov</a:t>
                      </a:r>
                      <a:r>
                        <a:rPr lang="en-US" altLang="ko-KR">
                          <a:effectLst/>
                        </a:rPr>
                        <a:t> </a:t>
                      </a:r>
                      <a:r>
                        <a:rPr lang="en-US" altLang="ko-KR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eax</a:t>
                      </a:r>
                      <a:r>
                        <a:rPr lang="en-US" altLang="ko-KR">
                          <a:effectLst/>
                        </a:rPr>
                        <a:t>, [v_d_p]</a:t>
                      </a:r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63507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357130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935621B9-3F36-429C-B958-56FEA348C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07123"/>
              </p:ext>
            </p:extLst>
          </p:nvPr>
        </p:nvGraphicFramePr>
        <p:xfrm>
          <a:off x="6019553" y="906096"/>
          <a:ext cx="2574523" cy="4837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4523">
                  <a:extLst>
                    <a:ext uri="{9D8B030D-6E8A-4147-A177-3AD203B41FA5}">
                      <a16:colId xmlns:a16="http://schemas.microsoft.com/office/drawing/2014/main" val="918411560"/>
                    </a:ext>
                  </a:extLst>
                </a:gridCol>
              </a:tblGrid>
              <a:tr h="604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Work 2 (VOL- released)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04251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199917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/>
                        <a:t> [v_d_p], </a:t>
                      </a:r>
                      <a:r>
                        <a:rPr lang="en-US" altLang="ko-KR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eax</a:t>
                      </a:r>
                      <a:endParaRPr lang="ko-KR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05901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xor</a:t>
                      </a:r>
                      <a:r>
                        <a:rPr lang="en-US" altLang="ko-KR"/>
                        <a:t> $1, </a:t>
                      </a:r>
                      <a:r>
                        <a:rPr lang="en-US" altLang="ko-KR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eax</a:t>
                      </a:r>
                      <a:r>
                        <a:rPr lang="en-US" altLang="ko-KR"/>
                        <a:t> </a:t>
                      </a:r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026847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rgbClr val="0070C0"/>
                          </a:solidFill>
                          <a:effectLst/>
                        </a:rPr>
                        <a:t>mov</a:t>
                      </a:r>
                      <a:r>
                        <a:rPr lang="en-US" altLang="ko-KR">
                          <a:effectLst/>
                        </a:rPr>
                        <a:t> </a:t>
                      </a:r>
                      <a:r>
                        <a:rPr lang="en-US" altLang="ko-KR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eax</a:t>
                      </a:r>
                      <a:r>
                        <a:rPr lang="en-US" altLang="ko-KR">
                          <a:effectLst/>
                        </a:rPr>
                        <a:t>, [v_d_p]</a:t>
                      </a:r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653402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70191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63507"/>
                  </a:ext>
                </a:extLst>
              </a:tr>
              <a:tr h="604719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3571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A646BB-43CE-45B4-A86F-F1A86F976FA8}"/>
              </a:ext>
            </a:extLst>
          </p:cNvPr>
          <p:cNvSpPr txBox="1"/>
          <p:nvPr/>
        </p:nvSpPr>
        <p:spPr>
          <a:xfrm>
            <a:off x="4949773" y="389947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 v_d_p = 0;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C9F654-04A7-40F3-A558-DBE9DFB4D5DC}"/>
              </a:ext>
            </a:extLst>
          </p:cNvPr>
          <p:cNvSpPr txBox="1"/>
          <p:nvPr/>
        </p:nvSpPr>
        <p:spPr>
          <a:xfrm>
            <a:off x="4949772" y="526918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 v_d_p = 1;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4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15B8C1-F477-4459-A061-CC6DEE81BBC8}"/>
              </a:ext>
            </a:extLst>
          </p:cNvPr>
          <p:cNvSpPr/>
          <p:nvPr/>
        </p:nvSpPr>
        <p:spPr>
          <a:xfrm>
            <a:off x="2831976" y="2921431"/>
            <a:ext cx="2170384" cy="50756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A0934-D6A9-4AB0-BD0B-AA8926063744}"/>
              </a:ext>
            </a:extLst>
          </p:cNvPr>
          <p:cNvCxnSpPr>
            <a:cxnSpLocks/>
          </p:cNvCxnSpPr>
          <p:nvPr/>
        </p:nvCxnSpPr>
        <p:spPr>
          <a:xfrm>
            <a:off x="5007005" y="2752078"/>
            <a:ext cx="896645" cy="27520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7F8DA7-2F08-435A-9756-C87DD8F7447F}"/>
              </a:ext>
            </a:extLst>
          </p:cNvPr>
          <p:cNvCxnSpPr>
            <a:cxnSpLocks/>
          </p:cNvCxnSpPr>
          <p:nvPr/>
        </p:nvCxnSpPr>
        <p:spPr>
          <a:xfrm flipH="1">
            <a:off x="5005271" y="3362325"/>
            <a:ext cx="895468" cy="238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A49726-9199-4F7A-BF74-ECB9093D640C}"/>
              </a:ext>
            </a:extLst>
          </p:cNvPr>
          <p:cNvSpPr/>
          <p:nvPr/>
        </p:nvSpPr>
        <p:spPr>
          <a:xfrm>
            <a:off x="2831976" y="1789960"/>
            <a:ext cx="2175029" cy="32780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…</a:t>
            </a:r>
          </a:p>
          <a:p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mov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eax</a:t>
            </a:r>
            <a:r>
              <a:rPr lang="en-US" altLang="ko-KR">
                <a:solidFill>
                  <a:schemeClr val="tx1"/>
                </a:solidFill>
              </a:rPr>
              <a:t>, [elapsed]</a:t>
            </a:r>
          </a:p>
          <a:p>
            <a:r>
              <a:rPr lang="en-US" altLang="ko-KR">
                <a:solidFill>
                  <a:srgbClr val="C00000"/>
                </a:solidFill>
              </a:rPr>
              <a:t>context switch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inc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eax</a:t>
            </a:r>
          </a:p>
          <a:p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mov</a:t>
            </a:r>
            <a:r>
              <a:rPr lang="en-US" altLang="ko-KR">
                <a:solidFill>
                  <a:schemeClr val="tx1"/>
                </a:solidFill>
              </a:rPr>
              <a:t> [elapsed],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eax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…</a:t>
            </a:r>
          </a:p>
          <a:p>
            <a:endParaRPr lang="en-US" altLang="ko-KR" b="1">
              <a:solidFill>
                <a:schemeClr val="tx1"/>
              </a:solidFill>
            </a:endParaRPr>
          </a:p>
          <a:p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C2CA2F-D7C5-4144-B042-CDCB5010FD51}"/>
              </a:ext>
            </a:extLst>
          </p:cNvPr>
          <p:cNvSpPr/>
          <p:nvPr/>
        </p:nvSpPr>
        <p:spPr>
          <a:xfrm>
            <a:off x="5903650" y="1789960"/>
            <a:ext cx="1942731" cy="32780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…</a:t>
            </a:r>
          </a:p>
          <a:p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mov</a:t>
            </a:r>
            <a:r>
              <a:rPr lang="en-US" altLang="ko-KR">
                <a:solidFill>
                  <a:schemeClr val="tx1"/>
                </a:solidFill>
              </a:rPr>
              <a:t> [elapsed],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r>
              <a:rPr lang="en-US" altLang="ko-KR">
                <a:solidFill>
                  <a:srgbClr val="C00000"/>
                </a:solidFill>
              </a:rPr>
              <a:t>context switch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…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D6E2B-96EC-436C-8C0B-48C71A304499}"/>
              </a:ext>
            </a:extLst>
          </p:cNvPr>
          <p:cNvSpPr/>
          <p:nvPr/>
        </p:nvSpPr>
        <p:spPr>
          <a:xfrm>
            <a:off x="2831976" y="1408220"/>
            <a:ext cx="2175029" cy="3817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stopwatch_handler</a:t>
            </a: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51E3A-1E66-4156-857A-6D786CC251B8}"/>
              </a:ext>
            </a:extLst>
          </p:cNvPr>
          <p:cNvSpPr/>
          <p:nvPr/>
        </p:nvSpPr>
        <p:spPr>
          <a:xfrm>
            <a:off x="5903650" y="1408220"/>
            <a:ext cx="1942731" cy="3817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btn_vol_up_handler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3625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ABB984A-B993-4B0C-AA6E-0C5996B086FB}"/>
              </a:ext>
            </a:extLst>
          </p:cNvPr>
          <p:cNvCxnSpPr>
            <a:cxnSpLocks/>
          </p:cNvCxnSpPr>
          <p:nvPr/>
        </p:nvCxnSpPr>
        <p:spPr>
          <a:xfrm>
            <a:off x="4511095" y="1573566"/>
            <a:ext cx="74322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7A13EF2-C259-449A-BA21-0285AAEE7978}"/>
              </a:ext>
            </a:extLst>
          </p:cNvPr>
          <p:cNvCxnSpPr>
            <a:cxnSpLocks/>
          </p:cNvCxnSpPr>
          <p:nvPr/>
        </p:nvCxnSpPr>
        <p:spPr>
          <a:xfrm>
            <a:off x="4511095" y="4044518"/>
            <a:ext cx="74322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75374E-65DA-489C-B056-6499977A195B}"/>
              </a:ext>
            </a:extLst>
          </p:cNvPr>
          <p:cNvCxnSpPr>
            <a:cxnSpLocks/>
          </p:cNvCxnSpPr>
          <p:nvPr/>
        </p:nvCxnSpPr>
        <p:spPr>
          <a:xfrm flipH="1">
            <a:off x="4511095" y="4694067"/>
            <a:ext cx="74322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0952D01-0B87-4BE0-B687-C256E6E8CD8E}"/>
              </a:ext>
            </a:extLst>
          </p:cNvPr>
          <p:cNvCxnSpPr>
            <a:cxnSpLocks/>
          </p:cNvCxnSpPr>
          <p:nvPr/>
        </p:nvCxnSpPr>
        <p:spPr>
          <a:xfrm>
            <a:off x="4511095" y="5262239"/>
            <a:ext cx="74322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60D4A8E-D4CA-4671-BC61-212EEF5E69F8}"/>
              </a:ext>
            </a:extLst>
          </p:cNvPr>
          <p:cNvCxnSpPr>
            <a:cxnSpLocks/>
          </p:cNvCxnSpPr>
          <p:nvPr/>
        </p:nvCxnSpPr>
        <p:spPr>
          <a:xfrm>
            <a:off x="1063777" y="4661182"/>
            <a:ext cx="303126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B51885D-A078-4A25-98EC-6E33C62D48D1}"/>
              </a:ext>
            </a:extLst>
          </p:cNvPr>
          <p:cNvCxnSpPr>
            <a:cxnSpLocks/>
          </p:cNvCxnSpPr>
          <p:nvPr/>
        </p:nvCxnSpPr>
        <p:spPr>
          <a:xfrm>
            <a:off x="623684" y="1573566"/>
            <a:ext cx="74322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4A66991-0F7E-4F51-9BFD-097A3EF73F09}"/>
              </a:ext>
            </a:extLst>
          </p:cNvPr>
          <p:cNvCxnSpPr>
            <a:cxnSpLocks/>
          </p:cNvCxnSpPr>
          <p:nvPr/>
        </p:nvCxnSpPr>
        <p:spPr>
          <a:xfrm>
            <a:off x="623683" y="2826797"/>
            <a:ext cx="74322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0E24610-972A-493B-BA0D-1EE4BD2AC422}"/>
              </a:ext>
            </a:extLst>
          </p:cNvPr>
          <p:cNvCxnSpPr>
            <a:cxnSpLocks/>
          </p:cNvCxnSpPr>
          <p:nvPr/>
        </p:nvCxnSpPr>
        <p:spPr>
          <a:xfrm>
            <a:off x="623683" y="4044518"/>
            <a:ext cx="74322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8A916B2-6D77-4BAE-8E76-75A86174DA70}"/>
              </a:ext>
            </a:extLst>
          </p:cNvPr>
          <p:cNvCxnSpPr>
            <a:cxnSpLocks/>
          </p:cNvCxnSpPr>
          <p:nvPr/>
        </p:nvCxnSpPr>
        <p:spPr>
          <a:xfrm>
            <a:off x="623683" y="5262239"/>
            <a:ext cx="74322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B7C5C70-D91A-4C6C-B3AA-B14C2B6FC11B}"/>
              </a:ext>
            </a:extLst>
          </p:cNvPr>
          <p:cNvCxnSpPr>
            <a:cxnSpLocks/>
          </p:cNvCxnSpPr>
          <p:nvPr/>
        </p:nvCxnSpPr>
        <p:spPr>
          <a:xfrm>
            <a:off x="1063777" y="4268848"/>
            <a:ext cx="0" cy="39233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A2923F6-AE29-4B82-9A18-973A11180B53}"/>
              </a:ext>
            </a:extLst>
          </p:cNvPr>
          <p:cNvCxnSpPr>
            <a:cxnSpLocks/>
          </p:cNvCxnSpPr>
          <p:nvPr/>
        </p:nvCxnSpPr>
        <p:spPr>
          <a:xfrm flipV="1">
            <a:off x="1063777" y="4097499"/>
            <a:ext cx="303124" cy="1713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AF149-804B-492E-A17B-E6639B24D76C}"/>
              </a:ext>
            </a:extLst>
          </p:cNvPr>
          <p:cNvSpPr txBox="1"/>
          <p:nvPr/>
        </p:nvSpPr>
        <p:spPr>
          <a:xfrm>
            <a:off x="876094" y="4595495"/>
            <a:ext cx="535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rgbClr val="C00000"/>
                </a:solidFill>
              </a:rPr>
              <a:t>wake</a:t>
            </a:r>
          </a:p>
          <a:p>
            <a:pPr algn="ctr"/>
            <a:r>
              <a:rPr lang="en-US" altLang="ko-KR" sz="1200">
                <a:solidFill>
                  <a:srgbClr val="C00000"/>
                </a:solidFill>
              </a:rPr>
              <a:t>up</a:t>
            </a:r>
            <a:endParaRPr lang="ko-KR" altLang="en-US" sz="1200">
              <a:solidFill>
                <a:srgbClr val="C00000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3BB94508-3F83-4501-96BB-84F652B59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23933"/>
              </p:ext>
            </p:extLst>
          </p:nvPr>
        </p:nvGraphicFramePr>
        <p:xfrm>
          <a:off x="27312" y="655015"/>
          <a:ext cx="606256" cy="5547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256">
                  <a:extLst>
                    <a:ext uri="{9D8B030D-6E8A-4147-A177-3AD203B41FA5}">
                      <a16:colId xmlns:a16="http://schemas.microsoft.com/office/drawing/2014/main" val="3383252193"/>
                    </a:ext>
                  </a:extLst>
                </a:gridCol>
              </a:tblGrid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91313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open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337109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722130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read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01681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577016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write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466244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6578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close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99403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300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2714B55-9B02-49E4-9E6E-5FE0BA54E385}"/>
              </a:ext>
            </a:extLst>
          </p:cNvPr>
          <p:cNvSpPr txBox="1"/>
          <p:nvPr/>
        </p:nvSpPr>
        <p:spPr>
          <a:xfrm>
            <a:off x="40136" y="616394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app</a:t>
            </a:r>
          </a:p>
        </p:txBody>
      </p:sp>
      <p:graphicFrame>
        <p:nvGraphicFramePr>
          <p:cNvPr id="40" name="표 38">
            <a:extLst>
              <a:ext uri="{FF2B5EF4-FFF2-40B4-BE49-F238E27FC236}">
                <a16:creationId xmlns:a16="http://schemas.microsoft.com/office/drawing/2014/main" id="{CE7C203F-3573-4ABE-93A0-B63C5BBB1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64875"/>
              </p:ext>
            </p:extLst>
          </p:nvPr>
        </p:nvGraphicFramePr>
        <p:xfrm>
          <a:off x="5254317" y="655015"/>
          <a:ext cx="2735721" cy="5547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721">
                  <a:extLst>
                    <a:ext uri="{9D8B030D-6E8A-4147-A177-3AD203B41FA5}">
                      <a16:colId xmlns:a16="http://schemas.microsoft.com/office/drawing/2014/main" val="3383252193"/>
                    </a:ext>
                  </a:extLst>
                </a:gridCol>
              </a:tblGrid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91313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set gpio direction(input)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and request IRQ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337109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722130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01681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577016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update FND, DOT output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466244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get button input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and raise an interrupt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6578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free IRQs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99403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300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9E1FEDD-FFAD-483C-9859-0FE891A944CA}"/>
              </a:ext>
            </a:extLst>
          </p:cNvPr>
          <p:cNvSpPr txBox="1"/>
          <p:nvPr/>
        </p:nvSpPr>
        <p:spPr>
          <a:xfrm>
            <a:off x="6198022" y="616394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device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44D4B4E-F088-479D-AC55-0FAEEA4DFE9E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330440" y="655015"/>
            <a:ext cx="0" cy="6181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38">
            <a:extLst>
              <a:ext uri="{FF2B5EF4-FFF2-40B4-BE49-F238E27FC236}">
                <a16:creationId xmlns:a16="http://schemas.microsoft.com/office/drawing/2014/main" id="{9AF531C6-651D-4632-B7E9-20CA511E1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62868"/>
              </p:ext>
            </p:extLst>
          </p:nvPr>
        </p:nvGraphicFramePr>
        <p:xfrm>
          <a:off x="1366904" y="655015"/>
          <a:ext cx="3154077" cy="5547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4077">
                  <a:extLst>
                    <a:ext uri="{9D8B030D-6E8A-4147-A177-3AD203B41FA5}">
                      <a16:colId xmlns:a16="http://schemas.microsoft.com/office/drawing/2014/main" val="3383252193"/>
                    </a:ext>
                  </a:extLst>
                </a:gridCol>
              </a:tblGrid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91313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init interrupts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(GPIO, workqueue, metadata, …)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337109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722130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init stopwatch’s metadata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01681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577016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update initialized output on displays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and sleep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466244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control stopwatch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by interrupt handler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6578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free interrupts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(GPIO, workqueue, metadata, …)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99403"/>
                  </a:ext>
                </a:extLst>
              </a:tr>
              <a:tr h="6164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3006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E5CCE392-F40A-4353-B6A2-F05E607C6AC8}"/>
              </a:ext>
            </a:extLst>
          </p:cNvPr>
          <p:cNvSpPr txBox="1"/>
          <p:nvPr/>
        </p:nvSpPr>
        <p:spPr>
          <a:xfrm>
            <a:off x="2457335" y="616394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module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09B5F2-046C-4F03-B715-9069E7880635}"/>
              </a:ext>
            </a:extLst>
          </p:cNvPr>
          <p:cNvSpPr txBox="1"/>
          <p:nvPr/>
        </p:nvSpPr>
        <p:spPr>
          <a:xfrm>
            <a:off x="27312" y="37504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C00000"/>
                </a:solidFill>
              </a:rPr>
              <a:t>main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42C0BFC-B0BA-4ED8-91FB-87D43F0BAA33}"/>
              </a:ext>
            </a:extLst>
          </p:cNvPr>
          <p:cNvCxnSpPr>
            <a:cxnSpLocks/>
          </p:cNvCxnSpPr>
          <p:nvPr/>
        </p:nvCxnSpPr>
        <p:spPr>
          <a:xfrm>
            <a:off x="330440" y="1887738"/>
            <a:ext cx="0" cy="6181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EB36C90-3EA9-4085-B124-D4EFFEB2FCB5}"/>
              </a:ext>
            </a:extLst>
          </p:cNvPr>
          <p:cNvCxnSpPr>
            <a:cxnSpLocks/>
          </p:cNvCxnSpPr>
          <p:nvPr/>
        </p:nvCxnSpPr>
        <p:spPr>
          <a:xfrm>
            <a:off x="330440" y="3119920"/>
            <a:ext cx="0" cy="6181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77099CB-00E5-4AC6-837F-6B67EA3E8905}"/>
              </a:ext>
            </a:extLst>
          </p:cNvPr>
          <p:cNvCxnSpPr>
            <a:cxnSpLocks/>
          </p:cNvCxnSpPr>
          <p:nvPr/>
        </p:nvCxnSpPr>
        <p:spPr>
          <a:xfrm>
            <a:off x="330440" y="4352102"/>
            <a:ext cx="0" cy="6181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9516A29-0823-48A7-80B0-6144895351E2}"/>
              </a:ext>
            </a:extLst>
          </p:cNvPr>
          <p:cNvCxnSpPr>
            <a:cxnSpLocks/>
          </p:cNvCxnSpPr>
          <p:nvPr/>
        </p:nvCxnSpPr>
        <p:spPr>
          <a:xfrm>
            <a:off x="330440" y="5584284"/>
            <a:ext cx="0" cy="6181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81">
            <a:extLst>
              <a:ext uri="{FF2B5EF4-FFF2-40B4-BE49-F238E27FC236}">
                <a16:creationId xmlns:a16="http://schemas.microsoft.com/office/drawing/2014/main" id="{AE63E47A-1068-4C6D-8C40-A5ACD54F3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5687"/>
              </p:ext>
            </p:extLst>
          </p:nvPr>
        </p:nvGraphicFramePr>
        <p:xfrm>
          <a:off x="8572312" y="3738079"/>
          <a:ext cx="3600638" cy="1846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638">
                  <a:extLst>
                    <a:ext uri="{9D8B030D-6E8A-4147-A177-3AD203B41FA5}">
                      <a16:colId xmlns:a16="http://schemas.microsoft.com/office/drawing/2014/main" val="1881948157"/>
                    </a:ext>
                  </a:extLst>
                </a:gridCol>
              </a:tblGrid>
              <a:tr h="92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/* TOP HALF */</a:t>
                      </a:r>
                    </a:p>
                    <a:p>
                      <a:pPr algn="ctr" latinLnBrk="1"/>
                      <a:r>
                        <a:rPr lang="en-US" altLang="ko-KR" sz="1400"/>
                        <a:t>control stopwatch</a:t>
                      </a:r>
                    </a:p>
                    <a:p>
                      <a:pPr algn="ctr" latinLnBrk="1"/>
                      <a:r>
                        <a:rPr lang="en-US" altLang="ko-KR" sz="1400"/>
                        <a:t>by modifying stopwatch’s metadata</a:t>
                      </a:r>
                    </a:p>
                    <a:p>
                      <a:pPr algn="ctr" latinLnBrk="1"/>
                      <a:r>
                        <a:rPr lang="en-US" altLang="ko-KR" sz="1400"/>
                        <a:t>and adding/deleting stopwatch’s timer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72936"/>
                  </a:ext>
                </a:extLst>
              </a:tr>
              <a:tr h="923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/* BOTTOM HALF */</a:t>
                      </a:r>
                      <a:b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print out 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which button was pressed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295639"/>
                  </a:ext>
                </a:extLst>
              </a:tr>
            </a:tbl>
          </a:graphicData>
        </a:graphic>
      </p:graphicFrame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DAE71EF-178E-4BED-AC0C-7FC7C90F1C47}"/>
              </a:ext>
            </a:extLst>
          </p:cNvPr>
          <p:cNvCxnSpPr>
            <a:cxnSpLocks/>
          </p:cNvCxnSpPr>
          <p:nvPr/>
        </p:nvCxnSpPr>
        <p:spPr>
          <a:xfrm flipV="1">
            <a:off x="7990038" y="3738079"/>
            <a:ext cx="582271" cy="614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7725B56-23DE-439E-B80A-A0D1886279CE}"/>
              </a:ext>
            </a:extLst>
          </p:cNvPr>
          <p:cNvCxnSpPr>
            <a:cxnSpLocks/>
          </p:cNvCxnSpPr>
          <p:nvPr/>
        </p:nvCxnSpPr>
        <p:spPr>
          <a:xfrm>
            <a:off x="7990036" y="4970262"/>
            <a:ext cx="582273" cy="614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32CB6B7-8DA1-43A3-B7B9-DCCC31F03E04}"/>
              </a:ext>
            </a:extLst>
          </p:cNvPr>
          <p:cNvSpPr txBox="1"/>
          <p:nvPr/>
        </p:nvSpPr>
        <p:spPr>
          <a:xfrm>
            <a:off x="9546282" y="3430302"/>
            <a:ext cx="165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C00000"/>
                </a:solidFill>
              </a:rPr>
              <a:t>interrupt handler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3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211</Words>
  <Application>Microsoft Office PowerPoint</Application>
  <PresentationFormat>와이드스크린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laeryjj@gmail.com</dc:creator>
  <cp:lastModifiedBy>laeryjj@gmail.com</cp:lastModifiedBy>
  <cp:revision>69</cp:revision>
  <dcterms:created xsi:type="dcterms:W3CDTF">2024-05-31T20:25:22Z</dcterms:created>
  <dcterms:modified xsi:type="dcterms:W3CDTF">2024-06-02T00:19:42Z</dcterms:modified>
</cp:coreProperties>
</file>