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355" r:id="rId4"/>
    <p:sldId id="518" r:id="rId5"/>
    <p:sldId id="537" r:id="rId6"/>
    <p:sldId id="519" r:id="rId7"/>
    <p:sldId id="521" r:id="rId8"/>
    <p:sldId id="522" r:id="rId9"/>
    <p:sldId id="523" r:id="rId10"/>
    <p:sldId id="535" r:id="rId11"/>
    <p:sldId id="524" r:id="rId12"/>
    <p:sldId id="525" r:id="rId13"/>
    <p:sldId id="526" r:id="rId14"/>
    <p:sldId id="527" r:id="rId15"/>
    <p:sldId id="528" r:id="rId16"/>
    <p:sldId id="530" r:id="rId17"/>
    <p:sldId id="536" r:id="rId18"/>
    <p:sldId id="532" r:id="rId19"/>
    <p:sldId id="534" r:id="rId20"/>
    <p:sldId id="403" r:id="rId21"/>
    <p:sldId id="404" r:id="rId22"/>
    <p:sldId id="405" r:id="rId23"/>
    <p:sldId id="406" r:id="rId24"/>
    <p:sldId id="356" r:id="rId25"/>
    <p:sldId id="407" r:id="rId26"/>
    <p:sldId id="408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 autoAdjust="0"/>
    <p:restoredTop sz="76293" autoAdjust="0"/>
  </p:normalViewPr>
  <p:slideViewPr>
    <p:cSldViewPr snapToGrid="0">
      <p:cViewPr varScale="1">
        <p:scale>
          <a:sx n="52" d="100"/>
          <a:sy n="52" d="100"/>
        </p:scale>
        <p:origin x="192" y="43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2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7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0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8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9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32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3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76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81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54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2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4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4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0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5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2021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#4: Virtual Memory</a:t>
            </a:r>
            <a:endParaRPr lang="en-US" sz="3600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A28DE7A-F08F-C4AF-F530-71A0346CB2CA}"/>
              </a:ext>
            </a:extLst>
          </p:cNvPr>
          <p:cNvSpPr txBox="1">
            <a:spLocks/>
          </p:cNvSpPr>
          <p:nvPr/>
        </p:nvSpPr>
        <p:spPr>
          <a:xfrm>
            <a:off x="2360177" y="3201878"/>
            <a:ext cx="7607415" cy="297946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  Joseph Ro (02)</a:t>
            </a:r>
          </a:p>
        </p:txBody>
      </p:sp>
    </p:spTree>
    <p:extLst>
      <p:ext uri="{BB962C8B-B14F-4D97-AF65-F5344CB8AC3E}">
        <p14:creationId xmlns:p14="http://schemas.microsoft.com/office/powerpoint/2010/main" val="41601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Page Fault handling procedures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Processor </a:t>
            </a:r>
            <a:r>
              <a:rPr lang="en-US" altLang="ko-KR" sz="1800" dirty="0"/>
              <a:t>(CPU) triggers page fault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Control </a:t>
            </a:r>
            <a:r>
              <a:rPr lang="en-US" altLang="ko-KR" sz="1800" dirty="0"/>
              <a:t>is passed to the kernel, which calls the page fault handler (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exception.c:page_fault</a:t>
            </a:r>
            <a:r>
              <a:rPr lang="en-US" altLang="ko-KR" sz="1800" dirty="0"/>
              <a:t>())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Get </a:t>
            </a:r>
            <a:r>
              <a:rPr lang="en-US" altLang="ko-KR" sz="1800" dirty="0"/>
              <a:t>the faulted address from CR2 register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memory reference is 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Obtain a frame to store the page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Fetch the data into the frame, by reading it from the file system or swap, zeroing it, etc.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Point the page table entry for the faulting virtual address to the physical page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access is invalid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Any invalid access terminates the process and thereby frees all of its </a:t>
            </a:r>
            <a:r>
              <a:rPr lang="en-US" altLang="ko-KR" sz="1400"/>
              <a:t>resources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page_fault()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957151" y="1461935"/>
            <a:ext cx="2103438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prstClr val="black"/>
                </a:solidFill>
                <a:ea typeface="맑은 고딕" panose="020B0503020000020004" pitchFamily="50" charset="-127"/>
              </a:rPr>
              <a:t>page_fault()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008041" y="3212109"/>
            <a:ext cx="20066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Is valid</a:t>
            </a:r>
          </a:p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reference?</a:t>
            </a:r>
            <a:endParaRPr lang="en-US" altLang="ko-KR" sz="1600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384528" y="3212109"/>
            <a:ext cx="208915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Growable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region</a:t>
            </a:r>
            <a:r>
              <a:rPr lang="en-US" altLang="ko-KR" sz="14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?</a:t>
            </a:r>
            <a:r>
              <a:rPr lang="en-US" altLang="ko-KR" sz="16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639617" y="4940897"/>
            <a:ext cx="23764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Call handle_mm_fault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6341667" y="4940897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Expand </a:t>
            </a:r>
            <a:r>
              <a:rPr lang="en-US" altLang="ko-KR" sz="14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Userstack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8473678" y="4148734"/>
            <a:ext cx="1511301" cy="536774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Kill process and </a:t>
            </a: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free resources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784203" y="2407247"/>
            <a:ext cx="245745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Obtain fault_addr</a:t>
            </a:r>
          </a:p>
        </p:txBody>
      </p:sp>
      <p:cxnSp>
        <p:nvCxnSpPr>
          <p:cNvPr id="51" name="AutoShape 10"/>
          <p:cNvCxnSpPr>
            <a:cxnSpLocks noChangeShapeType="1"/>
            <a:stCxn id="44" idx="4"/>
            <a:endCxn id="50" idx="0"/>
          </p:cNvCxnSpPr>
          <p:nvPr/>
        </p:nvCxnSpPr>
        <p:spPr bwMode="auto">
          <a:xfrm>
            <a:off x="5008870" y="2038198"/>
            <a:ext cx="4058" cy="369049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2" name="AutoShape 11"/>
          <p:cNvCxnSpPr>
            <a:cxnSpLocks noChangeShapeType="1"/>
            <a:stCxn id="50" idx="2"/>
            <a:endCxn id="45" idx="0"/>
          </p:cNvCxnSpPr>
          <p:nvPr/>
        </p:nvCxnSpPr>
        <p:spPr bwMode="auto">
          <a:xfrm flipH="1">
            <a:off x="5011341" y="2696172"/>
            <a:ext cx="1587" cy="5159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3" name="AutoShape 1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6030517" y="3572471"/>
            <a:ext cx="338137" cy="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4" name="AutoShape 13"/>
          <p:cNvCxnSpPr>
            <a:cxnSpLocks noChangeShapeType="1"/>
            <a:stCxn id="46" idx="3"/>
            <a:endCxn id="49" idx="0"/>
          </p:cNvCxnSpPr>
          <p:nvPr/>
        </p:nvCxnSpPr>
        <p:spPr bwMode="auto">
          <a:xfrm>
            <a:off x="8473678" y="3572472"/>
            <a:ext cx="755651" cy="576262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45" idx="1"/>
            <a:endCxn id="47" idx="0"/>
          </p:cNvCxnSpPr>
          <p:nvPr/>
        </p:nvCxnSpPr>
        <p:spPr bwMode="auto">
          <a:xfrm rot="10800000" flipV="1">
            <a:off x="3828654" y="3572471"/>
            <a:ext cx="163513" cy="135255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15"/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7422753" y="3948709"/>
            <a:ext cx="6350" cy="976313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341667" y="5661622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58" name="AutoShape 17"/>
          <p:cNvCxnSpPr>
            <a:cxnSpLocks noChangeShapeType="1"/>
            <a:stCxn id="48" idx="2"/>
            <a:endCxn id="57" idx="0"/>
          </p:cNvCxnSpPr>
          <p:nvPr/>
        </p:nvCxnSpPr>
        <p:spPr bwMode="auto">
          <a:xfrm>
            <a:off x="7422753" y="5245696"/>
            <a:ext cx="0" cy="4000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504803" y="3289896"/>
            <a:ext cx="6492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5808267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319692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68717" y="388044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BDB7B-C2BF-4CBA-AEA0-CA06B39B59F8}"/>
              </a:ext>
            </a:extLst>
          </p:cNvPr>
          <p:cNvSpPr/>
          <p:nvPr/>
        </p:nvSpPr>
        <p:spPr>
          <a:xfrm>
            <a:off x="3556173" y="1291976"/>
            <a:ext cx="2876551" cy="1548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53D6CA-D2E6-4471-93DF-F5EFEB273C2E}"/>
              </a:ext>
            </a:extLst>
          </p:cNvPr>
          <p:cNvCxnSpPr/>
          <p:nvPr/>
        </p:nvCxnSpPr>
        <p:spPr>
          <a:xfrm flipH="1">
            <a:off x="6457554" y="1982912"/>
            <a:ext cx="84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FAAF5-341E-4337-9450-A36925CF67B5}"/>
              </a:ext>
            </a:extLst>
          </p:cNvPr>
          <p:cNvSpPr txBox="1"/>
          <p:nvPr/>
        </p:nvSpPr>
        <p:spPr>
          <a:xfrm>
            <a:off x="7329756" y="1786635"/>
            <a:ext cx="29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given in userprog/exception.c</a:t>
            </a:r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305325-6878-4823-B478-C8C16A944AFB}"/>
              </a:ext>
            </a:extLst>
          </p:cNvPr>
          <p:cNvSpPr/>
          <p:nvPr/>
        </p:nvSpPr>
        <p:spPr>
          <a:xfrm>
            <a:off x="2366480" y="3158745"/>
            <a:ext cx="7779536" cy="2985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41847-6296-4547-96DC-C2C464B8AAB0}"/>
              </a:ext>
            </a:extLst>
          </p:cNvPr>
          <p:cNvSpPr txBox="1"/>
          <p:nvPr/>
        </p:nvSpPr>
        <p:spPr>
          <a:xfrm>
            <a:off x="7392825" y="2412165"/>
            <a:ext cx="2521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need to be implemented</a:t>
            </a:r>
            <a:endParaRPr lang="ko-KR" altLang="en-US" sz="16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E0CF8A8-F84F-4E02-BF8C-60777322B0F5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7250921" y="1756047"/>
            <a:ext cx="408026" cy="239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6661EE-5A0E-4607-892A-68292DF0D7CC}"/>
              </a:ext>
            </a:extLst>
          </p:cNvPr>
          <p:cNvSpPr/>
          <p:nvPr/>
        </p:nvSpPr>
        <p:spPr>
          <a:xfrm>
            <a:off x="7160610" y="3129519"/>
            <a:ext cx="464431" cy="2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handle_mm_fault()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4765020" y="1429365"/>
            <a:ext cx="1892634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handle_mm</a:t>
            </a:r>
            <a:r>
              <a:rPr lang="en-US" altLang="ko-KR" sz="1400" err="1">
                <a:solidFill>
                  <a:prstClr val="black"/>
                </a:solidFill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fault()</a:t>
            </a:r>
            <a:endParaRPr lang="en-US" altLang="ko-KR" sz="1400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4286200" y="2940665"/>
            <a:ext cx="28702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there remaining frame?</a:t>
            </a:r>
            <a:endParaRPr lang="en-US" altLang="ko-KR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7679828" y="3047028"/>
            <a:ext cx="2160588" cy="5048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Page replacement </a:t>
            </a:r>
          </a:p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76675" y="2364403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Get empty frame</a:t>
            </a:r>
          </a:p>
        </p:txBody>
      </p:sp>
      <p:cxnSp>
        <p:nvCxnSpPr>
          <p:cNvPr id="42" name="AutoShape 7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7156400" y="3299441"/>
            <a:ext cx="523428" cy="158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4101267" y="4309090"/>
            <a:ext cx="3255031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Swap page into frame from disk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885511" y="4956790"/>
            <a:ext cx="3686546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Modify page and swap manage tables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4286949" y="5604490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46" name="AutoShape 11"/>
          <p:cNvCxnSpPr>
            <a:cxnSpLocks noChangeShapeType="1"/>
            <a:stCxn id="39" idx="2"/>
            <a:endCxn id="43" idx="0"/>
          </p:cNvCxnSpPr>
          <p:nvPr/>
        </p:nvCxnSpPr>
        <p:spPr bwMode="auto">
          <a:xfrm>
            <a:off x="5721300" y="3661390"/>
            <a:ext cx="7483" cy="64770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7" name="AutoShape 12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728783" y="4598015"/>
            <a:ext cx="1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5727605" y="5245715"/>
            <a:ext cx="1179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5711337" y="2005628"/>
            <a:ext cx="5994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5717332" y="2653328"/>
            <a:ext cx="3969" cy="2873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02898" y="3027977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202187" y="3612177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cxnSp>
        <p:nvCxnSpPr>
          <p:cNvPr id="53" name="AutoShape 18"/>
          <p:cNvCxnSpPr>
            <a:cxnSpLocks noChangeShapeType="1"/>
            <a:stCxn id="40" idx="2"/>
          </p:cNvCxnSpPr>
          <p:nvPr/>
        </p:nvCxnSpPr>
        <p:spPr bwMode="auto">
          <a:xfrm rot="5400000">
            <a:off x="7040291" y="2228895"/>
            <a:ext cx="396875" cy="3042791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447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to and from (swap) disk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Process</a:t>
            </a:r>
            <a:r>
              <a:rPr lang="ko-KR" altLang="en-US" sz="1600" dirty="0"/>
              <a:t>에 할당해 줄 </a:t>
            </a:r>
            <a:r>
              <a:rPr lang="en-US" altLang="ko-KR" sz="1600" dirty="0"/>
              <a:t>Physical memory</a:t>
            </a:r>
            <a:r>
              <a:rPr lang="ko-KR" altLang="en-US" sz="1600" dirty="0"/>
              <a:t>가 부족할 때</a:t>
            </a:r>
            <a:r>
              <a:rPr lang="en-US" altLang="ko-KR" sz="1600" dirty="0"/>
              <a:t>(User page pool</a:t>
            </a:r>
            <a:r>
              <a:rPr lang="ko-KR" altLang="en-US" sz="1600" dirty="0"/>
              <a:t>에 </a:t>
            </a:r>
            <a:r>
              <a:rPr lang="en-US" altLang="ko-KR" sz="1600" dirty="0"/>
              <a:t>free page</a:t>
            </a:r>
            <a:r>
              <a:rPr lang="ko-KR" altLang="en-US" sz="1600" dirty="0"/>
              <a:t>가 없을 때</a:t>
            </a:r>
            <a:r>
              <a:rPr lang="en-US" altLang="ko-KR" sz="1600" dirty="0"/>
              <a:t>) disk</a:t>
            </a:r>
            <a:r>
              <a:rPr lang="ko-KR" altLang="en-US" sz="1600" dirty="0"/>
              <a:t>로 </a:t>
            </a:r>
            <a:r>
              <a:rPr lang="en-US" altLang="ko-KR" sz="1600" dirty="0"/>
              <a:t>swap-out</a:t>
            </a:r>
            <a:r>
              <a:rPr lang="ko-KR" altLang="en-US" sz="1600" dirty="0"/>
              <a:t>이 일어남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</a:t>
            </a:r>
            <a:r>
              <a:rPr lang="ko-KR" altLang="en-US" sz="1600" dirty="0"/>
              <a:t>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결정은 </a:t>
            </a:r>
            <a:r>
              <a:rPr lang="en-US" altLang="ko-KR" sz="1600" dirty="0"/>
              <a:t>page replacement algorithm </a:t>
            </a:r>
            <a:r>
              <a:rPr lang="ko-KR" altLang="en-US" sz="1600" dirty="0"/>
              <a:t>사용</a:t>
            </a:r>
            <a:r>
              <a:rPr lang="en-US" altLang="ko-KR" sz="1600" dirty="0"/>
              <a:t>(LRU, LFU </a:t>
            </a:r>
            <a:r>
              <a:rPr lang="en-US" altLang="ko-KR" sz="1600" dirty="0">
                <a:latin typeface="Arial" charset="0"/>
              </a:rPr>
              <a:t>…</a:t>
            </a:r>
            <a:r>
              <a:rPr lang="en-US" altLang="ko-KR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table </a:t>
            </a:r>
            <a:r>
              <a:rPr lang="ko-KR" altLang="en-US" sz="1600" dirty="0"/>
              <a:t>작성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disk</a:t>
            </a:r>
            <a:r>
              <a:rPr lang="ko-KR" altLang="en-US" sz="1600" dirty="0"/>
              <a:t>가 현재 사용하고 있는 슬롯과 빈 슬롯 관리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devices/</a:t>
            </a:r>
            <a:r>
              <a:rPr lang="en-US" altLang="ko-KR" sz="1600" dirty="0" err="1"/>
              <a:t>block.c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block_read</a:t>
            </a:r>
            <a:r>
              <a:rPr lang="en-US" altLang="ko-KR" sz="1600" dirty="0"/>
              <a:t>() / </a:t>
            </a:r>
            <a:r>
              <a:rPr lang="en-US" altLang="ko-KR" sz="1600" dirty="0" err="1"/>
              <a:t>block_write</a:t>
            </a:r>
            <a:r>
              <a:rPr lang="en-US" altLang="ko-KR" sz="1600" dirty="0"/>
              <a:t>()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You may use the </a:t>
            </a:r>
            <a:r>
              <a:rPr lang="en-US" altLang="ko-KR" sz="1600" b="1" dirty="0"/>
              <a:t>BLOCK_SWAP block device</a:t>
            </a:r>
            <a:r>
              <a:rPr lang="en-US" altLang="ko-KR" sz="1600" dirty="0"/>
              <a:t> for swapping, obtaining the </a:t>
            </a:r>
            <a:r>
              <a:rPr lang="en-US" altLang="ko-KR" sz="1600" b="1" dirty="0"/>
              <a:t>struct block</a:t>
            </a:r>
            <a:r>
              <a:rPr lang="en-US" altLang="ko-KR" sz="1600" dirty="0"/>
              <a:t> that represents it by calling </a:t>
            </a:r>
            <a:r>
              <a:rPr lang="en-US" altLang="ko-KR" sz="1600" b="1" dirty="0" err="1"/>
              <a:t>block_get_role</a:t>
            </a:r>
            <a:r>
              <a:rPr lang="en-US" altLang="ko-KR" sz="1600" b="1" dirty="0"/>
              <a:t>()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BLOCK_SWAP</a:t>
            </a:r>
            <a:r>
              <a:rPr lang="ko-KR" altLang="en-US" sz="1600" dirty="0"/>
              <a:t>에 대해서는 </a:t>
            </a:r>
            <a:r>
              <a:rPr lang="en-US" altLang="ko-KR" sz="1600" dirty="0"/>
              <a:t>devices/</a:t>
            </a:r>
            <a:r>
              <a:rPr lang="en-US" altLang="ko-KR" sz="1600" dirty="0" err="1"/>
              <a:t>partition.c</a:t>
            </a:r>
            <a:r>
              <a:rPr lang="en-US" altLang="ko-KR" sz="1600" dirty="0"/>
              <a:t>, thread/</a:t>
            </a:r>
            <a:r>
              <a:rPr lang="en-US" altLang="ko-KR" sz="1600" dirty="0" err="1"/>
              <a:t>init.c</a:t>
            </a:r>
            <a:r>
              <a:rPr lang="en-US" altLang="ko-KR" sz="1600" dirty="0"/>
              <a:t> </a:t>
            </a:r>
            <a:r>
              <a:rPr lang="ko-KR" altLang="en-US" sz="1600" dirty="0"/>
              <a:t>참조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  <a:r>
              <a:rPr lang="ko-KR" altLang="en-US" sz="1600" dirty="0"/>
              <a:t>생성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/>
              <a:t>vm</a:t>
            </a:r>
            <a:r>
              <a:rPr lang="en-US" altLang="ko-KR" sz="1600" dirty="0"/>
              <a:t>/build</a:t>
            </a:r>
            <a:r>
              <a:rPr lang="ko-KR" altLang="en-US" sz="1600" dirty="0"/>
              <a:t>에서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pintos-</a:t>
            </a:r>
            <a:r>
              <a:rPr lang="en-US" altLang="ko-KR" dirty="0" err="1"/>
              <a:t>mkdisk</a:t>
            </a:r>
            <a:r>
              <a:rPr lang="en-US" altLang="ko-KR" dirty="0"/>
              <a:t> </a:t>
            </a:r>
            <a:r>
              <a:rPr lang="en-US" altLang="ko-KR" dirty="0" err="1"/>
              <a:t>swap.dsk</a:t>
            </a:r>
            <a:r>
              <a:rPr lang="en-US" altLang="ko-KR" dirty="0"/>
              <a:t> --swap-size=</a:t>
            </a:r>
            <a:r>
              <a:rPr lang="en-US" altLang="ko-KR" i="1" dirty="0"/>
              <a:t>n</a:t>
            </a:r>
            <a:r>
              <a:rPr lang="en-US" altLang="ko-KR" dirty="0"/>
              <a:t>  --&gt;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ko-KR" altLang="en-US" dirty="0"/>
              <a:t>라는 이름으로 </a:t>
            </a:r>
            <a:r>
              <a:rPr lang="en-US" altLang="ko-KR" i="1" dirty="0"/>
              <a:t>n</a:t>
            </a:r>
            <a:r>
              <a:rPr lang="en-US" altLang="ko-KR" dirty="0"/>
              <a:t> MB swap disk </a:t>
            </a:r>
            <a:r>
              <a:rPr lang="ko-KR" altLang="en-US" dirty="0"/>
              <a:t>생성 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hdb1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Pintos </a:t>
            </a:r>
            <a:r>
              <a:rPr lang="ko-KR" altLang="en-US" sz="1600" dirty="0"/>
              <a:t>실행 시 </a:t>
            </a:r>
            <a:r>
              <a:rPr lang="en-US" altLang="ko-KR" sz="1600" dirty="0"/>
              <a:t>argument</a:t>
            </a:r>
            <a:r>
              <a:rPr lang="ko-KR" altLang="en-US" sz="1600" dirty="0"/>
              <a:t>로 </a:t>
            </a:r>
            <a:r>
              <a:rPr lang="en-US" altLang="ko-KR" sz="1600" dirty="0"/>
              <a:t>'--swap-size=</a:t>
            </a:r>
            <a:r>
              <a:rPr lang="en-US" altLang="ko-KR" sz="1600" i="1" dirty="0"/>
              <a:t>n</a:t>
            </a:r>
            <a:r>
              <a:rPr lang="en-US" altLang="ko-KR" sz="1600" i="1" dirty="0">
                <a:latin typeface="Arial" charset="0"/>
              </a:rPr>
              <a:t> ' </a:t>
            </a:r>
            <a:r>
              <a:rPr lang="ko-KR" altLang="en-US" sz="1600" dirty="0"/>
              <a:t>을 추가해도 </a:t>
            </a:r>
            <a:r>
              <a:rPr lang="en-US" altLang="ko-KR" sz="1600" i="1" dirty="0"/>
              <a:t>n </a:t>
            </a:r>
            <a:r>
              <a:rPr lang="en-US" altLang="ko-KR" sz="1600" dirty="0"/>
              <a:t>MB swap disk</a:t>
            </a:r>
            <a:r>
              <a:rPr lang="ko-KR" altLang="en-US" sz="1600" dirty="0"/>
              <a:t>가 생성됨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hda4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page faults on an address that "appears" to be a stack access, allocate another stack page</a:t>
            </a:r>
          </a:p>
          <a:p>
            <a:endParaRPr lang="en-US" altLang="ko-KR" dirty="0"/>
          </a:p>
          <a:p>
            <a:r>
              <a:rPr lang="en-US" altLang="ko-KR" dirty="0"/>
              <a:t>You should impose some absolute limit on stack size, as do most OSes.</a:t>
            </a:r>
            <a:br>
              <a:rPr lang="en-US" altLang="ko-KR" dirty="0"/>
            </a:br>
            <a:r>
              <a:rPr lang="en-US" altLang="ko-KR" dirty="0"/>
              <a:t>On many GNU/Linux systems, the default limit is 8 MB.</a:t>
            </a:r>
          </a:p>
          <a:p>
            <a:endParaRPr lang="en-US" altLang="ko-KR" dirty="0"/>
          </a:p>
          <a:p>
            <a:r>
              <a:rPr lang="en-US" altLang="ko-KR" dirty="0"/>
              <a:t>First stack page can still be loaded at process load time (in order to get arguments, etc.)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</a:t>
            </a:r>
            <a:r>
              <a:rPr lang="en-US" altLang="ko-KR"/>
              <a:t>(Example 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95550" y="127000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000375" y="1557338"/>
            <a:ext cx="48228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         User </a:t>
            </a: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Stack Growth</a:t>
            </a: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→                 .........</a:t>
            </a:r>
            <a:endParaRPr lang="en-US" altLang="ko-KR" sz="16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606830" y="1270000"/>
            <a:ext cx="433387" cy="28575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896374" y="1557338"/>
            <a:ext cx="12239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3001963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67441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1919289" y="2636838"/>
            <a:ext cx="2447925" cy="609600"/>
          </a:xfrm>
          <a:prstGeom prst="wedgeRoundRectCallout">
            <a:avLst>
              <a:gd name="adj1" fmla="val -2528"/>
              <a:gd name="adj2" fmla="val -136981"/>
              <a:gd name="adj3" fmla="val 16667"/>
            </a:avLst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Initial stack page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(argument passing)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5282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3123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0964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2162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4321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6480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7464426" y="2636838"/>
            <a:ext cx="180022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0x08048000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(base boundary)</a:t>
            </a:r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6096496" y="2276475"/>
            <a:ext cx="863600" cy="215900"/>
          </a:xfrm>
          <a:custGeom>
            <a:avLst/>
            <a:gdLst>
              <a:gd name="T0" fmla="*/ 0 w 544"/>
              <a:gd name="T1" fmla="*/ 0 h 136"/>
              <a:gd name="T2" fmla="*/ 431800 w 544"/>
              <a:gd name="T3" fmla="*/ 215900 h 136"/>
              <a:gd name="T4" fmla="*/ 863600 w 544"/>
              <a:gd name="T5" fmla="*/ 0 h 136"/>
              <a:gd name="T6" fmla="*/ 0 60000 65536"/>
              <a:gd name="T7" fmla="*/ 0 60000 65536"/>
              <a:gd name="T8" fmla="*/ 0 60000 65536"/>
              <a:gd name="T9" fmla="*/ 0 w 544"/>
              <a:gd name="T10" fmla="*/ 0 h 136"/>
              <a:gd name="T11" fmla="*/ 544 w 544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">
                <a:moveTo>
                  <a:pt x="0" y="0"/>
                </a:moveTo>
                <a:cubicBezTo>
                  <a:pt x="90" y="68"/>
                  <a:pt x="181" y="136"/>
                  <a:pt x="272" y="136"/>
                </a:cubicBezTo>
                <a:cubicBezTo>
                  <a:pt x="363" y="136"/>
                  <a:pt x="453" y="68"/>
                  <a:pt x="544" y="0"/>
                </a:cubicBezTo>
              </a:path>
            </a:pathLst>
          </a:custGeom>
          <a:noFill/>
          <a:ln w="3175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5951539" y="2636838"/>
            <a:ext cx="1296987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Code, Data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Segments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6990855" y="2230438"/>
            <a:ext cx="976808" cy="406400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216275" y="1341438"/>
            <a:ext cx="7191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3935413" y="112553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3935414" y="2276475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PHYS_BASE-PGSIZE*2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432175" y="2205038"/>
            <a:ext cx="5032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530443" y="4599955"/>
            <a:ext cx="504827" cy="249411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6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1" y="3429000"/>
            <a:ext cx="2962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375276" y="3429000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 ;allocate stack memory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1992314" y="4111625"/>
            <a:ext cx="6015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but the new esp, “esp-4096”, will cause page fault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2135189" y="4581525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640014" y="4868863"/>
            <a:ext cx="5183186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2640014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7516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65357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3198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61039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2855914" y="4868863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30718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32877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93933" y="5876925"/>
            <a:ext cx="1152526" cy="360362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</a:t>
            </a:r>
          </a:p>
        </p:txBody>
      </p:sp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1729627" y="5876925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18529-B2EE-42C6-B8C9-EA09AEF4B451}"/>
              </a:ext>
            </a:extLst>
          </p:cNvPr>
          <p:cNvGrpSpPr/>
          <p:nvPr/>
        </p:nvGrpSpPr>
        <p:grpSpPr>
          <a:xfrm>
            <a:off x="9562458" y="1557164"/>
            <a:ext cx="1154558" cy="647700"/>
            <a:chOff x="7667625" y="1268413"/>
            <a:chExt cx="1154558" cy="647700"/>
          </a:xfrm>
        </p:grpSpPr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7667625" y="1268413"/>
              <a:ext cx="215900" cy="6477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rgbClr val="3F3E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911356" y="1296413"/>
              <a:ext cx="91082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1 Page</a:t>
              </a:r>
            </a:p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(</a:t>
              </a:r>
              <a:r>
                <a:rPr lang="en-US" altLang="ko-KR" sz="160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4096B)</a:t>
              </a:r>
            </a:p>
          </p:txBody>
        </p: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60D1873C-788E-4450-9427-9F7331A7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395" y="5876925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</a:t>
            </a:r>
          </a:p>
        </p:txBody>
      </p:sp>
      <p:cxnSp>
        <p:nvCxnSpPr>
          <p:cNvPr id="90" name="AutoShape 25">
            <a:extLst>
              <a:ext uri="{FF2B5EF4-FFF2-40B4-BE49-F238E27FC236}">
                <a16:creationId xmlns:a16="http://schemas.microsoft.com/office/drawing/2014/main" id="{71668CDF-392F-43AB-8D3A-DEFBC3E25C6F}"/>
              </a:ext>
            </a:extLst>
          </p:cNvPr>
          <p:cNvCxnSpPr>
            <a:cxnSpLocks noChangeShapeType="1"/>
            <a:stCxn id="89" idx="1"/>
          </p:cNvCxnSpPr>
          <p:nvPr/>
        </p:nvCxnSpPr>
        <p:spPr bwMode="auto">
          <a:xfrm flipH="1" flipV="1">
            <a:off x="3107533" y="5192711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3B6285-378E-428E-9712-281AD2496186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186827" y="5516562"/>
            <a:ext cx="453187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DE31AC-6B91-4B60-A588-BEF4472BB0E9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855914" y="5516562"/>
            <a:ext cx="514282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 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9" y="1844675"/>
            <a:ext cx="3400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351088" y="1268413"/>
            <a:ext cx="8215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if user program tries to allocate more than a single PAGE size?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591175" y="184467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esp-4096*3 ;allocate 3 stack pages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244396" y="2709863"/>
            <a:ext cx="576263" cy="28733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078288" y="4005264"/>
            <a:ext cx="1370012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esp-4096*3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674938" y="4005264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880100" y="4005264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pages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576639" y="2997200"/>
            <a:ext cx="5414958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76638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8718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66559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4400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2241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925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084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2243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8" name="AutoShape 25"/>
          <p:cNvCxnSpPr>
            <a:cxnSpLocks noChangeShapeType="1"/>
            <a:stCxn id="38" idx="1"/>
            <a:endCxn id="47" idx="3"/>
          </p:cNvCxnSpPr>
          <p:nvPr/>
        </p:nvCxnSpPr>
        <p:spPr bwMode="auto">
          <a:xfrm flipH="1" flipV="1">
            <a:off x="4440238" y="3321050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2495550" y="5119688"/>
            <a:ext cx="3499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about page shrinking?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951538" y="5119688"/>
            <a:ext cx="3990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Do not consider about shrinking</a:t>
            </a:r>
          </a:p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Consider</a:t>
            </a:r>
            <a:r>
              <a:rPr lang="ko-KR" altLang="en-US" sz="2000">
                <a:solidFill>
                  <a:srgbClr val="99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only expanding!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08DE898-CCB4-4230-AC45-4699C345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465" y="2690814"/>
            <a:ext cx="576263" cy="2873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28D1-576F-454F-96FC-C396F9519C34}"/>
              </a:ext>
            </a:extLst>
          </p:cNvPr>
          <p:cNvSpPr txBox="1"/>
          <p:nvPr/>
        </p:nvSpPr>
        <p:spPr>
          <a:xfrm>
            <a:off x="6459071" y="26323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0x08048000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5A2ADA-815E-4C4C-AED6-DB769024C91B}"/>
              </a:ext>
            </a:extLst>
          </p:cNvPr>
          <p:cNvCxnSpPr>
            <a:stCxn id="36" idx="0"/>
          </p:cNvCxnSpPr>
          <p:nvPr/>
        </p:nvCxnSpPr>
        <p:spPr>
          <a:xfrm flipV="1">
            <a:off x="3132138" y="3644900"/>
            <a:ext cx="444500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667580-F0B4-4C64-82D3-07ABA057EDDD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4224338" y="3644900"/>
            <a:ext cx="538956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/>
              <a:t>You can add new files to</a:t>
            </a:r>
            <a:r>
              <a:rPr lang="ko-KR" altLang="en-US" sz="2200" dirty="0"/>
              <a:t>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vm</a:t>
            </a:r>
            <a:r>
              <a:rPr lang="en-US" altLang="ko-KR" sz="2200" dirty="0"/>
              <a:t>/ if it is required.</a:t>
            </a:r>
            <a:r>
              <a:rPr lang="ko-KR" alt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/>
              <a:t>Newl</a:t>
            </a:r>
            <a:r>
              <a:rPr lang="en-US" altLang="ko-KR" b="1" dirty="0"/>
              <a:t>y added files should be written to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/</a:t>
            </a:r>
            <a:r>
              <a:rPr lang="en-US" altLang="ko-KR" sz="1800" b="1" dirty="0" err="1"/>
              <a:t>Makefile.build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FE22D6-3667-4BA3-9C6D-FCA180A5C783}"/>
              </a:ext>
            </a:extLst>
          </p:cNvPr>
          <p:cNvGrpSpPr/>
          <p:nvPr/>
        </p:nvGrpSpPr>
        <p:grpSpPr>
          <a:xfrm>
            <a:off x="499240" y="2074282"/>
            <a:ext cx="8098774" cy="3509554"/>
            <a:chOff x="499240" y="2372232"/>
            <a:chExt cx="8098774" cy="35095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8C646C-EF8F-4AB9-B70C-DA78D0CBC005}"/>
                </a:ext>
              </a:extLst>
            </p:cNvPr>
            <p:cNvGrpSpPr/>
            <p:nvPr/>
          </p:nvGrpSpPr>
          <p:grpSpPr>
            <a:xfrm>
              <a:off x="3593987" y="2372232"/>
              <a:ext cx="5004027" cy="3509554"/>
              <a:chOff x="3225573" y="2317803"/>
              <a:chExt cx="5004027" cy="350955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67E730E-0323-42D7-94A6-08A6E56F3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573" y="2317803"/>
                <a:ext cx="5004027" cy="3150907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DFBDC4-4C75-46CD-93BA-C3836C53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889" y="5390948"/>
                <a:ext cx="4459740" cy="436409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998388-2B7B-4DA5-9DB9-82B3DFAC6772}"/>
                </a:ext>
              </a:extLst>
            </p:cNvPr>
            <p:cNvSpPr/>
            <p:nvPr/>
          </p:nvSpPr>
          <p:spPr>
            <a:xfrm>
              <a:off x="3593987" y="4517571"/>
              <a:ext cx="1152184" cy="1132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4DE09-DAC3-4F8A-A35C-FB2632240A05}"/>
                </a:ext>
              </a:extLst>
            </p:cNvPr>
            <p:cNvSpPr txBox="1"/>
            <p:nvPr/>
          </p:nvSpPr>
          <p:spPr>
            <a:xfrm>
              <a:off x="499240" y="4760462"/>
              <a:ext cx="2417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You can follow this </a:t>
              </a:r>
            </a:p>
            <a:p>
              <a:r>
                <a:rPr lang="en-US" altLang="ko-KR"/>
                <a:t>approach if you want</a:t>
              </a:r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C2EB85-8FB7-4B17-A17C-A42ABA11545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2917146" y="5083628"/>
              <a:ext cx="67684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7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16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Total score is 100 which consists of 80 for test cases and 20 for documentation.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2498"/>
              </p:ext>
            </p:extLst>
          </p:nvPr>
        </p:nvGraphicFramePr>
        <p:xfrm>
          <a:off x="1046210" y="1297218"/>
          <a:ext cx="48982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-grow-stack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-big-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-obj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pusha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page-parallel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page-shuffle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840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440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page-merge-par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79455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1966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</a:t>
                      </a:r>
                      <a:r>
                        <a:rPr lang="en-US" altLang="ko-KR" sz="1600" dirty="0" err="1"/>
                        <a:t>stk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5272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09527"/>
              </p:ext>
            </p:extLst>
          </p:nvPr>
        </p:nvGraphicFramePr>
        <p:xfrm>
          <a:off x="6175211" y="1297218"/>
          <a:ext cx="489823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Robustness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</a:t>
                      </a:r>
                      <a:r>
                        <a:rPr lang="en-US" altLang="ko-KR" sz="1600" dirty="0" err="1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-write-code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pt-write-code2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Reading pintos document is highly recommended especially for this project (pp. 39-49)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Basically, the '</a:t>
            </a:r>
            <a:r>
              <a:rPr lang="en-US" altLang="ko-KR" dirty="0" err="1"/>
              <a:t>vm</a:t>
            </a:r>
            <a:r>
              <a:rPr lang="en-US" altLang="ko-KR" dirty="0"/>
              <a:t>' directory contains only '</a:t>
            </a:r>
            <a:r>
              <a:rPr lang="en-US" altLang="ko-KR" dirty="0" err="1"/>
              <a:t>Makefile's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In project 1, 2 and 3, a program was terminated when a page fault occurs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b="0" dirty="0"/>
              <a:t>In this project, you will </a:t>
            </a:r>
            <a:r>
              <a:rPr lang="en-US" altLang="ko-KR" dirty="0"/>
              <a:t>make the pintos to be more reliable from page faults and to run the programs properly</a:t>
            </a: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381000" indent="-381000"/>
            <a:r>
              <a:rPr lang="en-US" altLang="ko-KR" dirty="0"/>
              <a:t>All code you write will be in new files or in files introduced in earlier projects</a:t>
            </a:r>
          </a:p>
          <a:p>
            <a:pPr marL="381000" indent="-38100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3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</a:t>
            </a:r>
            <a:r>
              <a:rPr lang="ko-KR" altLang="en-US" b="1" dirty="0"/>
              <a:t> </a:t>
            </a:r>
            <a:r>
              <a:rPr lang="en-US" altLang="ko-KR" b="1" dirty="0"/>
              <a:t>12. 10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64239"/>
              </p:ext>
            </p:extLst>
          </p:nvPr>
        </p:nvGraphicFramePr>
        <p:xfrm>
          <a:off x="1749365" y="2986799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20211111)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os_prj4_20211111.tar.gz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</a:t>
            </a:r>
            <a:r>
              <a:rPr lang="en-US" altLang="ko-KR" sz="1200" dirty="0" err="1"/>
              <a:t>20211111.docx</a:t>
            </a:r>
            <a:r>
              <a:rPr lang="en-US" altLang="ko-KR" sz="1200" dirty="0"/>
              <a:t>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20211111, </a:t>
            </a:r>
            <a:r>
              <a:rPr lang="en-US" altLang="ko-KR" sz="1200" dirty="0" err="1"/>
              <a:t>os_prj4_20211111.tar.gz</a:t>
            </a:r>
            <a:r>
              <a:rPr lang="en-US" altLang="ko-KR" sz="1200" dirty="0"/>
              <a:t>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</a:t>
            </a:r>
            <a:r>
              <a:rPr lang="en-US" altLang="ko-KR" sz="1200" b="1" dirty="0" err="1">
                <a:solidFill>
                  <a:srgbClr val="1065E7"/>
                </a:solidFill>
              </a:rPr>
              <a:t>os_prj4_20211111.tar.gz</a:t>
            </a:r>
            <a:endParaRPr lang="en-US" altLang="ko-KR" sz="1200" b="1" dirty="0">
              <a:solidFill>
                <a:srgbClr val="1065E7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Use the code implemented in 'User Programs' project.</a:t>
            </a:r>
            <a:endParaRPr lang="en-US" altLang="ko-KR" dirty="0"/>
          </a:p>
          <a:p>
            <a:pPr marL="381000" indent="-381000"/>
            <a:endParaRPr lang="en-US" altLang="ko-KR" dirty="0"/>
          </a:p>
          <a:p>
            <a:pPr marL="381000" indent="-381000"/>
            <a:r>
              <a:rPr lang="en-US" altLang="ko-KR" dirty="0"/>
              <a:t>Refer 2</a:t>
            </a:r>
            <a:r>
              <a:rPr lang="en-US" altLang="ko-KR" baseline="30000" dirty="0"/>
              <a:t>nd</a:t>
            </a:r>
            <a:r>
              <a:rPr lang="en-US" altLang="ko-KR" dirty="0"/>
              <a:t> paragraph in pg.39.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686D-C7A3-E545-8133-9D76A140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5" y="2397094"/>
            <a:ext cx="8536204" cy="1169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Requirement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Page Table Management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Supplemental page table and page fault handling</a:t>
            </a: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Paging to and from (swap) disk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Implement </a:t>
            </a:r>
            <a:r>
              <a:rPr lang="en-US" altLang="ko-KR" dirty="0"/>
              <a:t>pseudo-LRU policies (second chance)</a:t>
            </a:r>
          </a:p>
          <a:p>
            <a:pPr marL="381000" indent="-381000">
              <a:lnSpc>
                <a:spcPct val="150000"/>
              </a:lnSpc>
            </a:pPr>
            <a:endParaRPr lang="en-US" altLang="ko-KR" sz="2200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Stack Growth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2889" y="227662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PHY_BASE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39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81463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297363" y="1413023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3263" y="1413023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29163" y="1413023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43475" y="1413023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59375" y="1413023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76863" y="1413023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27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086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245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2404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563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6738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897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1056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3215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5358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7517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692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1851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4010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6169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8312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0471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92646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4805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6964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9123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03389" y="1413023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584701" y="2133749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680325" y="2133749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59151" y="2565548"/>
            <a:ext cx="3744913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3591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774826" y="2565548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5750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37909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AutoShape 43"/>
          <p:cNvCxnSpPr>
            <a:cxnSpLocks noChangeShapeType="1"/>
            <a:stCxn id="43" idx="0"/>
            <a:endCxn id="8" idx="2"/>
          </p:cNvCxnSpPr>
          <p:nvPr/>
        </p:nvCxnSpPr>
        <p:spPr bwMode="auto">
          <a:xfrm flipV="1">
            <a:off x="3683001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162455" y="292435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008438" y="2565548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224338" y="2565548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927351" y="3500586"/>
            <a:ext cx="1127232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 dirty="0" err="1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859789" y="3716486"/>
            <a:ext cx="302259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</a:t>
            </a:r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927351" y="5013474"/>
            <a:ext cx="1127232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52" name="AutoShape 5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490967" y="3213248"/>
            <a:ext cx="625421" cy="287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" name="AutoShape 51"/>
          <p:cNvCxnSpPr>
            <a:cxnSpLocks noChangeShapeType="1"/>
            <a:stCxn id="10" idx="2"/>
            <a:endCxn id="47" idx="0"/>
          </p:cNvCxnSpPr>
          <p:nvPr/>
        </p:nvCxnSpPr>
        <p:spPr bwMode="auto">
          <a:xfrm flipH="1">
            <a:off x="41163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4" name="AutoShape 52"/>
          <p:cNvCxnSpPr>
            <a:cxnSpLocks noChangeShapeType="1"/>
            <a:stCxn id="11" idx="2"/>
            <a:endCxn id="48" idx="0"/>
          </p:cNvCxnSpPr>
          <p:nvPr/>
        </p:nvCxnSpPr>
        <p:spPr bwMode="auto">
          <a:xfrm flipH="1">
            <a:off x="43322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" name="AutoShape 53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3490967" y="3213248"/>
            <a:ext cx="841321" cy="18002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859791" y="5013473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Stack Growth→   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4354966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485514" y="5719626"/>
            <a:ext cx="504826" cy="23047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3790950" y="4076847"/>
            <a:ext cx="1044577" cy="286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3792540" y="5355971"/>
            <a:ext cx="1042988" cy="5211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7955414" y="3716487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955415" y="5013473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8597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077277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915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5074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595049" y="3715727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8613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50772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595052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441825" y="2565548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4656138" y="2565548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872038" y="2565548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089525" y="2565548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4354966" y="5734198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560128" y="4399181"/>
            <a:ext cx="395286" cy="18014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5507490" y="4437212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578927" y="4573736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9263856" y="2638573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0" name="AutoShape 78"/>
          <p:cNvCxnSpPr>
            <a:cxnSpLocks noChangeShapeType="1"/>
          </p:cNvCxnSpPr>
          <p:nvPr/>
        </p:nvCxnSpPr>
        <p:spPr bwMode="auto">
          <a:xfrm>
            <a:off x="9981804" y="2021578"/>
            <a:ext cx="146844" cy="656141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7104063" y="1124098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5913" y="1484313"/>
            <a:ext cx="2087562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 Index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347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 </a:t>
            </a:r>
            <a:r>
              <a:rPr lang="en-US" altLang="ko-KR" sz="1400">
                <a:solidFill>
                  <a:prstClr val="black"/>
                </a:solidFill>
              </a:rPr>
              <a:t>Index</a:t>
            </a:r>
            <a:endParaRPr lang="en-US" altLang="ko-KR" sz="140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3262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Offset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451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8311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4347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7226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0326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598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359151" y="2565400"/>
            <a:ext cx="1223963" cy="3024188"/>
            <a:chOff x="1156" y="1480"/>
            <a:chExt cx="771" cy="190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PDE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591176" y="2565400"/>
            <a:ext cx="1223963" cy="3024188"/>
            <a:chOff x="1156" y="1480"/>
            <a:chExt cx="771" cy="1905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PTE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824788" y="2565400"/>
            <a:ext cx="1223962" cy="3024188"/>
            <a:chOff x="1156" y="1480"/>
            <a:chExt cx="771" cy="1905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7824788" y="2205039"/>
            <a:ext cx="1223962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Data Page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91176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359151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63" name="AutoShape 61"/>
          <p:cNvCxnSpPr>
            <a:cxnSpLocks noChangeShapeType="1"/>
            <a:stCxn id="6" idx="1"/>
            <a:endCxn id="24" idx="1"/>
          </p:cNvCxnSpPr>
          <p:nvPr/>
        </p:nvCxnSpPr>
        <p:spPr bwMode="auto">
          <a:xfrm rot="10800000" flipH="1" flipV="1">
            <a:off x="2855914" y="1700214"/>
            <a:ext cx="503237" cy="2700337"/>
          </a:xfrm>
          <a:prstGeom prst="bentConnector3">
            <a:avLst>
              <a:gd name="adj1" fmla="val -4542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62"/>
          <p:cNvCxnSpPr>
            <a:cxnSpLocks noChangeShapeType="1"/>
            <a:stCxn id="7" idx="2"/>
          </p:cNvCxnSpPr>
          <p:nvPr/>
        </p:nvCxnSpPr>
        <p:spPr bwMode="auto">
          <a:xfrm flipH="1">
            <a:off x="4727576" y="1916114"/>
            <a:ext cx="1260475" cy="720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63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4385469" y="2978944"/>
            <a:ext cx="1547812" cy="863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64"/>
          <p:cNvCxnSpPr>
            <a:cxnSpLocks noChangeShapeType="1"/>
            <a:stCxn id="8" idx="2"/>
          </p:cNvCxnSpPr>
          <p:nvPr/>
        </p:nvCxnSpPr>
        <p:spPr bwMode="auto">
          <a:xfrm flipH="1">
            <a:off x="7319964" y="1916114"/>
            <a:ext cx="757237" cy="86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5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7194551" y="2906713"/>
            <a:ext cx="755650" cy="504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6"/>
          <p:cNvCxnSpPr>
            <a:cxnSpLocks noChangeShapeType="1"/>
            <a:stCxn id="24" idx="3"/>
            <a:endCxn id="44" idx="1"/>
          </p:cNvCxnSpPr>
          <p:nvPr/>
        </p:nvCxnSpPr>
        <p:spPr bwMode="auto">
          <a:xfrm>
            <a:off x="4583113" y="4400550"/>
            <a:ext cx="1008062" cy="1081088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67"/>
          <p:cNvCxnSpPr>
            <a:cxnSpLocks noChangeShapeType="1"/>
            <a:stCxn id="38" idx="3"/>
            <a:endCxn id="59" idx="1"/>
          </p:cNvCxnSpPr>
          <p:nvPr/>
        </p:nvCxnSpPr>
        <p:spPr bwMode="auto">
          <a:xfrm>
            <a:off x="6815138" y="4184650"/>
            <a:ext cx="1009650" cy="1296988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2638425" y="2565400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872038" y="2565400"/>
            <a:ext cx="647700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2711450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943475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359151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591176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824788" y="5805488"/>
            <a:ext cx="1223962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4K data</a:t>
            </a:r>
          </a:p>
        </p:txBody>
      </p:sp>
    </p:spTree>
    <p:extLst>
      <p:ext uri="{BB962C8B-B14F-4D97-AF65-F5344CB8AC3E}">
        <p14:creationId xmlns:p14="http://schemas.microsoft.com/office/powerpoint/2010/main" val="6122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Table Management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기존 </a:t>
            </a:r>
            <a:r>
              <a:rPr lang="en-US" altLang="ko-KR" sz="2200" dirty="0"/>
              <a:t>Page Table</a:t>
            </a:r>
            <a:r>
              <a:rPr lang="ko-KR" altLang="en-US" sz="2200" dirty="0"/>
              <a:t>에 필요한 정보 추가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주로 </a:t>
            </a:r>
            <a:r>
              <a:rPr lang="en-US" altLang="ko-KR" sz="1800"/>
              <a:t>Page fault</a:t>
            </a:r>
            <a:r>
              <a:rPr lang="ko-KR" altLang="en-US" sz="1800"/>
              <a:t> </a:t>
            </a:r>
            <a:r>
              <a:rPr lang="en-US" altLang="ko-KR" sz="1800"/>
              <a:t>handling</a:t>
            </a:r>
            <a:r>
              <a:rPr lang="ko-KR" altLang="en-US" sz="1800"/>
              <a:t>을 위한 정보를 추가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200"/>
              <a:t>Page Fault handler </a:t>
            </a:r>
            <a:r>
              <a:rPr lang="ko-KR" altLang="en-US" sz="2200"/>
              <a:t>구현</a:t>
            </a:r>
            <a:r>
              <a:rPr lang="en-US" altLang="ko-KR" sz="220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17C80DC-620B-4ECC-B321-FB79258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Supplemental Page Table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2673C-D679-4FB7-B3F8-AC4B1998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Since the given page table in pintos has limitations, we need to supplement the page table with additional data about each page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You can exploit the functions in userprog/pagedir.c to implement supplemental page table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Page table entry format (flags are defined in threads/pte.h)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8C22B-3F84-4465-B3D9-33CC9CA58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871330-A94C-4373-BB9A-9E2AE2D62F07}"/>
              </a:ext>
            </a:extLst>
          </p:cNvPr>
          <p:cNvGrpSpPr/>
          <p:nvPr/>
        </p:nvGrpSpPr>
        <p:grpSpPr>
          <a:xfrm>
            <a:off x="1002388" y="2792057"/>
            <a:ext cx="9844234" cy="1150296"/>
            <a:chOff x="970304" y="3337485"/>
            <a:chExt cx="9844234" cy="11502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6777EC-D078-481A-84CD-F74DC288F961}"/>
                </a:ext>
              </a:extLst>
            </p:cNvPr>
            <p:cNvSpPr/>
            <p:nvPr/>
          </p:nvSpPr>
          <p:spPr>
            <a:xfrm>
              <a:off x="1189273" y="3733802"/>
              <a:ext cx="9625265" cy="7539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D401D5-6833-4EE7-9069-478F1836A5C2}"/>
                </a:ext>
              </a:extLst>
            </p:cNvPr>
            <p:cNvSpPr/>
            <p:nvPr/>
          </p:nvSpPr>
          <p:spPr>
            <a:xfrm>
              <a:off x="1189274" y="3733802"/>
              <a:ext cx="4892842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Physical Address(20 bits)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DA8761-F05A-489C-AB5E-43F3BBFB9B97}"/>
                </a:ext>
              </a:extLst>
            </p:cNvPr>
            <p:cNvSpPr/>
            <p:nvPr/>
          </p:nvSpPr>
          <p:spPr>
            <a:xfrm>
              <a:off x="6082116" y="3733802"/>
              <a:ext cx="1042737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AVL</a:t>
              </a:r>
            </a:p>
            <a:p>
              <a:pPr algn="ctr"/>
              <a:r>
                <a:rPr lang="en-US" altLang="ko-KR" sz="1400"/>
                <a:t>(not used)</a:t>
              </a:r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922BD-F59B-4F15-919C-4AA5587EE91F}"/>
                </a:ext>
              </a:extLst>
            </p:cNvPr>
            <p:cNvSpPr/>
            <p:nvPr/>
          </p:nvSpPr>
          <p:spPr>
            <a:xfrm>
              <a:off x="7878834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4FC81-06DD-4925-B659-6EEBF8988CFA}"/>
                </a:ext>
              </a:extLst>
            </p:cNvPr>
            <p:cNvSpPr/>
            <p:nvPr/>
          </p:nvSpPr>
          <p:spPr>
            <a:xfrm>
              <a:off x="8328013" y="3733801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C7F061-304D-4F03-80AC-C35AF2D6ACAC}"/>
                </a:ext>
              </a:extLst>
            </p:cNvPr>
            <p:cNvSpPr/>
            <p:nvPr/>
          </p:nvSpPr>
          <p:spPr>
            <a:xfrm>
              <a:off x="9467001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BA2C29-9597-4D13-B9D7-C47B2F305469}"/>
                </a:ext>
              </a:extLst>
            </p:cNvPr>
            <p:cNvSpPr/>
            <p:nvPr/>
          </p:nvSpPr>
          <p:spPr>
            <a:xfrm>
              <a:off x="9916180" y="3733800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W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975558-8468-44E0-8A71-97FA5830EB56}"/>
                </a:ext>
              </a:extLst>
            </p:cNvPr>
            <p:cNvSpPr/>
            <p:nvPr/>
          </p:nvSpPr>
          <p:spPr>
            <a:xfrm>
              <a:off x="10365359" y="3733798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1F366-8525-45C0-96C6-A1CFEFEE5AFF}"/>
                </a:ext>
              </a:extLst>
            </p:cNvPr>
            <p:cNvSpPr txBox="1"/>
            <p:nvPr/>
          </p:nvSpPr>
          <p:spPr>
            <a:xfrm>
              <a:off x="970304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31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1082B-D1F7-4021-A7C4-C174FC5A7857}"/>
                </a:ext>
              </a:extLst>
            </p:cNvPr>
            <p:cNvSpPr txBox="1"/>
            <p:nvPr/>
          </p:nvSpPr>
          <p:spPr>
            <a:xfrm>
              <a:off x="5662376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0BD29B-126F-4DE8-9A85-7060C40F3A4D}"/>
                </a:ext>
              </a:extLst>
            </p:cNvPr>
            <p:cNvSpPr txBox="1"/>
            <p:nvPr/>
          </p:nvSpPr>
          <p:spPr>
            <a:xfrm>
              <a:off x="6037051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1D752C-FC2C-4C49-93AF-8DC241DE6198}"/>
                </a:ext>
              </a:extLst>
            </p:cNvPr>
            <p:cNvSpPr txBox="1"/>
            <p:nvPr/>
          </p:nvSpPr>
          <p:spPr>
            <a:xfrm>
              <a:off x="6849353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9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FD0C-4125-49CE-9448-307EB8B3EB90}"/>
                </a:ext>
              </a:extLst>
            </p:cNvPr>
            <p:cNvSpPr txBox="1"/>
            <p:nvPr/>
          </p:nvSpPr>
          <p:spPr>
            <a:xfrm>
              <a:off x="7947771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921BD-FC77-4A67-8CA9-1F5C1D09E26A}"/>
                </a:ext>
              </a:extLst>
            </p:cNvPr>
            <p:cNvSpPr txBox="1"/>
            <p:nvPr/>
          </p:nvSpPr>
          <p:spPr>
            <a:xfrm>
              <a:off x="8396950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DDE2B7-F537-4BBF-B6DD-49931B6FD991}"/>
                </a:ext>
              </a:extLst>
            </p:cNvPr>
            <p:cNvSpPr txBox="1"/>
            <p:nvPr/>
          </p:nvSpPr>
          <p:spPr>
            <a:xfrm>
              <a:off x="9986008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7A2231-F998-4AA3-A8F1-B40A89E0387A}"/>
                </a:ext>
              </a:extLst>
            </p:cNvPr>
            <p:cNvSpPr txBox="1"/>
            <p:nvPr/>
          </p:nvSpPr>
          <p:spPr>
            <a:xfrm>
              <a:off x="952446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4535B-8BFB-4818-92E9-0DD215E2AFE1}"/>
                </a:ext>
              </a:extLst>
            </p:cNvPr>
            <p:cNvSpPr txBox="1"/>
            <p:nvPr/>
          </p:nvSpPr>
          <p:spPr>
            <a:xfrm>
              <a:off x="1043429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9000C4B-49AE-4526-B471-C4194D9DE5CA}"/>
              </a:ext>
            </a:extLst>
          </p:cNvPr>
          <p:cNvGraphicFramePr>
            <a:graphicFrameLocks noGrp="1"/>
          </p:cNvGraphicFramePr>
          <p:nvPr/>
        </p:nvGraphicFramePr>
        <p:xfrm>
          <a:off x="6236576" y="4135552"/>
          <a:ext cx="46320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56">
                  <a:extLst>
                    <a:ext uri="{9D8B030D-6E8A-4147-A177-3AD203B41FA5}">
                      <a16:colId xmlns:a16="http://schemas.microsoft.com/office/drawing/2014/main" val="2765086963"/>
                    </a:ext>
                  </a:extLst>
                </a:gridCol>
                <a:gridCol w="3243896">
                  <a:extLst>
                    <a:ext uri="{9D8B030D-6E8A-4147-A177-3AD203B41FA5}">
                      <a16:colId xmlns:a16="http://schemas.microsoft.com/office/drawing/2014/main" val="2630983060"/>
                    </a:ext>
                  </a:extLst>
                </a:gridCol>
              </a:tblGrid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PTE_P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present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79701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PTE_W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read(0)/write(1)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76117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PTE_U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kernel(0)/user(1)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79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accessed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931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dirty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9312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PTE_AVL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used in pintos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en-US" altLang="ko-KR"/>
              <a:t>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 dirty="0" err="1"/>
              <a:t>userprog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exception.c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Page Fault situation 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page from a file or swap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Access is invalid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page is unmapped, that is, if there</a:t>
            </a:r>
            <a:r>
              <a:rPr lang="en-US" altLang="ko-KR" sz="1800" dirty="0">
                <a:latin typeface="Arial" charset="0"/>
              </a:rPr>
              <a:t>’</a:t>
            </a:r>
            <a:r>
              <a:rPr lang="en-US" altLang="ko-KR" sz="1800" dirty="0"/>
              <a:t>s </a:t>
            </a:r>
            <a:r>
              <a:rPr lang="en-US" altLang="ko-KR" sz="1800"/>
              <a:t>no data where the page is referenced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access is an attempt to write to a read-only </a:t>
            </a:r>
            <a:r>
              <a:rPr lang="en-US" altLang="ko-KR" sz="1800"/>
              <a:t>page (unprivileged access)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CR2 : register storing faulted address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Some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variables in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 will help you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not_present</a:t>
            </a:r>
            <a:r>
              <a:rPr lang="en-US" altLang="ko-KR" sz="1800" dirty="0"/>
              <a:t>; // not present in memory or rights violation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write; // write or read fault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user; // fault from user or kernel space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B0F3-92B3-4490-BD3F-F9C92A1A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49" y="1112520"/>
            <a:ext cx="6513945" cy="1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5865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1971</Words>
  <Application>Microsoft Office PowerPoint</Application>
  <PresentationFormat>와이드스크린</PresentationFormat>
  <Paragraphs>395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Tahoma</vt:lpstr>
      <vt:lpstr>Wingdings</vt:lpstr>
      <vt:lpstr>1. Cover</vt:lpstr>
      <vt:lpstr>2. Body</vt:lpstr>
      <vt:lpstr>3. Blank</vt:lpstr>
      <vt:lpstr>Project #4: Virtual Memory</vt:lpstr>
      <vt:lpstr>Overview</vt:lpstr>
      <vt:lpstr>Overview</vt:lpstr>
      <vt:lpstr>Project Requirement</vt:lpstr>
      <vt:lpstr>Virtual Memory Overview</vt:lpstr>
      <vt:lpstr>Page Table </vt:lpstr>
      <vt:lpstr>Page Table Management</vt:lpstr>
      <vt:lpstr>Supplemental Page Table</vt:lpstr>
      <vt:lpstr>Page Fault Handler</vt:lpstr>
      <vt:lpstr>Page Fault Handler</vt:lpstr>
      <vt:lpstr>Page Fault Handler: page_fault()</vt:lpstr>
      <vt:lpstr>Page Fault Handler: handle_mm_fault()</vt:lpstr>
      <vt:lpstr>Paging to and from (swap) disk</vt:lpstr>
      <vt:lpstr>Stack Growth</vt:lpstr>
      <vt:lpstr>Stack Growth (Example 1)</vt:lpstr>
      <vt:lpstr>Stack Growth (Example 2)</vt:lpstr>
      <vt:lpstr>Reference</vt:lpstr>
      <vt:lpstr>Evaluation</vt:lpstr>
      <vt:lpstr>Evaluation</vt:lpstr>
      <vt:lpstr>Documentation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노요셉</cp:lastModifiedBy>
  <cp:revision>1552</cp:revision>
  <cp:lastPrinted>2021-11-04T05:56:26Z</cp:lastPrinted>
  <dcterms:created xsi:type="dcterms:W3CDTF">2018-08-21T08:38:57Z</dcterms:created>
  <dcterms:modified xsi:type="dcterms:W3CDTF">2023-11-20T07:29:22Z</dcterms:modified>
</cp:coreProperties>
</file>