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1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-82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A68AB-7EE4-4B55-AC76-686A98F6BECF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36004-EDFE-4EB5-B3A2-265C89A3F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21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Demo</a:t>
            </a:r>
            <a:r>
              <a:rPr lang="zh-TW" altLang="en-US" dirty="0" smtClean="0"/>
              <a:t> 有效果 </a:t>
            </a:r>
            <a:r>
              <a:rPr lang="en-US" altLang="zh-TW" dirty="0" smtClean="0"/>
              <a:t>trial </a:t>
            </a:r>
            <a:r>
              <a:rPr lang="zh-TW" altLang="en-US" dirty="0" smtClean="0"/>
              <a:t>，並讓大家看</a:t>
            </a:r>
            <a:r>
              <a:rPr lang="en-US" altLang="zh-TW" dirty="0" smtClean="0"/>
              <a:t>Figure</a:t>
            </a:r>
            <a:r>
              <a:rPr lang="zh-TW" altLang="en-US" dirty="0" smtClean="0"/>
              <a:t>其實是平行移動。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這是一個關於視錯覺的現象，大家可能會看到移動的</a:t>
            </a:r>
            <a:r>
              <a:rPr lang="en-US" altLang="zh-TW" dirty="0" smtClean="0"/>
              <a:t>Figure</a:t>
            </a:r>
            <a:r>
              <a:rPr lang="zh-TW" altLang="en-US" dirty="0" smtClean="0"/>
              <a:t>一前一後移動，但其實他們是平行移動的。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我們希望探討的問題是</a:t>
            </a:r>
            <a:r>
              <a:rPr lang="en-US" altLang="zh-TW" dirty="0" smtClean="0"/>
              <a:t>:</a:t>
            </a:r>
            <a:r>
              <a:rPr lang="zh-TW" altLang="en-US" dirty="0" smtClean="0"/>
              <a:t>什麼樣的因素會影響這樣的視錯覺產生，並設定變項，收集資料，分析出結果。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36004-EDFE-4EB5-B3A2-265C89A3FFA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751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36004-EDFE-4EB5-B3A2-265C89A3FFA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21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36004-EDFE-4EB5-B3A2-265C89A3FFA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344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 smtClean="0"/>
              <a:t>Anstis</a:t>
            </a:r>
            <a:r>
              <a:rPr lang="en-US" altLang="zh-TW" dirty="0" smtClean="0"/>
              <a:t>, S. M. (2001). Footsteps and inchworms: Illusions show that contrast modulates motion salience. </a:t>
            </a:r>
            <a:r>
              <a:rPr lang="en-US" altLang="zh-TW" i="1" dirty="0" smtClean="0"/>
              <a:t>Perception</a:t>
            </a:r>
            <a:r>
              <a:rPr lang="en-US" altLang="zh-TW" dirty="0" smtClean="0"/>
              <a:t>, </a:t>
            </a:r>
            <a:r>
              <a:rPr lang="en-US" altLang="zh-TW" i="1" dirty="0" smtClean="0"/>
              <a:t>30</a:t>
            </a:r>
            <a:r>
              <a:rPr lang="en-US" altLang="zh-TW" dirty="0" smtClean="0"/>
              <a:t>(7), 785-94.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實驗中為黑白背景，中間移動的</a:t>
            </a:r>
            <a:r>
              <a:rPr lang="en-US" altLang="zh-TW" dirty="0" smtClean="0"/>
              <a:t>Figure</a:t>
            </a:r>
            <a:r>
              <a:rPr lang="zh-TW" altLang="en-US" dirty="0" smtClean="0"/>
              <a:t>顏色變化為</a:t>
            </a:r>
            <a:r>
              <a:rPr lang="en-US" altLang="zh-TW" dirty="0" smtClean="0"/>
              <a:t>X</a:t>
            </a:r>
            <a:r>
              <a:rPr lang="zh-TW" altLang="en-US" dirty="0" smtClean="0"/>
              <a:t>軸，縱軸維認為</a:t>
            </a:r>
            <a:r>
              <a:rPr lang="en-US" altLang="zh-TW" dirty="0" smtClean="0"/>
              <a:t>Figure</a:t>
            </a:r>
            <a:r>
              <a:rPr lang="zh-TW" altLang="en-US" dirty="0" smtClean="0"/>
              <a:t>移動連續的程度。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發現，高對比的情況下間歇的情況最明顯，會像毛毛蟲一樣移動。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Demo</a:t>
            </a:r>
            <a:endParaRPr lang="zh-TW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36004-EDFE-4EB5-B3A2-265C89A3FFA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138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Howe, P. D., Thompson, P. G.,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Anstis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 M.,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Sagreiya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H., &amp; Livingstone, M. S. (2006). Explaining the footsteps, belly dancer, Wenceslas, and kickback illusions. </a:t>
            </a:r>
            <a:r>
              <a:rPr lang="en-US" altLang="zh-TW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vision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TW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(12), 5-5.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但是後續的文獻，將背景用一黑一白反覆閃爍的方式呈現，若高低對比真的影響知覺中的速度，那將會看到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間段的移動，但最後卻發現在黑白閃爍的情況下，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仍是連續的移動，所以高低對比造成知覺到的物體速度不同的假說被打破。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36004-EDFE-4EB5-B3A2-265C89A3FFA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42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2674-0F81-42D3-8382-03A072A38E84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F07D-E0F3-4370-8B56-AD70011954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50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2674-0F81-42D3-8382-03A072A38E84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F07D-E0F3-4370-8B56-AD70011954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1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2674-0F81-42D3-8382-03A072A38E84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F07D-E0F3-4370-8B56-AD70011954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71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2674-0F81-42D3-8382-03A072A38E84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F07D-E0F3-4370-8B56-AD70011954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82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2674-0F81-42D3-8382-03A072A38E84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F07D-E0F3-4370-8B56-AD70011954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79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2674-0F81-42D3-8382-03A072A38E84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F07D-E0F3-4370-8B56-AD70011954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41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2674-0F81-42D3-8382-03A072A38E84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F07D-E0F3-4370-8B56-AD70011954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98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2674-0F81-42D3-8382-03A072A38E84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F07D-E0F3-4370-8B56-AD70011954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67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2674-0F81-42D3-8382-03A072A38E84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F07D-E0F3-4370-8B56-AD70011954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58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2674-0F81-42D3-8382-03A072A38E84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F07D-E0F3-4370-8B56-AD70011954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1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2674-0F81-42D3-8382-03A072A38E84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F07D-E0F3-4370-8B56-AD70011954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44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52674-0F81-42D3-8382-03A072A38E84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AF07D-E0F3-4370-8B56-AD70011954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59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692696"/>
            <a:ext cx="9144000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altLang="zh-TW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Footsteps </a:t>
            </a:r>
            <a:r>
              <a:rPr lang="en-US" altLang="zh-TW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r>
              <a:rPr lang="en-US" altLang="zh-TW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isual </a:t>
            </a:r>
            <a:r>
              <a:rPr lang="en-US" altLang="zh-TW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</a:t>
            </a:r>
            <a:r>
              <a:rPr lang="en-US" altLang="zh-TW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llusion</a:t>
            </a:r>
            <a:endParaRPr lang="zh-TW" altLang="en-US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48880"/>
            <a:ext cx="8812374" cy="35283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89595" y="6093296"/>
            <a:ext cx="3826621" cy="5760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心理</a:t>
            </a:r>
            <a:r>
              <a:rPr lang="zh-TW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三 林鴻儒      心理三 劉昱維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19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548680"/>
            <a:ext cx="7092280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600" dirty="0" smtClean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研究結果</a:t>
            </a:r>
            <a:endParaRPr lang="zh-TW" altLang="en-US" sz="36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96952"/>
            <a:ext cx="3960440" cy="2582896"/>
          </a:xfrm>
        </p:spPr>
      </p:pic>
      <p:sp>
        <p:nvSpPr>
          <p:cNvPr id="6" name="文字方塊 5"/>
          <p:cNvSpPr txBox="1"/>
          <p:nvPr/>
        </p:nvSpPr>
        <p:spPr>
          <a:xfrm>
            <a:off x="179512" y="1772816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效果：</a:t>
            </a:r>
          </a:p>
          <a:p>
            <a:r>
              <a:rPr lang="en-US" altLang="zh-TW" sz="2800" dirty="0" err="1" smtClean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Figure_length</a:t>
            </a:r>
            <a:endParaRPr lang="zh-TW" altLang="en-US" sz="28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661756" y="1772816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2800" dirty="0" smtClean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r>
              <a:rPr lang="en-US" altLang="zh-TW" sz="2800" dirty="0" err="1" smtClean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Figure_speed</a:t>
            </a:r>
            <a:endParaRPr lang="zh-TW" altLang="en-US" sz="28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601" y="2996952"/>
            <a:ext cx="410088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548680"/>
            <a:ext cx="7092280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600" dirty="0" smtClean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研究結果</a:t>
            </a:r>
            <a:endParaRPr lang="zh-TW" altLang="en-US" sz="36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0"/>
            <a:ext cx="6761931" cy="5097704"/>
          </a:xfrm>
        </p:spPr>
      </p:pic>
    </p:spTree>
    <p:extLst>
      <p:ext uri="{BB962C8B-B14F-4D97-AF65-F5344CB8AC3E}">
        <p14:creationId xmlns:p14="http://schemas.microsoft.com/office/powerpoint/2010/main" val="18485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548680"/>
            <a:ext cx="7092280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600" dirty="0" smtClean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研究結果</a:t>
            </a:r>
            <a:endParaRPr lang="zh-TW" altLang="en-US" sz="36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83007"/>
            <a:ext cx="6398716" cy="4814345"/>
          </a:xfrm>
        </p:spPr>
      </p:pic>
    </p:spTree>
    <p:extLst>
      <p:ext uri="{BB962C8B-B14F-4D97-AF65-F5344CB8AC3E}">
        <p14:creationId xmlns:p14="http://schemas.microsoft.com/office/powerpoint/2010/main" val="283004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Anstis</a:t>
            </a:r>
            <a:r>
              <a:rPr lang="en-US" altLang="zh-TW" dirty="0" smtClean="0"/>
              <a:t>, S. M. (2001). Footsteps and inchworms: Illusions show that contrast modulates motion salience. </a:t>
            </a:r>
            <a:r>
              <a:rPr lang="en-US" altLang="zh-TW" i="1" dirty="0" smtClean="0"/>
              <a:t>Perception</a:t>
            </a:r>
            <a:r>
              <a:rPr lang="en-US" altLang="zh-TW" dirty="0" smtClean="0"/>
              <a:t>, </a:t>
            </a:r>
            <a:r>
              <a:rPr lang="en-US" altLang="zh-TW" i="1" dirty="0" smtClean="0"/>
              <a:t>30</a:t>
            </a:r>
            <a:r>
              <a:rPr lang="en-US" altLang="zh-TW" dirty="0" smtClean="0"/>
              <a:t>(7), 785-94.</a:t>
            </a:r>
            <a:endParaRPr lang="zh-TW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548680"/>
            <a:ext cx="7092280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600" dirty="0" smtClean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</a:t>
            </a:r>
            <a:r>
              <a:rPr lang="zh-TW" altLang="en-US" sz="36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引用</a:t>
            </a:r>
            <a:r>
              <a:rPr lang="zh-TW" altLang="en-US" sz="3600" dirty="0" smtClean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文獻</a:t>
            </a:r>
            <a:endParaRPr lang="zh-TW" altLang="en-US" sz="36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46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與下列因素有關：</a:t>
            </a:r>
            <a:endParaRPr lang="en-US" altLang="zh-TW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視網膜上的影像移動</a:t>
            </a:r>
            <a:endParaRPr lang="en-US" altLang="zh-TW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r>
              <a:rPr lang="en-US" altLang="zh-TW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(Image displacement signal, IDS)</a:t>
            </a:r>
          </a:p>
          <a:p>
            <a:pPr marL="0" indent="0">
              <a:buNone/>
            </a:pPr>
            <a:r>
              <a:rPr lang="en-US" altLang="zh-TW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lang="zh-TW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眼球轉動的訊號</a:t>
            </a:r>
            <a:endParaRPr lang="en-US" altLang="zh-TW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r>
              <a:rPr lang="en-US" altLang="zh-TW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(Motor signal)</a:t>
            </a:r>
            <a:endParaRPr lang="en-US" altLang="zh-TW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r>
              <a:rPr lang="en-US" altLang="zh-TW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zh-TW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眼動訊息的副本</a:t>
            </a:r>
            <a:endParaRPr lang="en-US" altLang="zh-TW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r>
              <a:rPr lang="en-US" altLang="zh-TW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zh-TW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Corollary discharge signal, CDS)</a:t>
            </a:r>
          </a:p>
          <a:p>
            <a:pPr marL="514350" indent="-514350">
              <a:buAutoNum type="arabicPeriod"/>
            </a:pPr>
            <a:endParaRPr lang="en-US" altLang="zh-TW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zh-TW" altLang="en-US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548680"/>
            <a:ext cx="7092280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600" dirty="0" smtClean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如何</a:t>
            </a:r>
            <a:r>
              <a:rPr lang="zh-TW" altLang="en-US" sz="36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得知物體移動</a:t>
            </a:r>
            <a:r>
              <a:rPr lang="en-US" altLang="zh-TW" sz="3600" dirty="0" smtClean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?</a:t>
            </a:r>
            <a:endParaRPr lang="zh-TW" altLang="en-US" sz="36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8" y="1649304"/>
            <a:ext cx="4605486" cy="518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5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11172"/>
            <a:ext cx="4032448" cy="5346220"/>
          </a:xfrm>
        </p:spPr>
      </p:pic>
      <p:sp>
        <p:nvSpPr>
          <p:cNvPr id="4" name="矩形 3"/>
          <p:cNvSpPr/>
          <p:nvPr/>
        </p:nvSpPr>
        <p:spPr>
          <a:xfrm>
            <a:off x="0" y="548680"/>
            <a:ext cx="7092280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600" dirty="0" smtClean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如何</a:t>
            </a:r>
            <a:r>
              <a:rPr lang="zh-TW" altLang="en-US" sz="36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得知物體移動</a:t>
            </a:r>
            <a:r>
              <a:rPr lang="en-US" altLang="zh-TW" sz="3600" dirty="0" smtClean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?</a:t>
            </a:r>
            <a:endParaRPr lang="zh-TW" altLang="en-US" sz="36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663700"/>
            <a:ext cx="3312368" cy="520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8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295314" y="2998420"/>
            <a:ext cx="4580942" cy="384719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824536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認為</a:t>
            </a:r>
            <a:r>
              <a:rPr lang="en-US" altLang="zh-TW" sz="2800" dirty="0" smtClean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Footsteps </a:t>
            </a:r>
            <a:r>
              <a:rPr lang="zh-TW" altLang="en-US" sz="2800" dirty="0" smtClean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錯覺，來自於</a:t>
            </a:r>
            <a:r>
              <a:rPr lang="zh-TW" altLang="en-US" sz="2800" b="1" dirty="0" smtClean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在不同對比情況下知覺的物件移動速度不同</a:t>
            </a:r>
            <a:r>
              <a:rPr lang="zh-TW" altLang="en-US" sz="2800" dirty="0" smtClean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造成</a:t>
            </a:r>
            <a:r>
              <a:rPr lang="en-US" altLang="zh-TW" sz="2800" dirty="0" smtClean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(</a:t>
            </a:r>
            <a:r>
              <a:rPr lang="en-US" altLang="zh-TW" sz="2800" dirty="0" err="1" smtClean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Anstis</a:t>
            </a:r>
            <a:r>
              <a:rPr lang="en-US" altLang="zh-TW" sz="2800" dirty="0" smtClean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, 2001)</a:t>
            </a:r>
            <a:r>
              <a:rPr lang="zh-TW" altLang="en-US" sz="2800" dirty="0" smtClean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。</a:t>
            </a:r>
            <a:endParaRPr lang="en-US" altLang="zh-TW" sz="2800" dirty="0" smtClean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2800" dirty="0" smtClean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→知覺上，高對比移動較快；低對比移動較慢。</a:t>
            </a:r>
            <a:endParaRPr lang="en-US" altLang="zh-TW" sz="2800" dirty="0" smtClean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0" y="548680"/>
            <a:ext cx="7092280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600" dirty="0" smtClean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過去文獻中提到</a:t>
            </a:r>
            <a:endParaRPr lang="zh-TW" altLang="en-US" sz="36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937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0" y="548680"/>
            <a:ext cx="7092280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600" dirty="0" smtClean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過去文獻中提到</a:t>
            </a:r>
            <a:endParaRPr lang="zh-TW" altLang="en-US" sz="36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27611"/>
            <a:ext cx="3960440" cy="492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904044"/>
              </p:ext>
            </p:extLst>
          </p:nvPr>
        </p:nvGraphicFramePr>
        <p:xfrm>
          <a:off x="251520" y="1772816"/>
          <a:ext cx="8640960" cy="470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2160240"/>
                <a:gridCol w="2160240"/>
                <a:gridCol w="2160240"/>
              </a:tblGrid>
              <a:tr h="82240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UD Digi Kyokasho NK-R" panose="02020400000000000000" pitchFamily="18" charset="-128"/>
                          <a:ea typeface="UD Digi Kyokasho NK-R" panose="02020400000000000000" pitchFamily="18" charset="-128"/>
                        </a:rPr>
                        <a:t>變項名稱</a:t>
                      </a:r>
                      <a:endParaRPr lang="zh-TW" altLang="en-US" sz="2400" dirty="0">
                        <a:latin typeface="UD Digi Kyokasho NK-R" panose="02020400000000000000" pitchFamily="18" charset="-128"/>
                        <a:ea typeface="UD Digi Kyokasho NK-R" panose="02020400000000000000" pitchFamily="18" charset="-128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UD Digi Kyokasho NK-R" panose="02020400000000000000" pitchFamily="18" charset="-128"/>
                          <a:ea typeface="UD Digi Kyokasho NK-R" panose="02020400000000000000" pitchFamily="18" charset="-128"/>
                        </a:rPr>
                        <a:t>水準</a:t>
                      </a:r>
                      <a:endParaRPr lang="zh-TW" altLang="en-US" sz="2400" dirty="0">
                        <a:latin typeface="UD Digi Kyokasho NK-R" panose="02020400000000000000" pitchFamily="18" charset="-128"/>
                        <a:ea typeface="UD Digi Kyokasho NK-R" panose="02020400000000000000" pitchFamily="18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8224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Figure_length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low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mid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high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8224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Figure_speed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low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mid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high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8224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Background_width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low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mid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high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141949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Background_contrast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high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0" y="548680"/>
            <a:ext cx="7092280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600" dirty="0" smtClean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設定變項</a:t>
            </a:r>
            <a:endParaRPr lang="zh-TW" altLang="en-US" sz="36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668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548680"/>
            <a:ext cx="7092280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600" dirty="0" smtClean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研究結果</a:t>
            </a:r>
            <a:endParaRPr lang="zh-TW" altLang="en-US" sz="36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76" y="1988840"/>
            <a:ext cx="7059116" cy="4340951"/>
          </a:xfrm>
        </p:spPr>
      </p:pic>
    </p:spTree>
    <p:extLst>
      <p:ext uri="{BB962C8B-B14F-4D97-AF65-F5344CB8AC3E}">
        <p14:creationId xmlns:p14="http://schemas.microsoft.com/office/powerpoint/2010/main" val="371083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548680"/>
            <a:ext cx="7092280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600" dirty="0" smtClean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研究結果</a:t>
            </a:r>
            <a:endParaRPr lang="zh-TW" altLang="en-US" sz="36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0848"/>
            <a:ext cx="7056784" cy="3871864"/>
          </a:xfrm>
        </p:spPr>
      </p:pic>
    </p:spTree>
    <p:extLst>
      <p:ext uri="{BB962C8B-B14F-4D97-AF65-F5344CB8AC3E}">
        <p14:creationId xmlns:p14="http://schemas.microsoft.com/office/powerpoint/2010/main" val="96089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548680"/>
            <a:ext cx="7092280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600" dirty="0" smtClean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研究結果</a:t>
            </a:r>
            <a:endParaRPr lang="zh-TW" altLang="en-US" sz="36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3" y="2852936"/>
            <a:ext cx="4311011" cy="2708923"/>
          </a:xfrm>
        </p:spPr>
      </p:pic>
      <p:sp>
        <p:nvSpPr>
          <p:cNvPr id="8" name="文字方塊 7"/>
          <p:cNvSpPr txBox="1"/>
          <p:nvPr/>
        </p:nvSpPr>
        <p:spPr>
          <a:xfrm>
            <a:off x="179512" y="1772816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效果：</a:t>
            </a:r>
          </a:p>
          <a:p>
            <a:r>
              <a:rPr lang="en-US" altLang="zh-TW" sz="2800" dirty="0" err="1" smtClean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Background_contrast</a:t>
            </a:r>
            <a:endParaRPr lang="zh-TW" altLang="en-US" sz="28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661756" y="1772816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2800" dirty="0" smtClean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r>
              <a:rPr lang="en-US" altLang="zh-TW" sz="2800" dirty="0" err="1" smtClean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Background_width</a:t>
            </a:r>
            <a:endParaRPr lang="zh-TW" altLang="en-US" sz="28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528" y="2924944"/>
            <a:ext cx="4211960" cy="25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2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333</Words>
  <Application>Microsoft Office PowerPoint</Application>
  <PresentationFormat>如螢幕大小 (4:3)</PresentationFormat>
  <Paragraphs>68</Paragraphs>
  <Slides>13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Footsteps Visual Illusion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rjlin</dc:creator>
  <cp:lastModifiedBy>rjlin</cp:lastModifiedBy>
  <cp:revision>21</cp:revision>
  <dcterms:created xsi:type="dcterms:W3CDTF">2018-01-01T04:55:06Z</dcterms:created>
  <dcterms:modified xsi:type="dcterms:W3CDTF">2018-01-01T13:52:50Z</dcterms:modified>
</cp:coreProperties>
</file>