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9" r:id="rId3"/>
    <p:sldId id="257" r:id="rId4"/>
    <p:sldId id="261" r:id="rId5"/>
    <p:sldId id="266" r:id="rId6"/>
    <p:sldId id="267" r:id="rId7"/>
    <p:sldId id="265"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9"/>
    <p:restoredTop sz="79859"/>
  </p:normalViewPr>
  <p:slideViewPr>
    <p:cSldViewPr snapToGrid="0">
      <p:cViewPr>
        <p:scale>
          <a:sx n="90" d="100"/>
          <a:sy n="90" d="100"/>
        </p:scale>
        <p:origin x="124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8037C-CE08-B54C-B03B-191B446BE7B0}" type="datetimeFigureOut">
              <a:rPr lang="en-US" smtClean="0"/>
              <a:t>4/15/23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DFC94-1BE4-214A-8BE6-5EAC16E3FFAA}" type="slidenum">
              <a:rPr lang="en-US" smtClean="0"/>
              <a:t>‹#›</a:t>
            </a:fld>
            <a:endParaRPr lang="en-US"/>
          </a:p>
        </p:txBody>
      </p:sp>
    </p:spTree>
    <p:extLst>
      <p:ext uri="{BB962C8B-B14F-4D97-AF65-F5344CB8AC3E}">
        <p14:creationId xmlns:p14="http://schemas.microsoft.com/office/powerpoint/2010/main" val="33694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3</a:t>
            </a:fld>
            <a:endParaRPr lang="en-US"/>
          </a:p>
        </p:txBody>
      </p:sp>
    </p:spTree>
    <p:extLst>
      <p:ext uri="{BB962C8B-B14F-4D97-AF65-F5344CB8AC3E}">
        <p14:creationId xmlns:p14="http://schemas.microsoft.com/office/powerpoint/2010/main" val="105787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heartbeat request includes information about its own length, but the vulnerable version of the OpenSSL library doesn't check to make sure that information is accurate, and an attacker can use this to trick the target server into allowing the attacker access to parts of its memory that should remain private.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6161D"/>
                </a:solidFill>
                <a:effectLst/>
                <a:latin typeface="Helvetica Neue" panose="02000503000000020004" pitchFamily="2" charset="0"/>
              </a:rPr>
              <a:t>Heartbleed is dangerous because it lets an attacker see the contents of that memory buffer, which could include sensitive information.</a:t>
            </a:r>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5</a:t>
            </a:fld>
            <a:endParaRPr lang="en-US"/>
          </a:p>
        </p:txBody>
      </p:sp>
    </p:spTree>
    <p:extLst>
      <p:ext uri="{BB962C8B-B14F-4D97-AF65-F5344CB8AC3E}">
        <p14:creationId xmlns:p14="http://schemas.microsoft.com/office/powerpoint/2010/main" val="44650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DDFC94-1BE4-214A-8BE6-5EAC16E3FFAA}" type="slidenum">
              <a:rPr lang="en-US" smtClean="0"/>
              <a:t>7</a:t>
            </a:fld>
            <a:endParaRPr lang="en-US"/>
          </a:p>
        </p:txBody>
      </p:sp>
    </p:spTree>
    <p:extLst>
      <p:ext uri="{BB962C8B-B14F-4D97-AF65-F5344CB8AC3E}">
        <p14:creationId xmlns:p14="http://schemas.microsoft.com/office/powerpoint/2010/main" val="15685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5608-77D4-1E7E-AA79-5DD3CD5AC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212EA-CAD6-BB3A-7371-26B2592B5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FA0BD8-3D9C-07DA-AF28-DAA83C121E7D}"/>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5" name="Footer Placeholder 4">
            <a:extLst>
              <a:ext uri="{FF2B5EF4-FFF2-40B4-BE49-F238E27FC236}">
                <a16:creationId xmlns:a16="http://schemas.microsoft.com/office/drawing/2014/main" id="{7A90B45A-C123-D30D-93F4-52DB82914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0D295-E240-BEE1-7E61-CDA773FDDBA2}"/>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396993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88AE-91D2-0CDF-DDF0-91A70391A8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375240-048A-B546-7535-F39D8627D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36249-5779-CAA0-3533-3EE5B3B22D01}"/>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5" name="Footer Placeholder 4">
            <a:extLst>
              <a:ext uri="{FF2B5EF4-FFF2-40B4-BE49-F238E27FC236}">
                <a16:creationId xmlns:a16="http://schemas.microsoft.com/office/drawing/2014/main" id="{DB3DA8DA-125C-5BC9-2927-BF8B09B93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E7CB1-A659-BAC9-6E2B-5CAA701FC80C}"/>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3100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88DDE-9ADD-BFCA-3FC3-536764CA08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C43A9C-5833-1829-F63D-22F158FBCE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09231-A69C-66D6-6C1D-FF63A400492B}"/>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5" name="Footer Placeholder 4">
            <a:extLst>
              <a:ext uri="{FF2B5EF4-FFF2-40B4-BE49-F238E27FC236}">
                <a16:creationId xmlns:a16="http://schemas.microsoft.com/office/drawing/2014/main" id="{DE7F6079-BEAD-461F-4D33-FADCD7FF0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F650A-1228-5631-41FA-89146CAF098E}"/>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41635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971-B39F-B551-F0F3-8D3243528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E6EB3-ADA4-D248-4F98-5E558C7A4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206D0-7523-8306-9650-7BCCBCD23861}"/>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5" name="Footer Placeholder 4">
            <a:extLst>
              <a:ext uri="{FF2B5EF4-FFF2-40B4-BE49-F238E27FC236}">
                <a16:creationId xmlns:a16="http://schemas.microsoft.com/office/drawing/2014/main" id="{9008310B-686B-2E9C-765B-1AD40D4E1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FFB06-3198-2033-14CA-E78E3BDDB47E}"/>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63046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D9D0-CA72-6FEF-8242-02BB12014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2B399-1675-3F69-63D9-13CDED616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3D99E-22E2-CEE6-BC4A-B8E6388057E0}"/>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5" name="Footer Placeholder 4">
            <a:extLst>
              <a:ext uri="{FF2B5EF4-FFF2-40B4-BE49-F238E27FC236}">
                <a16:creationId xmlns:a16="http://schemas.microsoft.com/office/drawing/2014/main" id="{E3C885F3-54A4-A453-95C6-0D8611B94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92FA-A45C-781D-495B-DE7288EE1C31}"/>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40607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B5DB-B9C9-AD0E-0C88-DFE9BB344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F4983-E1D4-57F0-0927-51C9F62F4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A67D4-EE9D-C0AD-B66C-4AD2D5DF5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9AD30D-E66A-EB6D-D8EF-4E940654CCA0}"/>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6" name="Footer Placeholder 5">
            <a:extLst>
              <a:ext uri="{FF2B5EF4-FFF2-40B4-BE49-F238E27FC236}">
                <a16:creationId xmlns:a16="http://schemas.microsoft.com/office/drawing/2014/main" id="{56E3384A-EFD6-3A07-2A02-35ECD8AD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3EFDB-002B-C612-E1B9-04B6D7ABE476}"/>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212992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E0C1-8CE0-E8B5-A3C0-94C5FB2DC6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CB0C3-571C-2EF8-F453-2DD78932E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8EBF9-D57A-7760-329A-1D5E4AEC0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7FE24E-61B8-FBAD-0577-4F5084C72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CBF71-31FB-E7EB-883E-6F50F7A52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D7F56-E3FC-FE8E-FB50-0FE1EF8DEFCA}"/>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8" name="Footer Placeholder 7">
            <a:extLst>
              <a:ext uri="{FF2B5EF4-FFF2-40B4-BE49-F238E27FC236}">
                <a16:creationId xmlns:a16="http://schemas.microsoft.com/office/drawing/2014/main" id="{B797DC0C-10D5-13EE-54B6-329FC55A5D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BBB668-8C55-4F0E-EF0A-0EE56CE7B95B}"/>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06066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B006-603C-6D89-C3CD-4B9AF7CFA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F0CB9C-D001-58A2-4143-A1E5850E1917}"/>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4" name="Footer Placeholder 3">
            <a:extLst>
              <a:ext uri="{FF2B5EF4-FFF2-40B4-BE49-F238E27FC236}">
                <a16:creationId xmlns:a16="http://schemas.microsoft.com/office/drawing/2014/main" id="{AA051525-D123-E4FB-1F49-C7DAC7769A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D8E04-B88F-C33D-FA22-F56FB8517943}"/>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75416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B4DED-E836-0EBA-C376-3433BFADD933}"/>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3" name="Footer Placeholder 2">
            <a:extLst>
              <a:ext uri="{FF2B5EF4-FFF2-40B4-BE49-F238E27FC236}">
                <a16:creationId xmlns:a16="http://schemas.microsoft.com/office/drawing/2014/main" id="{79F75007-1EDE-271E-8532-4191CD2E1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82B8BD-D47D-BA83-2643-F6F128F485AD}"/>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7683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18DA-9A79-B60B-8CDC-68426224C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3DB699-79ED-8B46-099C-4A85797D47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C344B7-6786-BA40-F2FF-B0A790C01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E180A-817F-B685-0C61-8CEFE5600AD5}"/>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6" name="Footer Placeholder 5">
            <a:extLst>
              <a:ext uri="{FF2B5EF4-FFF2-40B4-BE49-F238E27FC236}">
                <a16:creationId xmlns:a16="http://schemas.microsoft.com/office/drawing/2014/main" id="{7E2C511B-27D3-4B82-1EA4-05D58FC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6F673-226D-10BD-AC05-3533670DDDCB}"/>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130294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9874-8B1F-D340-B9C1-8CA339D29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FB0D24-4F1B-1DDE-8B01-5F75C705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732F68-3D10-DB07-7A6A-CBC6194FE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527F9-ED17-BBE0-2AFA-2EB3CB700465}"/>
              </a:ext>
            </a:extLst>
          </p:cNvPr>
          <p:cNvSpPr>
            <a:spLocks noGrp="1"/>
          </p:cNvSpPr>
          <p:nvPr>
            <p:ph type="dt" sz="half" idx="10"/>
          </p:nvPr>
        </p:nvSpPr>
        <p:spPr/>
        <p:txBody>
          <a:bodyPr/>
          <a:lstStyle/>
          <a:p>
            <a:fld id="{90856325-F903-EB45-9AE0-FCAE64A6BBD2}" type="datetimeFigureOut">
              <a:rPr lang="en-US" smtClean="0"/>
              <a:t>4/15/23</a:t>
            </a:fld>
            <a:endParaRPr lang="en-US"/>
          </a:p>
        </p:txBody>
      </p:sp>
      <p:sp>
        <p:nvSpPr>
          <p:cNvPr id="6" name="Footer Placeholder 5">
            <a:extLst>
              <a:ext uri="{FF2B5EF4-FFF2-40B4-BE49-F238E27FC236}">
                <a16:creationId xmlns:a16="http://schemas.microsoft.com/office/drawing/2014/main" id="{5B66CEF4-0300-7D40-8A03-76C695AFE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D35C-7557-DF56-E373-A802434ADD7C}"/>
              </a:ext>
            </a:extLst>
          </p:cNvPr>
          <p:cNvSpPr>
            <a:spLocks noGrp="1"/>
          </p:cNvSpPr>
          <p:nvPr>
            <p:ph type="sldNum" sz="quarter" idx="12"/>
          </p:nvPr>
        </p:nvSpPr>
        <p:spPr/>
        <p:txBody>
          <a:bodyPr/>
          <a:lstStyle/>
          <a:p>
            <a:fld id="{82EEE73A-D26B-1346-B004-2BCA14EA73AF}" type="slidenum">
              <a:rPr lang="en-US" smtClean="0"/>
              <a:t>‹#›</a:t>
            </a:fld>
            <a:endParaRPr lang="en-US"/>
          </a:p>
        </p:txBody>
      </p:sp>
    </p:spTree>
    <p:extLst>
      <p:ext uri="{BB962C8B-B14F-4D97-AF65-F5344CB8AC3E}">
        <p14:creationId xmlns:p14="http://schemas.microsoft.com/office/powerpoint/2010/main" val="6004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C7208-E2FE-B34B-A719-5FBE395FE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EE8AC-1C74-E89F-7302-DD057DD92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6412D-D5CC-D464-15B1-A35DA4392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56325-F903-EB45-9AE0-FCAE64A6BBD2}" type="datetimeFigureOut">
              <a:rPr lang="en-US" smtClean="0"/>
              <a:t>4/15/23</a:t>
            </a:fld>
            <a:endParaRPr lang="en-US"/>
          </a:p>
        </p:txBody>
      </p:sp>
      <p:sp>
        <p:nvSpPr>
          <p:cNvPr id="5" name="Footer Placeholder 4">
            <a:extLst>
              <a:ext uri="{FF2B5EF4-FFF2-40B4-BE49-F238E27FC236}">
                <a16:creationId xmlns:a16="http://schemas.microsoft.com/office/drawing/2014/main" id="{C17E0D0D-E443-8656-7A12-AE5425F3C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B9CE5-544A-17E5-23A7-982606CF6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EE73A-D26B-1346-B004-2BCA14EA73AF}" type="slidenum">
              <a:rPr lang="en-US" smtClean="0"/>
              <a:t>‹#›</a:t>
            </a:fld>
            <a:endParaRPr lang="en-US"/>
          </a:p>
        </p:txBody>
      </p:sp>
    </p:spTree>
    <p:extLst>
      <p:ext uri="{BB962C8B-B14F-4D97-AF65-F5344CB8AC3E}">
        <p14:creationId xmlns:p14="http://schemas.microsoft.com/office/powerpoint/2010/main" val="2072457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cbc.ca/news/business/heartbleed-bug-rcmp-asked-revenue-canada-to-delay-news-of-sin-thefts-1.2609192" TargetMode="External"/><Relationship Id="rId2" Type="http://schemas.openxmlformats.org/officeDocument/2006/relationships/hyperlink" Target="https://www.csoonline.com/article/2466726/data-protection-heartbleed-to-blame-for-community-health-systems-breach.html" TargetMode="External"/><Relationship Id="rId1" Type="http://schemas.openxmlformats.org/officeDocument/2006/relationships/slideLayout" Target="../slideLayouts/slideLayout2.xml"/><Relationship Id="rId4" Type="http://schemas.openxmlformats.org/officeDocument/2006/relationships/hyperlink" Target="https://www.zdnet.com/article/heartbleed-bug-affects-yahoo-okcupid-sites-users-face-losing-password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D22C-B5CA-EA05-87F9-1F7191F672EA}"/>
              </a:ext>
            </a:extLst>
          </p:cNvPr>
          <p:cNvSpPr>
            <a:spLocks noGrp="1"/>
          </p:cNvSpPr>
          <p:nvPr>
            <p:ph type="ctrTitle"/>
          </p:nvPr>
        </p:nvSpPr>
        <p:spPr/>
        <p:txBody>
          <a:bodyPr/>
          <a:lstStyle/>
          <a:p>
            <a:r>
              <a:rPr lang="en-US" dirty="0"/>
              <a:t>Heartbleed Attack</a:t>
            </a:r>
          </a:p>
        </p:txBody>
      </p:sp>
      <p:sp>
        <p:nvSpPr>
          <p:cNvPr id="3" name="Subtitle 2">
            <a:extLst>
              <a:ext uri="{FF2B5EF4-FFF2-40B4-BE49-F238E27FC236}">
                <a16:creationId xmlns:a16="http://schemas.microsoft.com/office/drawing/2014/main" id="{1C2817A4-7881-0137-3A26-E32F1439A61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091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7D91-9F65-5F4D-2A4B-30DF736F084D}"/>
              </a:ext>
            </a:extLst>
          </p:cNvPr>
          <p:cNvSpPr>
            <a:spLocks noGrp="1"/>
          </p:cNvSpPr>
          <p:nvPr>
            <p:ph type="title"/>
          </p:nvPr>
        </p:nvSpPr>
        <p:spPr/>
        <p:txBody>
          <a:bodyPr/>
          <a:lstStyle/>
          <a:p>
            <a:r>
              <a:rPr lang="en-US" dirty="0"/>
              <a:t>News</a:t>
            </a:r>
          </a:p>
        </p:txBody>
      </p:sp>
      <p:sp>
        <p:nvSpPr>
          <p:cNvPr id="3" name="Content Placeholder 2">
            <a:extLst>
              <a:ext uri="{FF2B5EF4-FFF2-40B4-BE49-F238E27FC236}">
                <a16:creationId xmlns:a16="http://schemas.microsoft.com/office/drawing/2014/main" id="{70CAF2BF-1CDF-23BB-6FC1-9A659CAB2C0A}"/>
              </a:ext>
            </a:extLst>
          </p:cNvPr>
          <p:cNvSpPr>
            <a:spLocks noGrp="1"/>
          </p:cNvSpPr>
          <p:nvPr>
            <p:ph idx="1"/>
          </p:nvPr>
        </p:nvSpPr>
        <p:spPr/>
        <p:txBody>
          <a:bodyPr/>
          <a:lstStyle/>
          <a:p>
            <a:r>
              <a:rPr lang="en-US" b="0" i="0" dirty="0">
                <a:solidFill>
                  <a:srgbClr val="16161D"/>
                </a:solidFill>
                <a:effectLst/>
                <a:latin typeface="Helvetica Neue" panose="02000503000000020004" pitchFamily="2" charset="0"/>
              </a:rPr>
              <a:t>An </a:t>
            </a:r>
            <a:r>
              <a:rPr lang="en-US" b="0" i="0" dirty="0">
                <a:solidFill>
                  <a:srgbClr val="00AEEF"/>
                </a:solidFill>
                <a:effectLst/>
                <a:latin typeface="Helvetica Neue" panose="02000503000000020004" pitchFamily="2" charset="0"/>
                <a:hlinkClick r:id="rId2"/>
              </a:rPr>
              <a:t>attack on Community Health Systems that stole patient data</a:t>
            </a:r>
            <a:r>
              <a:rPr lang="en-US" b="0" i="0" dirty="0">
                <a:solidFill>
                  <a:srgbClr val="16161D"/>
                </a:solidFill>
                <a:effectLst/>
                <a:latin typeface="Helvetica Neue" panose="02000503000000020004" pitchFamily="2" charset="0"/>
              </a:rPr>
              <a:t> was blamed on Heartbleed, as was the theft of </a:t>
            </a:r>
            <a:r>
              <a:rPr lang="en-US" b="0" i="0" dirty="0">
                <a:solidFill>
                  <a:srgbClr val="00AEEF"/>
                </a:solidFill>
                <a:effectLst/>
                <a:latin typeface="Helvetica Neue" panose="02000503000000020004" pitchFamily="2" charset="0"/>
                <a:hlinkClick r:id="rId3"/>
              </a:rPr>
              <a:t>hundreds of social ID numbers from the Canadian Revenue Agency</a:t>
            </a:r>
            <a:r>
              <a:rPr lang="en-US" b="0" i="0" dirty="0">
                <a:solidFill>
                  <a:srgbClr val="16161D"/>
                </a:solidFill>
                <a:effectLst/>
                <a:latin typeface="Helvetica Neue" panose="02000503000000020004" pitchFamily="2" charset="0"/>
              </a:rPr>
              <a:t>.</a:t>
            </a:r>
          </a:p>
          <a:p>
            <a:r>
              <a:rPr lang="en-US" b="0" i="0" dirty="0">
                <a:solidFill>
                  <a:srgbClr val="16161D"/>
                </a:solidFill>
                <a:effectLst/>
                <a:latin typeface="Helvetica Neue" panose="02000503000000020004" pitchFamily="2" charset="0"/>
              </a:rPr>
              <a:t>Yahoo and </a:t>
            </a:r>
            <a:r>
              <a:rPr lang="en-US" b="0" i="0" dirty="0" err="1">
                <a:solidFill>
                  <a:srgbClr val="16161D"/>
                </a:solidFill>
                <a:effectLst/>
                <a:latin typeface="Helvetica Neue" panose="02000503000000020004" pitchFamily="2" charset="0"/>
              </a:rPr>
              <a:t>OKCupid</a:t>
            </a:r>
            <a:r>
              <a:rPr lang="en-US" b="0" i="0" dirty="0">
                <a:solidFill>
                  <a:srgbClr val="16161D"/>
                </a:solidFill>
                <a:effectLst/>
                <a:latin typeface="Helvetica Neue" panose="02000503000000020004" pitchFamily="2" charset="0"/>
              </a:rPr>
              <a:t> users were </a:t>
            </a:r>
            <a:r>
              <a:rPr lang="en-US" b="0" i="0" dirty="0">
                <a:solidFill>
                  <a:srgbClr val="00AEEF"/>
                </a:solidFill>
                <a:effectLst/>
                <a:latin typeface="Helvetica Neue" panose="02000503000000020004" pitchFamily="2" charset="0"/>
                <a:hlinkClick r:id="rId4"/>
              </a:rPr>
              <a:t>briefly advised not to log into their accounts</a:t>
            </a:r>
            <a:r>
              <a:rPr lang="en-US" b="0" i="0" dirty="0">
                <a:solidFill>
                  <a:srgbClr val="16161D"/>
                </a:solidFill>
                <a:effectLst/>
                <a:latin typeface="Helvetica Neue" panose="02000503000000020004" pitchFamily="2" charset="0"/>
              </a:rPr>
              <a:t> until those services managed patch their installs of OpenSSL, and to change their passwords once they did regain access.</a:t>
            </a:r>
          </a:p>
          <a:p>
            <a:endParaRPr lang="en-US" dirty="0">
              <a:solidFill>
                <a:srgbClr val="16161D"/>
              </a:solidFill>
              <a:latin typeface="Helvetica Neue" panose="02000503000000020004" pitchFamily="2" charset="0"/>
            </a:endParaRPr>
          </a:p>
        </p:txBody>
      </p:sp>
    </p:spTree>
    <p:extLst>
      <p:ext uri="{BB962C8B-B14F-4D97-AF65-F5344CB8AC3E}">
        <p14:creationId xmlns:p14="http://schemas.microsoft.com/office/powerpoint/2010/main" val="127915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5580-B95F-B01F-D3AF-B902D6D1B0F8}"/>
              </a:ext>
            </a:extLst>
          </p:cNvPr>
          <p:cNvSpPr>
            <a:spLocks noGrp="1"/>
          </p:cNvSpPr>
          <p:nvPr>
            <p:ph type="title"/>
          </p:nvPr>
        </p:nvSpPr>
        <p:spPr/>
        <p:txBody>
          <a:bodyPr/>
          <a:lstStyle/>
          <a:p>
            <a:r>
              <a:rPr lang="en-US" dirty="0"/>
              <a:t>What is Heartbleed?</a:t>
            </a:r>
          </a:p>
        </p:txBody>
      </p:sp>
      <p:sp>
        <p:nvSpPr>
          <p:cNvPr id="3" name="Content Placeholder 2">
            <a:extLst>
              <a:ext uri="{FF2B5EF4-FFF2-40B4-BE49-F238E27FC236}">
                <a16:creationId xmlns:a16="http://schemas.microsoft.com/office/drawing/2014/main" id="{A9E98641-DF43-E411-6421-F733A6706E29}"/>
              </a:ext>
            </a:extLst>
          </p:cNvPr>
          <p:cNvSpPr>
            <a:spLocks noGrp="1"/>
          </p:cNvSpPr>
          <p:nvPr>
            <p:ph idx="1"/>
          </p:nvPr>
        </p:nvSpPr>
        <p:spPr/>
        <p:txBody>
          <a:bodyPr/>
          <a:lstStyle/>
          <a:p>
            <a:r>
              <a:rPr lang="en-US" dirty="0"/>
              <a:t>Heartbleed is a vulnerability in OpenSSL that came to light in April of 2014; it was present on thousands of web servers, including those running major sites like Yahoo.</a:t>
            </a:r>
          </a:p>
          <a:p>
            <a:r>
              <a:rPr lang="en-US" dirty="0"/>
              <a:t>OpenSSL is an open source code library that implements the TLS and SSL protocols. The vulnerability meant that a malicious user could easily trick a vulnerable web server into sending sensitive information, including usernames and passwords.</a:t>
            </a:r>
          </a:p>
          <a:p>
            <a:r>
              <a:rPr lang="en-US" dirty="0"/>
              <a:t>OpenSSL is so widely used—when the bug was made public, it affected 17% of all SSL servers—that it precipitated a security crisis.</a:t>
            </a:r>
          </a:p>
        </p:txBody>
      </p:sp>
    </p:spTree>
    <p:extLst>
      <p:ext uri="{BB962C8B-B14F-4D97-AF65-F5344CB8AC3E}">
        <p14:creationId xmlns:p14="http://schemas.microsoft.com/office/powerpoint/2010/main" val="133973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5364-5345-D808-4E30-ADF07AD5A6C0}"/>
              </a:ext>
            </a:extLst>
          </p:cNvPr>
          <p:cNvSpPr>
            <a:spLocks noGrp="1"/>
          </p:cNvSpPr>
          <p:nvPr>
            <p:ph type="title"/>
          </p:nvPr>
        </p:nvSpPr>
        <p:spPr/>
        <p:txBody>
          <a:bodyPr/>
          <a:lstStyle/>
          <a:p>
            <a:r>
              <a:rPr lang="en-US" dirty="0"/>
              <a:t>Why is Heartbleed called Heartbleed?</a:t>
            </a:r>
          </a:p>
        </p:txBody>
      </p:sp>
      <p:sp>
        <p:nvSpPr>
          <p:cNvPr id="3" name="Content Placeholder 2">
            <a:extLst>
              <a:ext uri="{FF2B5EF4-FFF2-40B4-BE49-F238E27FC236}">
                <a16:creationId xmlns:a16="http://schemas.microsoft.com/office/drawing/2014/main" id="{FA746219-6127-6115-DECD-B0A884D9C609}"/>
              </a:ext>
            </a:extLst>
          </p:cNvPr>
          <p:cNvSpPr>
            <a:spLocks noGrp="1"/>
          </p:cNvSpPr>
          <p:nvPr>
            <p:ph idx="1"/>
          </p:nvPr>
        </p:nvSpPr>
        <p:spPr/>
        <p:txBody>
          <a:bodyPr/>
          <a:lstStyle/>
          <a:p>
            <a:r>
              <a:rPr lang="en-US" dirty="0"/>
              <a:t>The name Heartbleed comes from heartbeat, which is the name for an important component of the TLS/SSL protocol. </a:t>
            </a:r>
          </a:p>
          <a:p>
            <a:r>
              <a:rPr lang="en-US" dirty="0"/>
              <a:t>The </a:t>
            </a:r>
            <a:r>
              <a:rPr lang="en-US" b="1" dirty="0"/>
              <a:t>heartbeat</a:t>
            </a:r>
            <a:r>
              <a:rPr lang="en-US" dirty="0"/>
              <a:t> is how two computers communicating with one another let each other know that they're still connected even if the user isn't downloading or uploading anything at the moment.</a:t>
            </a:r>
          </a:p>
          <a:p>
            <a:r>
              <a:rPr lang="en-US" dirty="0"/>
              <a:t>The Heartbleed vulnerability gets its name because attackers can use </a:t>
            </a:r>
            <a:r>
              <a:rPr lang="en-US" b="1" dirty="0"/>
              <a:t>heartbeat requests </a:t>
            </a:r>
            <a:r>
              <a:rPr lang="en-US" dirty="0"/>
              <a:t>to extract information from a target server</a:t>
            </a:r>
          </a:p>
        </p:txBody>
      </p:sp>
      <p:pic>
        <p:nvPicPr>
          <p:cNvPr id="4" name="Picture 2">
            <a:extLst>
              <a:ext uri="{FF2B5EF4-FFF2-40B4-BE49-F238E27FC236}">
                <a16:creationId xmlns:a16="http://schemas.microsoft.com/office/drawing/2014/main" id="{306EA4F0-B190-1372-8FDA-87C33F2E6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4989513"/>
            <a:ext cx="9715500" cy="237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3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9123-FA3F-F671-2703-FB6C0557D14C}"/>
              </a:ext>
            </a:extLst>
          </p:cNvPr>
          <p:cNvSpPr>
            <a:spLocks noGrp="1"/>
          </p:cNvSpPr>
          <p:nvPr>
            <p:ph type="title"/>
          </p:nvPr>
        </p:nvSpPr>
        <p:spPr/>
        <p:txBody>
          <a:bodyPr/>
          <a:lstStyle/>
          <a:p>
            <a:r>
              <a:rPr lang="en-US" dirty="0"/>
              <a:t>How does Heartbleed work?</a:t>
            </a:r>
          </a:p>
        </p:txBody>
      </p:sp>
      <p:sp>
        <p:nvSpPr>
          <p:cNvPr id="3" name="Content Placeholder 2">
            <a:extLst>
              <a:ext uri="{FF2B5EF4-FFF2-40B4-BE49-F238E27FC236}">
                <a16:creationId xmlns:a16="http://schemas.microsoft.com/office/drawing/2014/main" id="{9506E1FA-2897-7BEE-BF36-EAF417BC2CA3}"/>
              </a:ext>
            </a:extLst>
          </p:cNvPr>
          <p:cNvSpPr>
            <a:spLocks noGrp="1"/>
          </p:cNvSpPr>
          <p:nvPr>
            <p:ph idx="1"/>
          </p:nvPr>
        </p:nvSpPr>
        <p:spPr>
          <a:xfrm>
            <a:off x="295275" y="1825625"/>
            <a:ext cx="2405064" cy="574675"/>
          </a:xfrm>
        </p:spPr>
        <p:txBody>
          <a:bodyPr/>
          <a:lstStyle/>
          <a:p>
            <a:r>
              <a:rPr lang="en-US" dirty="0"/>
              <a:t>normal case:</a:t>
            </a:r>
          </a:p>
        </p:txBody>
      </p:sp>
      <p:pic>
        <p:nvPicPr>
          <p:cNvPr id="5122" name="Picture 2" descr="Heartbleed Explanation">
            <a:extLst>
              <a:ext uri="{FF2B5EF4-FFF2-40B4-BE49-F238E27FC236}">
                <a16:creationId xmlns:a16="http://schemas.microsoft.com/office/drawing/2014/main" id="{BF972C1D-484D-41BD-DE01-302C1074E2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99" b="65183"/>
          <a:stretch/>
        </p:blipFill>
        <p:spPr bwMode="auto">
          <a:xfrm>
            <a:off x="119832" y="2349498"/>
            <a:ext cx="5976168" cy="41798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eartbleed Explanation">
            <a:extLst>
              <a:ext uri="{FF2B5EF4-FFF2-40B4-BE49-F238E27FC236}">
                <a16:creationId xmlns:a16="http://schemas.microsoft.com/office/drawing/2014/main" id="{649C4FA6-7473-96D7-37F6-0CA6BA3828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384"/>
          <a:stretch/>
        </p:blipFill>
        <p:spPr bwMode="auto">
          <a:xfrm>
            <a:off x="6150200" y="2320921"/>
            <a:ext cx="6013224" cy="41798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4A7878E-031C-F922-085C-C9A5240F23CF}"/>
              </a:ext>
            </a:extLst>
          </p:cNvPr>
          <p:cNvSpPr txBox="1">
            <a:spLocks/>
          </p:cNvSpPr>
          <p:nvPr/>
        </p:nvSpPr>
        <p:spPr>
          <a:xfrm>
            <a:off x="6281737" y="1825625"/>
            <a:ext cx="3519488" cy="574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vulnerable case:</a:t>
            </a:r>
          </a:p>
        </p:txBody>
      </p:sp>
      <p:sp>
        <p:nvSpPr>
          <p:cNvPr id="7" name="TextBox 6">
            <a:extLst>
              <a:ext uri="{FF2B5EF4-FFF2-40B4-BE49-F238E27FC236}">
                <a16:creationId xmlns:a16="http://schemas.microsoft.com/office/drawing/2014/main" id="{0265E74D-20D2-524E-ACDB-6305E4D1120E}"/>
              </a:ext>
            </a:extLst>
          </p:cNvPr>
          <p:cNvSpPr txBox="1"/>
          <p:nvPr/>
        </p:nvSpPr>
        <p:spPr>
          <a:xfrm>
            <a:off x="10565605" y="6586537"/>
            <a:ext cx="1623443" cy="261610"/>
          </a:xfrm>
          <a:prstGeom prst="rect">
            <a:avLst/>
          </a:prstGeom>
          <a:noFill/>
        </p:spPr>
        <p:txBody>
          <a:bodyPr wrap="square">
            <a:spAutoFit/>
          </a:bodyPr>
          <a:lstStyle/>
          <a:p>
            <a:r>
              <a:rPr lang="en-US" sz="1100" dirty="0"/>
              <a:t>https://</a:t>
            </a:r>
            <a:r>
              <a:rPr lang="en-US" sz="1100" dirty="0" err="1"/>
              <a:t>xkcd.com</a:t>
            </a:r>
            <a:r>
              <a:rPr lang="en-US" sz="1100" dirty="0"/>
              <a:t>/1354/</a:t>
            </a:r>
          </a:p>
        </p:txBody>
      </p:sp>
      <p:pic>
        <p:nvPicPr>
          <p:cNvPr id="8" name="Picture 2">
            <a:extLst>
              <a:ext uri="{FF2B5EF4-FFF2-40B4-BE49-F238E27FC236}">
                <a16:creationId xmlns:a16="http://schemas.microsoft.com/office/drawing/2014/main" id="{D2AC4827-D36E-77E1-42CC-50725241D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74" y="7304118"/>
            <a:ext cx="4784725" cy="207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9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56EE-63F1-BAFB-B833-B794628AB297}"/>
              </a:ext>
            </a:extLst>
          </p:cNvPr>
          <p:cNvSpPr>
            <a:spLocks noGrp="1"/>
          </p:cNvSpPr>
          <p:nvPr>
            <p:ph type="title"/>
          </p:nvPr>
        </p:nvSpPr>
        <p:spPr/>
        <p:txBody>
          <a:bodyPr/>
          <a:lstStyle/>
          <a:p>
            <a:r>
              <a:rPr lang="en-US" dirty="0"/>
              <a:t>Heartbleed code</a:t>
            </a:r>
          </a:p>
        </p:txBody>
      </p:sp>
      <p:sp>
        <p:nvSpPr>
          <p:cNvPr id="3" name="Content Placeholder 2">
            <a:extLst>
              <a:ext uri="{FF2B5EF4-FFF2-40B4-BE49-F238E27FC236}">
                <a16:creationId xmlns:a16="http://schemas.microsoft.com/office/drawing/2014/main" id="{FCD04B40-34CD-BB55-5A5E-102407AFD4E4}"/>
              </a:ext>
            </a:extLst>
          </p:cNvPr>
          <p:cNvSpPr>
            <a:spLocks noGrp="1"/>
          </p:cNvSpPr>
          <p:nvPr>
            <p:ph idx="1"/>
          </p:nvPr>
        </p:nvSpPr>
        <p:spPr/>
        <p:txBody>
          <a:bodyPr>
            <a:normAutofit/>
          </a:bodyPr>
          <a:lstStyle/>
          <a:p>
            <a:r>
              <a:rPr lang="en-US" dirty="0"/>
              <a:t>A single line of code contains the mistake that gave rise to the Heartbleed vulnerability:</a:t>
            </a:r>
          </a:p>
          <a:p>
            <a:pPr marL="0" indent="0">
              <a:buNone/>
            </a:pPr>
            <a:r>
              <a:rPr lang="en-US" dirty="0">
                <a:solidFill>
                  <a:srgbClr val="C00000"/>
                </a:solidFill>
                <a:latin typeface="Courier New" panose="02070309020205020404" pitchFamily="49" charset="0"/>
                <a:cs typeface="Courier New" panose="02070309020205020404" pitchFamily="49" charset="0"/>
              </a:rPr>
              <a:t>	</a:t>
            </a:r>
            <a:r>
              <a:rPr lang="en-US" dirty="0" err="1">
                <a:solidFill>
                  <a:srgbClr val="C00000"/>
                </a:solidFill>
                <a:latin typeface="Courier New" panose="02070309020205020404" pitchFamily="49" charset="0"/>
                <a:cs typeface="Courier New" panose="02070309020205020404" pitchFamily="49" charset="0"/>
              </a:rPr>
              <a:t>memcpy</a:t>
            </a:r>
            <a:r>
              <a:rPr lang="en-US" dirty="0">
                <a:solidFill>
                  <a:srgbClr val="C00000"/>
                </a:solidFill>
                <a:latin typeface="Courier New" panose="02070309020205020404" pitchFamily="49" charset="0"/>
                <a:cs typeface="Courier New" panose="02070309020205020404" pitchFamily="49" charset="0"/>
              </a:rPr>
              <a:t>(bp, pl, payload);</a:t>
            </a:r>
            <a:endParaRPr lang="en-US" dirty="0"/>
          </a:p>
          <a:p>
            <a:pPr lvl="2"/>
            <a:r>
              <a:rPr lang="en-US" dirty="0" err="1">
                <a:latin typeface="Courier New" panose="02070309020205020404" pitchFamily="49" charset="0"/>
                <a:cs typeface="Courier New" panose="02070309020205020404" pitchFamily="49" charset="0"/>
              </a:rPr>
              <a:t>memcpy</a:t>
            </a:r>
            <a:r>
              <a:rPr lang="en-US" dirty="0">
                <a:latin typeface="Courier New" panose="02070309020205020404" pitchFamily="49" charset="0"/>
                <a:cs typeface="Courier New" panose="02070309020205020404" pitchFamily="49" charset="0"/>
              </a:rPr>
              <a:t>()</a:t>
            </a:r>
            <a:r>
              <a:rPr lang="en-US" dirty="0"/>
              <a:t> is the command that copies data. </a:t>
            </a:r>
          </a:p>
          <a:p>
            <a:pPr lvl="2"/>
            <a:r>
              <a:rPr lang="en-US" dirty="0">
                <a:latin typeface="Courier New" panose="02070309020205020404" pitchFamily="49" charset="0"/>
                <a:cs typeface="Courier New" panose="02070309020205020404" pitchFamily="49" charset="0"/>
              </a:rPr>
              <a:t>bp</a:t>
            </a:r>
            <a:r>
              <a:rPr lang="en-US" dirty="0"/>
              <a:t> is the place it's copying it to</a:t>
            </a:r>
          </a:p>
          <a:p>
            <a:pPr lvl="2"/>
            <a:r>
              <a:rPr lang="en-US" dirty="0">
                <a:latin typeface="Courier New" panose="02070309020205020404" pitchFamily="49" charset="0"/>
                <a:cs typeface="Courier New" panose="02070309020205020404" pitchFamily="49" charset="0"/>
              </a:rPr>
              <a:t>pl</a:t>
            </a:r>
            <a:r>
              <a:rPr lang="en-US" dirty="0"/>
              <a:t> is where it's being copied from</a:t>
            </a:r>
          </a:p>
          <a:p>
            <a:pPr lvl="2"/>
            <a:r>
              <a:rPr lang="en-US" dirty="0">
                <a:latin typeface="Courier New" panose="02070309020205020404" pitchFamily="49" charset="0"/>
                <a:cs typeface="Courier New" panose="02070309020205020404" pitchFamily="49" charset="0"/>
              </a:rPr>
              <a:t>payload</a:t>
            </a:r>
            <a:r>
              <a:rPr lang="en-US" dirty="0"/>
              <a:t> is the length of the data being copied. </a:t>
            </a:r>
          </a:p>
          <a:p>
            <a:r>
              <a:rPr lang="en-US" dirty="0"/>
              <a:t>As we've seen, the problem is that there's never any attempt to check if the amount of data in </a:t>
            </a:r>
            <a:r>
              <a:rPr lang="en-US" dirty="0">
                <a:solidFill>
                  <a:srgbClr val="C00000"/>
                </a:solidFill>
                <a:latin typeface="Courier New" panose="02070309020205020404" pitchFamily="49" charset="0"/>
                <a:cs typeface="Courier New" panose="02070309020205020404" pitchFamily="49" charset="0"/>
              </a:rPr>
              <a:t>pl</a:t>
            </a:r>
            <a:r>
              <a:rPr lang="en-US" dirty="0"/>
              <a:t> is equal to the value given of </a:t>
            </a:r>
            <a:r>
              <a:rPr lang="en-US" dirty="0">
                <a:solidFill>
                  <a:srgbClr val="C00000"/>
                </a:solidFill>
                <a:latin typeface="Courier New" panose="02070309020205020404" pitchFamily="49" charset="0"/>
                <a:cs typeface="Courier New" panose="02070309020205020404" pitchFamily="49" charset="0"/>
              </a:rPr>
              <a:t>payload</a:t>
            </a:r>
            <a:r>
              <a:rPr lang="en-US" dirty="0"/>
              <a:t>.</a:t>
            </a:r>
          </a:p>
        </p:txBody>
      </p:sp>
    </p:spTree>
    <p:extLst>
      <p:ext uri="{BB962C8B-B14F-4D97-AF65-F5344CB8AC3E}">
        <p14:creationId xmlns:p14="http://schemas.microsoft.com/office/powerpoint/2010/main" val="25985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484-E3CC-EC42-DACA-699F33D0CCE2}"/>
              </a:ext>
            </a:extLst>
          </p:cNvPr>
          <p:cNvSpPr>
            <a:spLocks noGrp="1"/>
          </p:cNvSpPr>
          <p:nvPr>
            <p:ph type="title"/>
          </p:nvPr>
        </p:nvSpPr>
        <p:spPr/>
        <p:txBody>
          <a:bodyPr/>
          <a:lstStyle/>
          <a:p>
            <a:r>
              <a:rPr lang="en-US" dirty="0"/>
              <a:t>How was Heartbleed discovered?</a:t>
            </a:r>
          </a:p>
        </p:txBody>
      </p:sp>
      <p:sp>
        <p:nvSpPr>
          <p:cNvPr id="3" name="Content Placeholder 2">
            <a:extLst>
              <a:ext uri="{FF2B5EF4-FFF2-40B4-BE49-F238E27FC236}">
                <a16:creationId xmlns:a16="http://schemas.microsoft.com/office/drawing/2014/main" id="{E5002665-6F5F-1F3D-B512-345557A82586}"/>
              </a:ext>
            </a:extLst>
          </p:cNvPr>
          <p:cNvSpPr>
            <a:spLocks noGrp="1"/>
          </p:cNvSpPr>
          <p:nvPr>
            <p:ph idx="1"/>
          </p:nvPr>
        </p:nvSpPr>
        <p:spPr/>
        <p:txBody>
          <a:bodyPr>
            <a:normAutofit/>
          </a:bodyPr>
          <a:lstStyle/>
          <a:p>
            <a:r>
              <a:rPr lang="en-US" dirty="0"/>
              <a:t>Heartbleed was actually discovered by two different groups, working independently, in very different ways. </a:t>
            </a:r>
          </a:p>
          <a:p>
            <a:r>
              <a:rPr lang="en-US" dirty="0"/>
              <a:t>The first to discover was in the course of a review of OpenSSL's open source codebase by a Google engineer</a:t>
            </a:r>
          </a:p>
          <a:p>
            <a:r>
              <a:rPr lang="en-US" dirty="0"/>
              <a:t>The second discovery happened at a Finnish cybersecurity firm just a few weeks later. It was during a series of simulated attacks against servers running OpenSSL.</a:t>
            </a:r>
          </a:p>
        </p:txBody>
      </p:sp>
    </p:spTree>
    <p:extLst>
      <p:ext uri="{BB962C8B-B14F-4D97-AF65-F5344CB8AC3E}">
        <p14:creationId xmlns:p14="http://schemas.microsoft.com/office/powerpoint/2010/main" val="25484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91A5-9D63-9C08-D5A9-B8BA9B391524}"/>
              </a:ext>
            </a:extLst>
          </p:cNvPr>
          <p:cNvSpPr>
            <a:spLocks noGrp="1"/>
          </p:cNvSpPr>
          <p:nvPr>
            <p:ph type="title"/>
          </p:nvPr>
        </p:nvSpPr>
        <p:spPr/>
        <p:txBody>
          <a:bodyPr/>
          <a:lstStyle/>
          <a:p>
            <a:r>
              <a:rPr lang="en-US" dirty="0"/>
              <a:t>The Heartbleed fix</a:t>
            </a:r>
          </a:p>
        </p:txBody>
      </p:sp>
      <p:sp>
        <p:nvSpPr>
          <p:cNvPr id="3" name="Content Placeholder 2">
            <a:extLst>
              <a:ext uri="{FF2B5EF4-FFF2-40B4-BE49-F238E27FC236}">
                <a16:creationId xmlns:a16="http://schemas.microsoft.com/office/drawing/2014/main" id="{9BA20872-F133-4340-AFEF-3E10DFDAA4C5}"/>
              </a:ext>
            </a:extLst>
          </p:cNvPr>
          <p:cNvSpPr>
            <a:spLocks noGrp="1"/>
          </p:cNvSpPr>
          <p:nvPr>
            <p:ph idx="1"/>
          </p:nvPr>
        </p:nvSpPr>
        <p:spPr>
          <a:xfrm>
            <a:off x="838200" y="5167311"/>
            <a:ext cx="10515600" cy="1325564"/>
          </a:xfrm>
        </p:spPr>
        <p:txBody>
          <a:bodyPr>
            <a:normAutofit fontScale="92500"/>
          </a:bodyPr>
          <a:lstStyle/>
          <a:p>
            <a:r>
              <a:rPr lang="en-US" dirty="0"/>
              <a:t>The first part of this code makes sure that the heartbeat request isn't 0 KB, which can cause problems. </a:t>
            </a:r>
          </a:p>
          <a:p>
            <a:r>
              <a:rPr lang="en-US" dirty="0"/>
              <a:t>The second part makes sure the request is actually as long as it says it is.</a:t>
            </a:r>
          </a:p>
        </p:txBody>
      </p:sp>
      <p:sp>
        <p:nvSpPr>
          <p:cNvPr id="5" name="TextBox 4">
            <a:extLst>
              <a:ext uri="{FF2B5EF4-FFF2-40B4-BE49-F238E27FC236}">
                <a16:creationId xmlns:a16="http://schemas.microsoft.com/office/drawing/2014/main" id="{F569F5FF-684E-BB11-47C4-AB4C46E226FB}"/>
              </a:ext>
            </a:extLst>
          </p:cNvPr>
          <p:cNvSpPr txBox="1"/>
          <p:nvPr/>
        </p:nvSpPr>
        <p:spPr>
          <a:xfrm>
            <a:off x="978693" y="1562884"/>
            <a:ext cx="9551195" cy="3139321"/>
          </a:xfrm>
          <a:prstGeom prst="rect">
            <a:avLst/>
          </a:prstGeom>
          <a:noFill/>
        </p:spPr>
        <p:txBody>
          <a:bodyPr wrap="square">
            <a:spAutoFit/>
          </a:bodyPr>
          <a:lstStyle/>
          <a:p>
            <a:pPr algn="l"/>
            <a:r>
              <a:rPr lang="en-US" dirty="0">
                <a:solidFill>
                  <a:srgbClr val="0070C0"/>
                </a:solidFill>
                <a:effectLst/>
                <a:latin typeface="Menlo" panose="020B0609030804020204" pitchFamily="49" charset="0"/>
                <a:ea typeface="Menlo" panose="020B0609030804020204" pitchFamily="49" charset="0"/>
                <a:cs typeface="Menlo" panose="020B0609030804020204" pitchFamily="49" charset="0"/>
              </a:rPr>
              <a:t>/* Read type and payload length first */</a:t>
            </a:r>
          </a:p>
          <a:p>
            <a:pPr algn="l"/>
            <a:endParaRPr lang="en-US" dirty="0">
              <a:solidFill>
                <a:srgbClr val="C00000"/>
              </a:solidFill>
              <a:effectLst/>
              <a:latin typeface="Menlo" panose="020B0609030804020204" pitchFamily="49" charset="0"/>
              <a:ea typeface="Menlo" panose="020B0609030804020204" pitchFamily="49" charset="0"/>
              <a:cs typeface="Menlo" panose="020B0609030804020204" pitchFamily="49" charset="0"/>
            </a:endParaRPr>
          </a:p>
          <a:p>
            <a:pPr algn="l"/>
            <a:r>
              <a:rPr lang="en-US" dirty="0">
                <a:solidFill>
                  <a:srgbClr val="C00000"/>
                </a:solidFill>
                <a:effectLst/>
                <a:latin typeface="Menlo" panose="020B0609030804020204" pitchFamily="49" charset="0"/>
                <a:ea typeface="Menlo" panose="020B0609030804020204" pitchFamily="49" charset="0"/>
                <a:cs typeface="Menlo" panose="020B0609030804020204" pitchFamily="49" charset="0"/>
              </a:rPr>
              <a:t>if (1 + 2 + 16 &gt; s-&gt;s3-&gt;relent)</a:t>
            </a:r>
          </a:p>
          <a:p>
            <a:pPr algn="l"/>
            <a:r>
              <a:rPr lang="en-US" dirty="0">
                <a:solidFill>
                  <a:srgbClr val="16161D"/>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rPr>
              <a:t>return 0; </a:t>
            </a:r>
            <a:r>
              <a:rPr lang="en-US" dirty="0">
                <a:solidFill>
                  <a:srgbClr val="0070C0"/>
                </a:solidFill>
                <a:effectLst/>
                <a:latin typeface="Menlo" panose="020B0609030804020204" pitchFamily="49" charset="0"/>
                <a:ea typeface="Menlo" panose="020B0609030804020204" pitchFamily="49" charset="0"/>
                <a:cs typeface="Menlo" panose="020B0609030804020204" pitchFamily="49" charset="0"/>
              </a:rPr>
              <a:t>/* silently discard */</a:t>
            </a:r>
          </a:p>
          <a:p>
            <a:pPr algn="l"/>
            <a:endPar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endParaRPr>
          </a:p>
          <a:p>
            <a:pPr algn="l"/>
            <a:r>
              <a:rPr lang="en-US" dirty="0" err="1">
                <a:solidFill>
                  <a:srgbClr val="16161D"/>
                </a:solidFill>
                <a:effectLst/>
                <a:latin typeface="Menlo" panose="020B0609030804020204" pitchFamily="49" charset="0"/>
                <a:ea typeface="Menlo" panose="020B0609030804020204" pitchFamily="49" charset="0"/>
                <a:cs typeface="Menlo" panose="020B0609030804020204" pitchFamily="49" charset="0"/>
              </a:rPr>
              <a:t>hbtype</a:t>
            </a:r>
            <a:r>
              <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rPr>
              <a:t> = *p++;</a:t>
            </a:r>
          </a:p>
          <a:p>
            <a:pPr algn="l"/>
            <a:r>
              <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rPr>
              <a:t>n2s(p, payload);</a:t>
            </a:r>
          </a:p>
          <a:p>
            <a:pPr algn="l"/>
            <a:r>
              <a:rPr lang="en-US" dirty="0">
                <a:solidFill>
                  <a:srgbClr val="C00000"/>
                </a:solidFill>
                <a:effectLst/>
                <a:latin typeface="Menlo" panose="020B0609030804020204" pitchFamily="49" charset="0"/>
                <a:ea typeface="Menlo" panose="020B0609030804020204" pitchFamily="49" charset="0"/>
                <a:cs typeface="Menlo" panose="020B0609030804020204" pitchFamily="49" charset="0"/>
              </a:rPr>
              <a:t>if (1 + 2 + payload + 16 &gt; s-&gt;s3-&gt;</a:t>
            </a:r>
            <a:r>
              <a:rPr lang="en-US" dirty="0" err="1">
                <a:solidFill>
                  <a:srgbClr val="C00000"/>
                </a:solidFill>
                <a:effectLst/>
                <a:latin typeface="Menlo" panose="020B0609030804020204" pitchFamily="49" charset="0"/>
                <a:ea typeface="Menlo" panose="020B0609030804020204" pitchFamily="49" charset="0"/>
                <a:cs typeface="Menlo" panose="020B0609030804020204" pitchFamily="49" charset="0"/>
              </a:rPr>
              <a:t>rrec.length</a:t>
            </a:r>
            <a:r>
              <a:rPr lang="en-US" dirty="0">
                <a:solidFill>
                  <a:srgbClr val="C00000"/>
                </a:solidFill>
                <a:effectLst/>
                <a:latin typeface="Menlo" panose="020B0609030804020204" pitchFamily="49" charset="0"/>
                <a:ea typeface="Menlo" panose="020B0609030804020204" pitchFamily="49" charset="0"/>
                <a:cs typeface="Menlo" panose="020B0609030804020204" pitchFamily="49" charset="0"/>
              </a:rPr>
              <a:t>)</a:t>
            </a:r>
          </a:p>
          <a:p>
            <a:pPr algn="l"/>
            <a:r>
              <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rPr>
              <a:t>   return 0; </a:t>
            </a:r>
            <a:r>
              <a:rPr lang="en-US" dirty="0">
                <a:solidFill>
                  <a:srgbClr val="0070C0"/>
                </a:solidFill>
                <a:effectLst/>
                <a:latin typeface="Menlo" panose="020B0609030804020204" pitchFamily="49" charset="0"/>
                <a:ea typeface="Menlo" panose="020B0609030804020204" pitchFamily="49" charset="0"/>
                <a:cs typeface="Menlo" panose="020B0609030804020204" pitchFamily="49" charset="0"/>
              </a:rPr>
              <a:t>/* silently discard per RFC 6520 sec. 4 */</a:t>
            </a:r>
          </a:p>
          <a:p>
            <a:pPr algn="l"/>
            <a:endPar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endParaRPr>
          </a:p>
          <a:p>
            <a:pPr algn="l"/>
            <a:r>
              <a:rPr lang="en-US" dirty="0">
                <a:solidFill>
                  <a:srgbClr val="16161D"/>
                </a:solidFill>
                <a:effectLst/>
                <a:latin typeface="Menlo" panose="020B0609030804020204" pitchFamily="49" charset="0"/>
                <a:ea typeface="Menlo" panose="020B0609030804020204" pitchFamily="49" charset="0"/>
                <a:cs typeface="Menlo" panose="020B0609030804020204" pitchFamily="49" charset="0"/>
              </a:rPr>
              <a:t>pl = p;</a:t>
            </a:r>
          </a:p>
        </p:txBody>
      </p:sp>
    </p:spTree>
    <p:extLst>
      <p:ext uri="{BB962C8B-B14F-4D97-AF65-F5344CB8AC3E}">
        <p14:creationId xmlns:p14="http://schemas.microsoft.com/office/powerpoint/2010/main" val="2570189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3870</TotalTime>
  <Words>627</Words>
  <Application>Microsoft Macintosh PowerPoint</Application>
  <PresentationFormat>Widescreen</PresentationFormat>
  <Paragraphs>47</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Courier New</vt:lpstr>
      <vt:lpstr>Helvetica Neue</vt:lpstr>
      <vt:lpstr>Menlo</vt:lpstr>
      <vt:lpstr>Office Theme</vt:lpstr>
      <vt:lpstr>Heartbleed Attack</vt:lpstr>
      <vt:lpstr>News</vt:lpstr>
      <vt:lpstr>What is Heartbleed?</vt:lpstr>
      <vt:lpstr>Why is Heartbleed called Heartbleed?</vt:lpstr>
      <vt:lpstr>How does Heartbleed work?</vt:lpstr>
      <vt:lpstr>Heartbleed code</vt:lpstr>
      <vt:lpstr>How was Heartbleed discovered?</vt:lpstr>
      <vt:lpstr>The Heartbleed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Heartbleed Attack</dc:title>
  <dc:creator>Jinny Cheng</dc:creator>
  <cp:lastModifiedBy>Jinny Cheng</cp:lastModifiedBy>
  <cp:revision>1</cp:revision>
  <dcterms:created xsi:type="dcterms:W3CDTF">2023-04-16T01:27:05Z</dcterms:created>
  <dcterms:modified xsi:type="dcterms:W3CDTF">2023-04-18T17:57:21Z</dcterms:modified>
</cp:coreProperties>
</file>