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57" r:id="rId4"/>
    <p:sldId id="261" r:id="rId5"/>
    <p:sldId id="268" r:id="rId6"/>
    <p:sldId id="266" r:id="rId7"/>
    <p:sldId id="267" r:id="rId8"/>
    <p:sldId id="272"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B995"/>
    <a:srgbClr val="EAE7E7"/>
    <a:srgbClr val="ED7D30"/>
    <a:srgbClr val="EDEC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88"/>
    <p:restoredTop sz="80986"/>
  </p:normalViewPr>
  <p:slideViewPr>
    <p:cSldViewPr snapToGrid="0">
      <p:cViewPr varScale="1">
        <p:scale>
          <a:sx n="96" d="100"/>
          <a:sy n="96" d="100"/>
        </p:scale>
        <p:origin x="18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8037C-CE08-B54C-B03B-191B446BE7B0}" type="datetimeFigureOut">
              <a:rPr lang="en-US" smtClean="0"/>
              <a:t>4/19/23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DFC94-1BE4-214A-8BE6-5EAC16E3FFAA}" type="slidenum">
              <a:rPr lang="en-US" smtClean="0"/>
              <a:t>‹#›</a:t>
            </a:fld>
            <a:endParaRPr lang="en-US"/>
          </a:p>
        </p:txBody>
      </p:sp>
    </p:spTree>
    <p:extLst>
      <p:ext uri="{BB962C8B-B14F-4D97-AF65-F5344CB8AC3E}">
        <p14:creationId xmlns:p14="http://schemas.microsoft.com/office/powerpoint/2010/main" val="33694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bc.ca/news/business/heartbleed-bug-rcmp-asked-revenue-canada-to-delay-news-of-sin-thefts-1.2609192"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Jinny, and my partner is Chun-Hao. Our topic is </a:t>
            </a:r>
            <a:r>
              <a:rPr lang="en-US" dirty="0" err="1"/>
              <a:t>heartbleed</a:t>
            </a:r>
            <a:r>
              <a:rPr lang="en-US" dirty="0"/>
              <a:t>.</a:t>
            </a:r>
          </a:p>
        </p:txBody>
      </p:sp>
      <p:sp>
        <p:nvSpPr>
          <p:cNvPr id="4" name="Slide Number Placeholder 3"/>
          <p:cNvSpPr>
            <a:spLocks noGrp="1"/>
          </p:cNvSpPr>
          <p:nvPr>
            <p:ph type="sldNum" sz="quarter" idx="5"/>
          </p:nvPr>
        </p:nvSpPr>
        <p:spPr/>
        <p:txBody>
          <a:bodyPr/>
          <a:lstStyle/>
          <a:p>
            <a:fld id="{04DDFC94-1BE4-214A-8BE6-5EAC16E3FFAA}" type="slidenum">
              <a:rPr lang="en-US" smtClean="0"/>
              <a:t>1</a:t>
            </a:fld>
            <a:endParaRPr lang="en-US"/>
          </a:p>
        </p:txBody>
      </p:sp>
    </p:spTree>
    <p:extLst>
      <p:ext uri="{BB962C8B-B14F-4D97-AF65-F5344CB8AC3E}">
        <p14:creationId xmlns:p14="http://schemas.microsoft.com/office/powerpoint/2010/main" val="296945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Helvetica Neue" panose="02000503000000020004" pitchFamily="2" charset="0"/>
              </a:rPr>
              <a:t>First of all, we start from some </a:t>
            </a:r>
            <a:r>
              <a:rPr lang="en-US" b="0" i="0" dirty="0">
                <a:solidFill>
                  <a:srgbClr val="16161D"/>
                </a:solidFill>
                <a:effectLst/>
                <a:latin typeface="Helvetica Neue" panose="02000503000000020004" pitchFamily="2" charset="0"/>
              </a:rPr>
              <a:t>news on </a:t>
            </a:r>
            <a:r>
              <a:rPr lang="en-US" b="0" i="0" dirty="0" err="1">
                <a:solidFill>
                  <a:srgbClr val="16161D"/>
                </a:solidFill>
                <a:effectLst/>
                <a:latin typeface="Helvetica Neue" panose="02000503000000020004" pitchFamily="2" charset="0"/>
              </a:rPr>
              <a:t>heartbleed</a:t>
            </a:r>
            <a:r>
              <a:rPr lang="en-US" b="0" i="0" dirty="0">
                <a:solidFill>
                  <a:srgbClr val="16161D"/>
                </a:solidFill>
                <a:effectLst/>
                <a:latin typeface="Helvetica Neue" panose="02000503000000020004" pitchFamily="2" charset="0"/>
              </a:rPr>
              <a:t> we found. These 3 cases all happened in 2014</a:t>
            </a:r>
            <a:endParaRPr lang="en-US" dirty="0">
              <a:latin typeface="Helvetica Neue" panose="02000503000000020004" pitchFamily="2" charset="0"/>
            </a:endParaRPr>
          </a:p>
          <a:p>
            <a:pPr marL="228600" indent="-228600">
              <a:buFont typeface="+mj-lt"/>
              <a:buAutoNum type="arabicPeriod"/>
            </a:pPr>
            <a:r>
              <a:rPr lang="en-US" dirty="0">
                <a:latin typeface="Helvetica Neue" panose="02000503000000020004" pitchFamily="2" charset="0"/>
              </a:rPr>
              <a:t>The first news is an attack on Community Health Systems that millions of patient data were stolen</a:t>
            </a:r>
            <a:r>
              <a:rPr lang="en-US" b="0" i="0" dirty="0">
                <a:solidFill>
                  <a:srgbClr val="16161D"/>
                </a:solidFill>
                <a:effectLst/>
                <a:latin typeface="Helvetica Neue" panose="02000503000000020004" pitchFamily="2" charset="0"/>
              </a:rPr>
              <a:t>. </a:t>
            </a:r>
          </a:p>
          <a:p>
            <a:pPr marL="228600" indent="-228600">
              <a:buFont typeface="+mj-lt"/>
              <a:buAutoNum type="arabicPeriod"/>
            </a:pPr>
            <a:r>
              <a:rPr lang="en-US" dirty="0">
                <a:solidFill>
                  <a:srgbClr val="16161D"/>
                </a:solidFill>
                <a:latin typeface="Helvetica Neue" panose="02000503000000020004" pitchFamily="2" charset="0"/>
              </a:rPr>
              <a:t>T</a:t>
            </a:r>
            <a:r>
              <a:rPr lang="en-US" b="0" i="0" dirty="0">
                <a:solidFill>
                  <a:srgbClr val="16161D"/>
                </a:solidFill>
                <a:effectLst/>
                <a:latin typeface="Helvetica Neue" panose="02000503000000020004" pitchFamily="2" charset="0"/>
              </a:rPr>
              <a:t>he second news is an attack on </a:t>
            </a:r>
            <a:r>
              <a:rPr lang="en-US" b="0" i="0" dirty="0">
                <a:solidFill>
                  <a:srgbClr val="00AEEF"/>
                </a:solidFill>
                <a:effectLst/>
                <a:latin typeface="Helvetica Neue" panose="02000503000000020004" pitchFamily="2" charset="0"/>
                <a:hlinkClick r:id="rId3"/>
              </a:rPr>
              <a:t>Canadian Revenue Agency</a:t>
            </a:r>
            <a:r>
              <a:rPr lang="en-US" b="0" i="0" dirty="0">
                <a:solidFill>
                  <a:srgbClr val="16161D"/>
                </a:solidFill>
                <a:effectLst/>
                <a:latin typeface="Helvetica Neue" panose="02000503000000020004" pitchFamily="2" charset="0"/>
              </a:rPr>
              <a:t> </a:t>
            </a:r>
            <a:r>
              <a:rPr lang="en-US" dirty="0">
                <a:latin typeface="Helvetica Neue" panose="02000503000000020004" pitchFamily="2" charset="0"/>
              </a:rPr>
              <a:t>that </a:t>
            </a:r>
            <a:r>
              <a:rPr lang="en-US" b="0" i="0" dirty="0">
                <a:solidFill>
                  <a:srgbClr val="00AEEF"/>
                </a:solidFill>
                <a:effectLst/>
                <a:latin typeface="Helvetica Neue" panose="02000503000000020004" pitchFamily="2" charset="0"/>
                <a:hlinkClick r:id="rId3"/>
              </a:rPr>
              <a:t>hundreds of social ID numbers</a:t>
            </a:r>
            <a:r>
              <a:rPr lang="en-US" b="0" i="0" dirty="0">
                <a:solidFill>
                  <a:srgbClr val="00AEEF"/>
                </a:solidFill>
                <a:effectLst/>
                <a:latin typeface="Helvetica Neue" panose="02000503000000020004" pitchFamily="2" charset="0"/>
              </a:rPr>
              <a:t> were stolen</a:t>
            </a:r>
            <a:r>
              <a:rPr lang="en-US" b="0" i="0" dirty="0">
                <a:solidFill>
                  <a:srgbClr val="16161D"/>
                </a:solidFill>
                <a:effectLst/>
                <a:latin typeface="Helvetica Neue" panose="02000503000000020004" pitchFamily="2" charset="0"/>
              </a:rPr>
              <a:t>. (2014)</a:t>
            </a:r>
          </a:p>
          <a:p>
            <a:pPr marL="228600" indent="-228600">
              <a:buFont typeface="+mj-lt"/>
              <a:buAutoNum type="arabicPeriod"/>
            </a:pPr>
            <a:r>
              <a:rPr lang="en-US" b="0" i="0" dirty="0">
                <a:solidFill>
                  <a:srgbClr val="16161D"/>
                </a:solidFill>
                <a:effectLst/>
                <a:latin typeface="Helvetica Neue" panose="02000503000000020004" pitchFamily="2" charset="0"/>
              </a:rPr>
              <a:t>Even big companies like Yahoo suffered from </a:t>
            </a:r>
            <a:r>
              <a:rPr lang="en-US" b="0" i="0" dirty="0" err="1">
                <a:solidFill>
                  <a:srgbClr val="16161D"/>
                </a:solidFill>
                <a:effectLst/>
                <a:latin typeface="Helvetica Neue" panose="02000503000000020004" pitchFamily="2" charset="0"/>
              </a:rPr>
              <a:t>heartbleed</a:t>
            </a:r>
            <a:r>
              <a:rPr lang="en-US" b="0" i="0" dirty="0">
                <a:solidFill>
                  <a:srgbClr val="16161D"/>
                </a:solidFill>
                <a:effectLst/>
                <a:latin typeface="Helvetica Neue" panose="02000503000000020004" pitchFamily="2" charset="0"/>
              </a:rPr>
              <a:t>. They even asked users not to log into their accounts until the bug got fixed.</a:t>
            </a:r>
          </a:p>
          <a:p>
            <a:pPr marL="171450" indent="-171450">
              <a:buFont typeface="Arial" panose="020B0604020202020204" pitchFamily="34" charset="0"/>
              <a:buChar char="•"/>
            </a:pPr>
            <a:r>
              <a:rPr lang="en-US" dirty="0">
                <a:solidFill>
                  <a:srgbClr val="16161D"/>
                </a:solidFill>
                <a:latin typeface="Helvetica Neue" panose="02000503000000020004" pitchFamily="2" charset="0"/>
              </a:rPr>
              <a:t>There are more cases if you google </a:t>
            </a:r>
            <a:r>
              <a:rPr lang="en-US" dirty="0" err="1">
                <a:solidFill>
                  <a:srgbClr val="16161D"/>
                </a:solidFill>
                <a:latin typeface="Helvetica Neue" panose="02000503000000020004" pitchFamily="2" charset="0"/>
              </a:rPr>
              <a:t>heartbleed</a:t>
            </a:r>
            <a:r>
              <a:rPr lang="en-US" dirty="0">
                <a:solidFill>
                  <a:srgbClr val="16161D"/>
                </a:solidFill>
                <a:latin typeface="Helvetica Neue" panose="02000503000000020004" pitchFamily="2" charset="0"/>
              </a:rPr>
              <a:t>…</a:t>
            </a:r>
          </a:p>
          <a:p>
            <a:endParaRPr lang="en-US" dirty="0"/>
          </a:p>
        </p:txBody>
      </p:sp>
      <p:sp>
        <p:nvSpPr>
          <p:cNvPr id="4" name="Slide Number Placeholder 3"/>
          <p:cNvSpPr>
            <a:spLocks noGrp="1"/>
          </p:cNvSpPr>
          <p:nvPr>
            <p:ph type="sldNum" sz="quarter" idx="5"/>
          </p:nvPr>
        </p:nvSpPr>
        <p:spPr/>
        <p:txBody>
          <a:bodyPr/>
          <a:lstStyle/>
          <a:p>
            <a:fld id="{04DDFC94-1BE4-214A-8BE6-5EAC16E3FFAA}" type="slidenum">
              <a:rPr lang="en-US" smtClean="0"/>
              <a:t>2</a:t>
            </a:fld>
            <a:endParaRPr lang="en-US"/>
          </a:p>
        </p:txBody>
      </p:sp>
    </p:spTree>
    <p:extLst>
      <p:ext uri="{BB962C8B-B14F-4D97-AF65-F5344CB8AC3E}">
        <p14:creationId xmlns:p14="http://schemas.microsoft.com/office/powerpoint/2010/main" val="39994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 </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 it means that the attacker can get the sensitive information including usernames and passwords from the vulnerable web server</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Because </a:t>
            </a:r>
            <a:r>
              <a:rPr lang="en-US" sz="1800" b="0" i="0" u="none" strike="noStrike" dirty="0" err="1">
                <a:solidFill>
                  <a:srgbClr val="000000"/>
                </a:solidFill>
                <a:effectLst/>
                <a:latin typeface="Calibri" panose="020F0502020204030204" pitchFamily="34" charset="0"/>
              </a:rPr>
              <a:t>openSSL</a:t>
            </a:r>
            <a:r>
              <a:rPr lang="en-US" sz="1800" b="0" i="0" u="none" strike="noStrike" dirty="0">
                <a:solidFill>
                  <a:srgbClr val="000000"/>
                </a:solidFill>
                <a:effectLst/>
                <a:latin typeface="Calibri" panose="020F0502020204030204" pitchFamily="34" charset="0"/>
              </a:rPr>
              <a:t> is widely used, the </a:t>
            </a:r>
            <a:r>
              <a:rPr lang="en-US" sz="1800" b="0" i="0" u="none" strike="noStrike" dirty="0" err="1">
                <a:solidFill>
                  <a:srgbClr val="000000"/>
                </a:solidFill>
                <a:effectLst/>
                <a:latin typeface="Calibri" panose="020F0502020204030204" pitchFamily="34" charset="0"/>
              </a:rPr>
              <a:t>heartbleed</a:t>
            </a:r>
            <a:r>
              <a:rPr lang="en-US" sz="1800" b="0" i="0" u="none" strike="noStrike" dirty="0">
                <a:solidFill>
                  <a:srgbClr val="000000"/>
                </a:solidFill>
                <a:effectLst/>
                <a:latin typeface="Calibri" panose="020F0502020204030204" pitchFamily="34" charset="0"/>
              </a:rPr>
              <a:t> affected seventeen percent of all SSL servers, which is quite a lot.</a:t>
            </a:r>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4DDFC94-1BE4-214A-8BE6-5EAC16E3FFAA}" type="slidenum">
              <a:rPr lang="en-US" smtClean="0"/>
              <a:t>3</a:t>
            </a:fld>
            <a:endParaRPr lang="en-US"/>
          </a:p>
        </p:txBody>
      </p:sp>
    </p:spTree>
    <p:extLst>
      <p:ext uri="{BB962C8B-B14F-4D97-AF65-F5344CB8AC3E}">
        <p14:creationId xmlns:p14="http://schemas.microsoft.com/office/powerpoint/2010/main" val="1057876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0" i="0" u="none" strike="noStrike" dirty="0">
                <a:solidFill>
                  <a:srgbClr val="000000"/>
                </a:solidFill>
                <a:effectLst/>
                <a:latin typeface="Calibri" panose="020F0502020204030204" pitchFamily="34" charset="0"/>
              </a:rPr>
              <a:t>It helps to understand </a:t>
            </a:r>
            <a:r>
              <a:rPr lang="en-US" sz="1200" b="0" i="0" u="none" strike="noStrike" dirty="0" err="1">
                <a:solidFill>
                  <a:srgbClr val="000000"/>
                </a:solidFill>
                <a:effectLst/>
                <a:latin typeface="Calibri" panose="020F0502020204030204" pitchFamily="34" charset="0"/>
              </a:rPr>
              <a:t>heartbleed</a:t>
            </a:r>
            <a:r>
              <a:rPr lang="en-US" sz="1200" b="0" i="0" u="none" strike="noStrike" dirty="0">
                <a:solidFill>
                  <a:srgbClr val="000000"/>
                </a:solidFill>
                <a:effectLst/>
                <a:latin typeface="Calibri" panose="020F0502020204030204" pitchFamily="34" charset="0"/>
              </a:rPr>
              <a:t> by knowing where its name comes from.</a:t>
            </a:r>
            <a:endParaRPr lang="en-US" b="0" dirty="0">
              <a:effectLst/>
            </a:endParaRPr>
          </a:p>
          <a:p>
            <a:pPr rtl="0" fontAlgn="base">
              <a:spcBef>
                <a:spcPts val="0"/>
              </a:spcBef>
              <a:spcAft>
                <a:spcPts val="0"/>
              </a:spcAft>
              <a:buFont typeface="+mj-lt"/>
              <a:buAutoNum type="arabicPeriod"/>
            </a:pPr>
            <a:r>
              <a:rPr lang="en-US" sz="1200" b="0" i="0" u="none" strike="noStrike" dirty="0">
                <a:solidFill>
                  <a:srgbClr val="000000"/>
                </a:solidFill>
                <a:effectLst/>
                <a:latin typeface="Calibri" panose="020F0502020204030204" pitchFamily="34" charset="0"/>
              </a:rPr>
              <a:t>The name Heartbleed comes from Heartbeat</a:t>
            </a:r>
          </a:p>
          <a:p>
            <a:pPr marL="742950" lvl="1" indent="-285750" rtl="0" fontAlgn="base">
              <a:spcBef>
                <a:spcPts val="0"/>
              </a:spcBef>
              <a:spcAft>
                <a:spcPts val="0"/>
              </a:spcAft>
              <a:buFont typeface="+mj-lt"/>
              <a:buAutoNum type="arabicPeriod"/>
            </a:pPr>
            <a:r>
              <a:rPr lang="en-US" sz="1200" b="0" i="0" u="none" strike="noStrike" dirty="0">
                <a:solidFill>
                  <a:srgbClr val="374151"/>
                </a:solidFill>
                <a:effectLst/>
                <a:latin typeface="Arial" panose="020B0604020202020204" pitchFamily="34" charset="0"/>
              </a:rPr>
              <a:t>As we know that after TLS handshake, the server and client need to maintain a persistent connection, but it can consume a lot of server resources when there are many connected clients. </a:t>
            </a:r>
            <a:endParaRPr lang="en-US" sz="1200" b="0" i="0" u="none" strike="noStrike" dirty="0">
              <a:solidFill>
                <a:srgbClr val="374151"/>
              </a:solidFill>
              <a:effectLst/>
              <a:latin typeface="Calibri" panose="020F0502020204030204" pitchFamily="34" charset="0"/>
            </a:endParaRPr>
          </a:p>
          <a:p>
            <a:pPr rtl="0" fontAlgn="base">
              <a:spcBef>
                <a:spcPts val="0"/>
              </a:spcBef>
              <a:spcAft>
                <a:spcPts val="0"/>
              </a:spcAft>
              <a:buFont typeface="+mj-lt"/>
              <a:buAutoNum type="arabicPeriod" startAt="2"/>
            </a:pPr>
            <a:r>
              <a:rPr lang="en-US" sz="1200" b="0" i="0" u="none" strike="noStrike" dirty="0">
                <a:solidFill>
                  <a:srgbClr val="000000"/>
                </a:solidFill>
                <a:effectLst/>
                <a:latin typeface="Calibri" panose="020F0502020204030204" pitchFamily="34" charset="0"/>
              </a:rPr>
              <a:t>Heartbeat is a mechanism in TLS to determine completed connections, so they can close these connections to reduce server’s load.</a:t>
            </a:r>
          </a:p>
          <a:p>
            <a:pPr rtl="0" fontAlgn="base">
              <a:spcBef>
                <a:spcPts val="0"/>
              </a:spcBef>
              <a:spcAft>
                <a:spcPts val="0"/>
              </a:spcAft>
              <a:buFont typeface="+mj-lt"/>
              <a:buAutoNum type="arabicPeriod" startAt="2"/>
            </a:pPr>
            <a:r>
              <a:rPr lang="en-US" sz="1200" b="0" i="0" u="none" strike="noStrike" dirty="0">
                <a:solidFill>
                  <a:srgbClr val="000000"/>
                </a:solidFill>
                <a:effectLst/>
                <a:latin typeface="Calibri" panose="020F0502020204030204" pitchFamily="34" charset="0"/>
              </a:rPr>
              <a:t>for example, if the connection haven’t finished, the user will send a heartbeat request to the server like this, even the user doesn’t exchange data for a certain period. and the server will also send back a heartbeat response. That is heartbeat!</a:t>
            </a:r>
          </a:p>
          <a:p>
            <a:pPr rtl="0" fontAlgn="base">
              <a:spcBef>
                <a:spcPts val="0"/>
              </a:spcBef>
              <a:spcAft>
                <a:spcPts val="0"/>
              </a:spcAft>
              <a:buFont typeface="+mj-lt"/>
              <a:buAutoNum type="arabicPeriod" startAt="2"/>
            </a:pPr>
            <a:endParaRPr lang="en-US" sz="14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2"/>
            </a:pPr>
            <a:r>
              <a:rPr lang="en-US" sz="1800" b="1" i="0" u="none" strike="noStrike" dirty="0">
                <a:solidFill>
                  <a:srgbClr val="000000"/>
                </a:solidFill>
                <a:effectLst/>
                <a:latin typeface="Calibri" panose="020F0502020204030204" pitchFamily="34" charset="0"/>
              </a:rPr>
              <a:t>Heartbleed</a:t>
            </a:r>
            <a:r>
              <a:rPr lang="en-US" sz="1800" b="0" i="0" u="none" strike="noStrike" dirty="0">
                <a:solidFill>
                  <a:srgbClr val="000000"/>
                </a:solidFill>
                <a:effectLst/>
                <a:latin typeface="Calibri" panose="020F0502020204030204" pitchFamily="34" charset="0"/>
              </a:rPr>
              <a:t> vulnerability gets its name because attackers can use </a:t>
            </a:r>
            <a:r>
              <a:rPr lang="en-US" sz="1800" b="1" i="0" u="none" strike="noStrike" dirty="0">
                <a:solidFill>
                  <a:srgbClr val="000000"/>
                </a:solidFill>
                <a:effectLst/>
                <a:latin typeface="Calibri" panose="020F0502020204030204" pitchFamily="34" charset="0"/>
              </a:rPr>
              <a:t>heartbeat requests </a:t>
            </a:r>
            <a:r>
              <a:rPr lang="en-US" sz="1800" b="0" i="0" u="none" strike="noStrike" dirty="0">
                <a:solidFill>
                  <a:srgbClr val="000000"/>
                </a:solidFill>
                <a:effectLst/>
                <a:latin typeface="Calibri" panose="020F0502020204030204" pitchFamily="34" charset="0"/>
              </a:rPr>
              <a:t>to get information from a target server.</a:t>
            </a:r>
            <a:endParaRPr lang="en-US" sz="14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4DDFC94-1BE4-214A-8BE6-5EAC16E3FFAA}" type="slidenum">
              <a:rPr lang="en-US" smtClean="0"/>
              <a:t>4</a:t>
            </a:fld>
            <a:endParaRPr lang="en-US"/>
          </a:p>
        </p:txBody>
      </p:sp>
    </p:spTree>
    <p:extLst>
      <p:ext uri="{BB962C8B-B14F-4D97-AF65-F5344CB8AC3E}">
        <p14:creationId xmlns:p14="http://schemas.microsoft.com/office/powerpoint/2010/main" val="175306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Heartbleed is dangerous because it lets an attacker see the contents of that memory buffer, which could include sensitive information.</a:t>
            </a:r>
            <a:endParaRPr lang="en-US" sz="1800" b="0" i="0" u="none" strike="noStrike" dirty="0">
              <a:solidFill>
                <a:srgbClr val="000000"/>
              </a:solidFill>
              <a:effectLst/>
              <a:latin typeface="Arial" panose="020B0604020202020204" pitchFamily="34" charset="0"/>
            </a:endParaRPr>
          </a:p>
          <a:p>
            <a:pPr rtl="0">
              <a:spcBef>
                <a:spcPts val="0"/>
              </a:spcBef>
              <a:spcAft>
                <a:spcPts val="0"/>
              </a:spcAft>
            </a:pP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A heartbeat message includes 4 parts, type, payload length, payload and padding. When client sends a heartbeat request to server, the server will return the same payload back to client as a heartbeat response. The problem here is that what if a client sends a 5bytes massage but says its length is 100? </a:t>
            </a:r>
            <a:endParaRPr lang="en-US" sz="2800"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The answer is the server will try to respond a 100 bytes message from its own memory space which is scary.</a:t>
            </a:r>
            <a:endParaRPr lang="en-US" sz="2800" b="0" dirty="0">
              <a:effectLst/>
            </a:endParaRPr>
          </a:p>
        </p:txBody>
      </p:sp>
      <p:sp>
        <p:nvSpPr>
          <p:cNvPr id="4" name="Slide Number Placeholder 3"/>
          <p:cNvSpPr>
            <a:spLocks noGrp="1"/>
          </p:cNvSpPr>
          <p:nvPr>
            <p:ph type="sldNum" sz="quarter" idx="5"/>
          </p:nvPr>
        </p:nvSpPr>
        <p:spPr/>
        <p:txBody>
          <a:bodyPr/>
          <a:lstStyle/>
          <a:p>
            <a:fld id="{04DDFC94-1BE4-214A-8BE6-5EAC16E3FFAA}" type="slidenum">
              <a:rPr lang="en-US" smtClean="0"/>
              <a:t>5</a:t>
            </a:fld>
            <a:endParaRPr lang="en-US"/>
          </a:p>
        </p:txBody>
      </p:sp>
    </p:spTree>
    <p:extLst>
      <p:ext uri="{BB962C8B-B14F-4D97-AF65-F5344CB8AC3E}">
        <p14:creationId xmlns:p14="http://schemas.microsoft.com/office/powerpoint/2010/main" val="289143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Here’s a scenario to understand how does the </a:t>
            </a:r>
            <a:r>
              <a:rPr lang="en-US" sz="1800" b="0" i="0" u="none" strike="noStrike" dirty="0" err="1">
                <a:solidFill>
                  <a:srgbClr val="000000"/>
                </a:solidFill>
                <a:effectLst/>
                <a:latin typeface="Calibri" panose="020F0502020204030204" pitchFamily="34" charset="0"/>
              </a:rPr>
              <a:t>heartbleed</a:t>
            </a:r>
            <a:r>
              <a:rPr lang="en-US" sz="1800" b="0" i="0" u="none" strike="noStrike" dirty="0">
                <a:solidFill>
                  <a:srgbClr val="000000"/>
                </a:solidFill>
                <a:effectLst/>
                <a:latin typeface="Calibri" panose="020F0502020204030204" pitchFamily="34" charset="0"/>
              </a:rPr>
              <a:t> work</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User will ask the server like “hey server, if you are still alive, reply me the message POTATO which is 6 letters”, and the server will reply “potato” which is exactly 6 letters.</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 and the server will reply to 500 letters directly without checking the exact length of HAT message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These is kind of a buffer overflow issue</a:t>
            </a:r>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4DDFC94-1BE4-214A-8BE6-5EAC16E3FFAA}" type="slidenum">
              <a:rPr lang="en-US" smtClean="0"/>
              <a:t>6</a:t>
            </a:fld>
            <a:endParaRPr lang="en-US"/>
          </a:p>
        </p:txBody>
      </p:sp>
    </p:spTree>
    <p:extLst>
      <p:ext uri="{BB962C8B-B14F-4D97-AF65-F5344CB8AC3E}">
        <p14:creationId xmlns:p14="http://schemas.microsoft.com/office/powerpoint/2010/main" val="446505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we can find how this vulnerability works from the code of the heartbeat, it uses a function call </a:t>
            </a:r>
            <a:r>
              <a:rPr lang="en-US" sz="1800" b="0" i="0" u="none" strike="noStrike" dirty="0" err="1">
                <a:solidFill>
                  <a:srgbClr val="000000"/>
                </a:solidFill>
                <a:effectLst/>
                <a:latin typeface="Calibri" panose="020F0502020204030204" pitchFamily="34" charset="0"/>
              </a:rPr>
              <a:t>memcpy</a:t>
            </a:r>
            <a:r>
              <a:rPr lang="en-US" sz="1800" b="0" i="0" u="none" strike="noStrike" dirty="0">
                <a:solidFill>
                  <a:srgbClr val="000000"/>
                </a:solidFill>
                <a:effectLst/>
                <a:latin typeface="Calibri" panose="020F0502020204030204" pitchFamily="34" charset="0"/>
              </a:rPr>
              <a:t>(memory copy) which takes the place to copy to, and where to copy from, the last parameter is the length of the </a:t>
            </a:r>
            <a:r>
              <a:rPr lang="en-US" sz="1800" b="0" i="0" u="none" strike="noStrike" dirty="0" err="1">
                <a:solidFill>
                  <a:srgbClr val="000000"/>
                </a:solidFill>
                <a:effectLst/>
                <a:latin typeface="Calibri" panose="020F0502020204030204" pitchFamily="34" charset="0"/>
              </a:rPr>
              <a:t>data.Memory</a:t>
            </a:r>
            <a:r>
              <a:rPr lang="en-US" sz="1800" b="0" i="0" u="none" strike="noStrike" dirty="0">
                <a:solidFill>
                  <a:srgbClr val="000000"/>
                </a:solidFill>
                <a:effectLst/>
                <a:latin typeface="Calibri" panose="020F0502020204030204" pitchFamily="34" charset="0"/>
              </a:rPr>
              <a:t> copy  will create a buffer space based on the payload length without checking if the amount of data in payload is equal to the given size value</a:t>
            </a:r>
            <a:br>
              <a:rPr lang="en-US" dirty="0"/>
            </a:br>
            <a:endParaRPr lang="en-US" dirty="0"/>
          </a:p>
        </p:txBody>
      </p:sp>
      <p:sp>
        <p:nvSpPr>
          <p:cNvPr id="4" name="Slide Number Placeholder 3"/>
          <p:cNvSpPr>
            <a:spLocks noGrp="1"/>
          </p:cNvSpPr>
          <p:nvPr>
            <p:ph type="sldNum" sz="quarter" idx="5"/>
          </p:nvPr>
        </p:nvSpPr>
        <p:spPr/>
        <p:txBody>
          <a:bodyPr/>
          <a:lstStyle/>
          <a:p>
            <a:fld id="{04DDFC94-1BE4-214A-8BE6-5EAC16E3FFAA}" type="slidenum">
              <a:rPr lang="en-US" smtClean="0"/>
              <a:t>7</a:t>
            </a:fld>
            <a:endParaRPr lang="en-US"/>
          </a:p>
        </p:txBody>
      </p:sp>
    </p:spTree>
    <p:extLst>
      <p:ext uri="{BB962C8B-B14F-4D97-AF65-F5344CB8AC3E}">
        <p14:creationId xmlns:p14="http://schemas.microsoft.com/office/powerpoint/2010/main" val="727716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in normal case, the data it tries to copy is match the length of the array, so no matter there is anything remains in the buffer(for example, the system didn’t erase the data in the memory space when it was freed from last time used this memory space), it will still be overwritten by the data it’s going to copy. </a:t>
            </a:r>
            <a:endParaRPr lang="en-US" sz="2800"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However, if the attacker modified the length here, the buffer server creates will be way more longer than the heartbeat message and only copy the message to the very first space of the buffer. Now, attacker can get some information if there is anything remains in the rest of space. Through this way, Attacker can keep sending heartbeat request until he gets enough information he wants. </a:t>
            </a:r>
            <a:endParaRPr lang="en-US" sz="2800" b="0"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DFC94-1BE4-214A-8BE6-5EAC16E3FF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92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first part of this code makes sure that the heartbeat request isn't 0 KB, which can cause problems. </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second part makes sure the request is actually as long as it says it is.</a:t>
            </a: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To fix this problem, the next update of OpenSSL add some check mechanism to see if the length aligned with the data. </a:t>
            </a: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For 1st line marked in yellow, when the payload length is 0, it will return 0;</a:t>
            </a:r>
            <a:endParaRPr lang="en-US" sz="2800"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in addition, when the </a:t>
            </a:r>
            <a:r>
              <a:rPr lang="en-US" sz="1800" dirty="0">
                <a:solidFill>
                  <a:schemeClr val="accent6"/>
                </a:solidFill>
                <a:effectLst/>
                <a:latin typeface="Menlo" panose="020B0609030804020204" pitchFamily="49" charset="0"/>
                <a:ea typeface="Menlo" panose="020B0609030804020204" pitchFamily="49" charset="0"/>
                <a:cs typeface="Menlo" panose="020B0609030804020204" pitchFamily="49" charset="0"/>
              </a:rPr>
              <a:t>heartbeat m</a:t>
            </a:r>
            <a:r>
              <a:rPr lang="en-US" sz="1800" dirty="0">
                <a:solidFill>
                  <a:schemeClr val="accent6"/>
                </a:solidFill>
                <a:latin typeface="Menlo" panose="020B0609030804020204" pitchFamily="49" charset="0"/>
                <a:ea typeface="Menlo" panose="020B0609030804020204" pitchFamily="49" charset="0"/>
                <a:cs typeface="Menlo" panose="020B0609030804020204" pitchFamily="49" charset="0"/>
              </a:rPr>
              <a:t>essage server ready to reply is</a:t>
            </a:r>
            <a:r>
              <a:rPr lang="en-US" sz="1800" b="0" i="0" u="none" strike="noStrike" dirty="0">
                <a:solidFill>
                  <a:srgbClr val="000000"/>
                </a:solidFill>
                <a:effectLst/>
                <a:latin typeface="Calibri" panose="020F0502020204030204" pitchFamily="34" charset="0"/>
              </a:rPr>
              <a:t> greater than the length of </a:t>
            </a:r>
            <a:r>
              <a:rPr lang="en-US" sz="1800" dirty="0">
                <a:solidFill>
                  <a:schemeClr val="accent6"/>
                </a:solidFill>
                <a:effectLst/>
                <a:latin typeface="Menlo" panose="020B0609030804020204" pitchFamily="49" charset="0"/>
                <a:ea typeface="Menlo" panose="020B0609030804020204" pitchFamily="49" charset="0"/>
                <a:cs typeface="Menlo" panose="020B0609030804020204" pitchFamily="49" charset="0"/>
              </a:rPr>
              <a:t>heartbeat message it suppose to be</a:t>
            </a:r>
            <a:r>
              <a:rPr lang="en-US" sz="1800" b="0" i="0" u="none" strike="noStrike" dirty="0">
                <a:solidFill>
                  <a:srgbClr val="000000"/>
                </a:solidFill>
                <a:effectLst/>
                <a:latin typeface="Calibri" panose="020F0502020204030204" pitchFamily="34" charset="0"/>
              </a:rPr>
              <a:t>, it will also return 0. </a:t>
            </a:r>
            <a:endParaRPr lang="en-US" sz="2800"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after adding </a:t>
            </a:r>
            <a:r>
              <a:rPr lang="en-US" sz="1800" b="0" i="0" u="none" strike="noStrike" dirty="0" err="1">
                <a:solidFill>
                  <a:srgbClr val="000000"/>
                </a:solidFill>
                <a:effectLst/>
                <a:latin typeface="Calibri" panose="020F0502020204030204" pitchFamily="34" charset="0"/>
              </a:rPr>
              <a:t>this,the</a:t>
            </a:r>
            <a:r>
              <a:rPr lang="en-US" sz="1800" b="0" i="0" u="none" strike="noStrike" dirty="0">
                <a:solidFill>
                  <a:srgbClr val="000000"/>
                </a:solidFill>
                <a:effectLst/>
                <a:latin typeface="Calibri" panose="020F0502020204030204" pitchFamily="34" charset="0"/>
              </a:rPr>
              <a:t> server  will only respond when client sends a heartbeat request with payload greater than 0 and payload length not greater than the actual payload length.</a:t>
            </a:r>
          </a:p>
          <a:p>
            <a:pPr rtl="0">
              <a:spcBef>
                <a:spcPts val="0"/>
              </a:spcBef>
              <a:spcAft>
                <a:spcPts val="0"/>
              </a:spcAft>
            </a:pPr>
            <a:endParaRPr lang="en-US" sz="1800" b="0" i="0" u="none" strike="noStrike" dirty="0">
              <a:solidFill>
                <a:srgbClr val="000000"/>
              </a:solidFill>
              <a:effectLst/>
              <a:latin typeface="Calibri" panose="020F0502020204030204" pitchFamily="34" charset="0"/>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That’s all for out introduction for </a:t>
            </a:r>
            <a:r>
              <a:rPr lang="en-US" sz="1800" b="0" i="0" u="none" strike="noStrike" dirty="0" err="1">
                <a:solidFill>
                  <a:srgbClr val="000000"/>
                </a:solidFill>
                <a:effectLst/>
                <a:latin typeface="Calibri" panose="020F0502020204030204" pitchFamily="34" charset="0"/>
              </a:rPr>
              <a:t>heartbleed</a:t>
            </a:r>
            <a:r>
              <a:rPr lang="en-US" sz="1800" b="0" i="0" u="none" strike="noStrike" dirty="0">
                <a:solidFill>
                  <a:srgbClr val="000000"/>
                </a:solidFill>
                <a:effectLst/>
                <a:latin typeface="Calibri" panose="020F0502020204030204" pitchFamily="34" charset="0"/>
              </a:rPr>
              <a:t> thank you</a:t>
            </a:r>
            <a:endParaRPr lang="en-US" sz="2800" b="0" dirty="0">
              <a:effectLst/>
            </a:endParaRPr>
          </a:p>
        </p:txBody>
      </p:sp>
      <p:sp>
        <p:nvSpPr>
          <p:cNvPr id="4" name="Slide Number Placeholder 3"/>
          <p:cNvSpPr>
            <a:spLocks noGrp="1"/>
          </p:cNvSpPr>
          <p:nvPr>
            <p:ph type="sldNum" sz="quarter" idx="5"/>
          </p:nvPr>
        </p:nvSpPr>
        <p:spPr/>
        <p:txBody>
          <a:bodyPr/>
          <a:lstStyle/>
          <a:p>
            <a:fld id="{04DDFC94-1BE4-214A-8BE6-5EAC16E3FFAA}" type="slidenum">
              <a:rPr lang="en-US" smtClean="0"/>
              <a:t>9</a:t>
            </a:fld>
            <a:endParaRPr lang="en-US"/>
          </a:p>
        </p:txBody>
      </p:sp>
    </p:spTree>
    <p:extLst>
      <p:ext uri="{BB962C8B-B14F-4D97-AF65-F5344CB8AC3E}">
        <p14:creationId xmlns:p14="http://schemas.microsoft.com/office/powerpoint/2010/main" val="216889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5608-77D4-1E7E-AA79-5DD3CD5AC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6212EA-CAD6-BB3A-7371-26B2592B5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FA0BD8-3D9C-07DA-AF28-DAA83C121E7D}"/>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7A90B45A-C123-D30D-93F4-52DB82914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0D295-E240-BEE1-7E61-CDA773FDDBA2}"/>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396993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88AE-91D2-0CDF-DDF0-91A70391A8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375240-048A-B546-7535-F39D8627DB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36249-5779-CAA0-3533-3EE5B3B22D01}"/>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DB3DA8DA-125C-5BC9-2927-BF8B09B93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E7CB1-A659-BAC9-6E2B-5CAA701FC80C}"/>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31004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88DDE-9ADD-BFCA-3FC3-536764CA08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C43A9C-5833-1829-F63D-22F158FBCE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09231-A69C-66D6-6C1D-FF63A400492B}"/>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DE7F6079-BEAD-461F-4D33-FADCD7FF0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F650A-1228-5631-41FA-89146CAF098E}"/>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416356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2971-B39F-B551-F0F3-8D3243528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E6EB3-ADA4-D248-4F98-5E558C7A4D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206D0-7523-8306-9650-7BCCBCD23861}"/>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9008310B-686B-2E9C-765B-1AD40D4E1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FFB06-3198-2033-14CA-E78E3BDDB47E}"/>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63046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D9D0-CA72-6FEF-8242-02BB12014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92B399-1675-3F69-63D9-13CDED616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3D99E-22E2-CEE6-BC4A-B8E6388057E0}"/>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E3C885F3-54A4-A453-95C6-0D8611B94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92FA-A45C-781D-495B-DE7288EE1C31}"/>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40607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B5DB-B9C9-AD0E-0C88-DFE9BB344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F4983-E1D4-57F0-0927-51C9F62F4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3A67D4-EE9D-C0AD-B66C-4AD2D5DF5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9AD30D-E66A-EB6D-D8EF-4E940654CCA0}"/>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6" name="Footer Placeholder 5">
            <a:extLst>
              <a:ext uri="{FF2B5EF4-FFF2-40B4-BE49-F238E27FC236}">
                <a16:creationId xmlns:a16="http://schemas.microsoft.com/office/drawing/2014/main" id="{56E3384A-EFD6-3A07-2A02-35ECD8AD6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F3EFDB-002B-C612-E1B9-04B6D7ABE476}"/>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212992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E0C1-8CE0-E8B5-A3C0-94C5FB2DC6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6CB0C3-571C-2EF8-F453-2DD78932EA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F8EBF9-D57A-7760-329A-1D5E4AEC05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7FE24E-61B8-FBAD-0577-4F5084C72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CBF71-31FB-E7EB-883E-6F50F7A52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ED7F56-E3FC-FE8E-FB50-0FE1EF8DEFCA}"/>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8" name="Footer Placeholder 7">
            <a:extLst>
              <a:ext uri="{FF2B5EF4-FFF2-40B4-BE49-F238E27FC236}">
                <a16:creationId xmlns:a16="http://schemas.microsoft.com/office/drawing/2014/main" id="{B797DC0C-10D5-13EE-54B6-329FC55A5D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BBB668-8C55-4F0E-EF0A-0EE56CE7B95B}"/>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06066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B006-603C-6D89-C3CD-4B9AF7CFA4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F0CB9C-D001-58A2-4143-A1E5850E1917}"/>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4" name="Footer Placeholder 3">
            <a:extLst>
              <a:ext uri="{FF2B5EF4-FFF2-40B4-BE49-F238E27FC236}">
                <a16:creationId xmlns:a16="http://schemas.microsoft.com/office/drawing/2014/main" id="{AA051525-D123-E4FB-1F49-C7DAC7769A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CD8E04-B88F-C33D-FA22-F56FB8517943}"/>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75416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B4DED-E836-0EBA-C376-3433BFADD933}"/>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3" name="Footer Placeholder 2">
            <a:extLst>
              <a:ext uri="{FF2B5EF4-FFF2-40B4-BE49-F238E27FC236}">
                <a16:creationId xmlns:a16="http://schemas.microsoft.com/office/drawing/2014/main" id="{79F75007-1EDE-271E-8532-4191CD2E1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82B8BD-D47D-BA83-2643-F6F128F485AD}"/>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7683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18DA-9A79-B60B-8CDC-68426224C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3DB699-79ED-8B46-099C-4A85797D4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C344B7-6786-BA40-F2FF-B0A790C01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E180A-817F-B685-0C61-8CEFE5600AD5}"/>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6" name="Footer Placeholder 5">
            <a:extLst>
              <a:ext uri="{FF2B5EF4-FFF2-40B4-BE49-F238E27FC236}">
                <a16:creationId xmlns:a16="http://schemas.microsoft.com/office/drawing/2014/main" id="{7E2C511B-27D3-4B82-1EA4-05D58FCC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6F673-226D-10BD-AC05-3533670DDDCB}"/>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30294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9874-8B1F-D340-B9C1-8CA339D29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FB0D24-4F1B-1DDE-8B01-5F75C705E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732F68-3D10-DB07-7A6A-CBC6194FE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527F9-ED17-BBE0-2AFA-2EB3CB700465}"/>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6" name="Footer Placeholder 5">
            <a:extLst>
              <a:ext uri="{FF2B5EF4-FFF2-40B4-BE49-F238E27FC236}">
                <a16:creationId xmlns:a16="http://schemas.microsoft.com/office/drawing/2014/main" id="{5B66CEF4-0300-7D40-8A03-76C695AFE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0D35C-7557-DF56-E373-A802434ADD7C}"/>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60044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C7208-E2FE-B34B-A719-5FBE395FE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FEE8AC-1C74-E89F-7302-DD057DD920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6412D-D5CC-D464-15B1-A35DA4392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C17E0D0D-E443-8656-7A12-AE5425F3C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9B9CE5-544A-17E5-23A7-982606CF6A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EE73A-D26B-1346-B004-2BCA14EA73AF}" type="slidenum">
              <a:rPr lang="en-US" smtClean="0"/>
              <a:t>‹#›</a:t>
            </a:fld>
            <a:endParaRPr lang="en-US"/>
          </a:p>
        </p:txBody>
      </p:sp>
    </p:spTree>
    <p:extLst>
      <p:ext uri="{BB962C8B-B14F-4D97-AF65-F5344CB8AC3E}">
        <p14:creationId xmlns:p14="http://schemas.microsoft.com/office/powerpoint/2010/main" val="2072457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0" descr="HeartBleed and Zero Day bug managed IT Services Utah">
            <a:extLst>
              <a:ext uri="{FF2B5EF4-FFF2-40B4-BE49-F238E27FC236}">
                <a16:creationId xmlns:a16="http://schemas.microsoft.com/office/drawing/2014/main" id="{66996B0B-E3C7-687B-8F29-D91A506013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41" r="12372"/>
          <a:stretch/>
        </p:blipFill>
        <p:spPr bwMode="auto">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ACD22C-B5CA-EA05-87F9-1F7191F672EA}"/>
              </a:ext>
            </a:extLst>
          </p:cNvPr>
          <p:cNvSpPr>
            <a:spLocks noGrp="1"/>
          </p:cNvSpPr>
          <p:nvPr>
            <p:ph type="ctrTitle"/>
          </p:nvPr>
        </p:nvSpPr>
        <p:spPr>
          <a:xfrm>
            <a:off x="661916" y="2852381"/>
            <a:ext cx="3161940" cy="2640247"/>
          </a:xfrm>
        </p:spPr>
        <p:txBody>
          <a:bodyPr>
            <a:normAutofit/>
          </a:bodyPr>
          <a:lstStyle/>
          <a:p>
            <a:pPr algn="l"/>
            <a:r>
              <a:rPr lang="en-US" sz="3600" b="1" dirty="0">
                <a:solidFill>
                  <a:schemeClr val="tx1">
                    <a:lumMod val="85000"/>
                    <a:lumOff val="15000"/>
                  </a:schemeClr>
                </a:solidFill>
              </a:rPr>
              <a:t>Heartbleed Bug</a:t>
            </a:r>
          </a:p>
        </p:txBody>
      </p:sp>
      <p:sp>
        <p:nvSpPr>
          <p:cNvPr id="3" name="Subtitle 2">
            <a:extLst>
              <a:ext uri="{FF2B5EF4-FFF2-40B4-BE49-F238E27FC236}">
                <a16:creationId xmlns:a16="http://schemas.microsoft.com/office/drawing/2014/main" id="{1C2817A4-7881-0137-3A26-E32F1439A613}"/>
              </a:ext>
            </a:extLst>
          </p:cNvPr>
          <p:cNvSpPr>
            <a:spLocks noGrp="1"/>
          </p:cNvSpPr>
          <p:nvPr>
            <p:ph type="subTitle" idx="1"/>
          </p:nvPr>
        </p:nvSpPr>
        <p:spPr>
          <a:xfrm>
            <a:off x="661915" y="5676901"/>
            <a:ext cx="3306089" cy="665802"/>
          </a:xfrm>
        </p:spPr>
        <p:txBody>
          <a:bodyPr>
            <a:normAutofit/>
          </a:bodyPr>
          <a:lstStyle/>
          <a:p>
            <a:pPr algn="l"/>
            <a:r>
              <a:rPr lang="en-US" sz="1600">
                <a:solidFill>
                  <a:schemeClr val="tx1">
                    <a:lumMod val="85000"/>
                    <a:lumOff val="15000"/>
                  </a:schemeClr>
                </a:solidFill>
              </a:rPr>
              <a:t>Chun-Hao Hsu</a:t>
            </a:r>
          </a:p>
          <a:p>
            <a:pPr algn="l"/>
            <a:r>
              <a:rPr lang="en-US" sz="1600">
                <a:solidFill>
                  <a:schemeClr val="tx1">
                    <a:lumMod val="85000"/>
                    <a:lumOff val="15000"/>
                  </a:schemeClr>
                </a:solidFill>
              </a:rPr>
              <a:t>Jin-Ching Jeng</a:t>
            </a:r>
          </a:p>
        </p:txBody>
      </p:sp>
    </p:spTree>
    <p:extLst>
      <p:ext uri="{BB962C8B-B14F-4D97-AF65-F5344CB8AC3E}">
        <p14:creationId xmlns:p14="http://schemas.microsoft.com/office/powerpoint/2010/main" val="3300912955"/>
      </p:ext>
    </p:extLst>
  </p:cSld>
  <p:clrMapOvr>
    <a:masterClrMapping/>
  </p:clrMapOvr>
  <mc:AlternateContent xmlns:mc="http://schemas.openxmlformats.org/markup-compatibility/2006" xmlns:p14="http://schemas.microsoft.com/office/powerpoint/2010/main">
    <mc:Choice Requires="p14">
      <p:transition spd="slow" p14:dur="2000" advTm="4682"/>
    </mc:Choice>
    <mc:Fallback xmlns="">
      <p:transition spd="slow" advTm="46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5" name="Rectangle 8204">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Freeform: Shape 8206">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B0407D91-9F65-5F4D-2A4B-30DF736F084D}"/>
              </a:ext>
            </a:extLst>
          </p:cNvPr>
          <p:cNvSpPr>
            <a:spLocks noGrp="1"/>
          </p:cNvSpPr>
          <p:nvPr>
            <p:ph type="title"/>
          </p:nvPr>
        </p:nvSpPr>
        <p:spPr>
          <a:xfrm>
            <a:off x="838200" y="365125"/>
            <a:ext cx="10515600" cy="1325563"/>
          </a:xfrm>
        </p:spPr>
        <p:txBody>
          <a:bodyPr>
            <a:normAutofit/>
          </a:bodyPr>
          <a:lstStyle/>
          <a:p>
            <a:r>
              <a:rPr lang="en-US" sz="4000" b="1" dirty="0"/>
              <a:t>News on Heartbleed exploits</a:t>
            </a:r>
          </a:p>
        </p:txBody>
      </p:sp>
      <p:sp>
        <p:nvSpPr>
          <p:cNvPr id="3" name="Content Placeholder 2">
            <a:extLst>
              <a:ext uri="{FF2B5EF4-FFF2-40B4-BE49-F238E27FC236}">
                <a16:creationId xmlns:a16="http://schemas.microsoft.com/office/drawing/2014/main" id="{70CAF2BF-1CDF-23BB-6FC1-9A659CAB2C0A}"/>
              </a:ext>
            </a:extLst>
          </p:cNvPr>
          <p:cNvSpPr>
            <a:spLocks noGrp="1"/>
          </p:cNvSpPr>
          <p:nvPr>
            <p:ph idx="1"/>
          </p:nvPr>
        </p:nvSpPr>
        <p:spPr>
          <a:xfrm>
            <a:off x="1746760" y="2001902"/>
            <a:ext cx="8441142" cy="3708292"/>
          </a:xfrm>
        </p:spPr>
        <p:txBody>
          <a:bodyPr/>
          <a:lstStyle/>
          <a:p>
            <a:pPr marL="182880" indent="-182880" defTabSz="731520">
              <a:spcBef>
                <a:spcPts val="800"/>
              </a:spcBef>
            </a:pPr>
            <a:r>
              <a:rPr lang="en-US" sz="2240" kern="1200">
                <a:solidFill>
                  <a:srgbClr val="16161D"/>
                </a:solidFill>
                <a:latin typeface="Helvetica Neue" panose="02000503000000020004" pitchFamily="2" charset="0"/>
                <a:ea typeface="+mn-ea"/>
                <a:cs typeface="+mn-cs"/>
              </a:rPr>
              <a:t>Since 2014</a:t>
            </a:r>
            <a:endParaRPr lang="en-US">
              <a:solidFill>
                <a:srgbClr val="16161D"/>
              </a:solidFill>
              <a:latin typeface="Helvetica Neue" panose="02000503000000020004" pitchFamily="2" charset="0"/>
            </a:endParaRPr>
          </a:p>
        </p:txBody>
      </p:sp>
      <p:pic>
        <p:nvPicPr>
          <p:cNvPr id="8196" name="Picture 4" descr="What Is A Social Insurance Number (SIN)? - Loans Canada">
            <a:extLst>
              <a:ext uri="{FF2B5EF4-FFF2-40B4-BE49-F238E27FC236}">
                <a16:creationId xmlns:a16="http://schemas.microsoft.com/office/drawing/2014/main" id="{954527F6-FCF7-9068-F5FF-55DE1DB9679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475" y="2430076"/>
            <a:ext cx="2936050" cy="315625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ospital network's failure led to massive hack">
            <a:extLst>
              <a:ext uri="{FF2B5EF4-FFF2-40B4-BE49-F238E27FC236}">
                <a16:creationId xmlns:a16="http://schemas.microsoft.com/office/drawing/2014/main" id="{D5B3D186-E6F7-7595-26E1-18FE52DB7596}"/>
              </a:ext>
            </a:extLst>
          </p:cNvPr>
          <p:cNvPicPr>
            <a:picLocks noChangeArrowheads="1"/>
          </p:cNvPicPr>
          <p:nvPr/>
        </p:nvPicPr>
        <p:blipFill rotWithShape="1">
          <a:blip r:embed="rId4">
            <a:extLst>
              <a:ext uri="{28A0092B-C50C-407E-A947-70E740481C1C}">
                <a14:useLocalDpi xmlns:a14="http://schemas.microsoft.com/office/drawing/2010/main" val="0"/>
              </a:ext>
            </a:extLst>
          </a:blip>
          <a:srcRect l="3225" r="35456"/>
          <a:stretch/>
        </p:blipFill>
        <p:spPr bwMode="auto">
          <a:xfrm>
            <a:off x="1331253" y="2430076"/>
            <a:ext cx="2936050" cy="31562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C9102BF-3A75-37C3-D830-6DAFA92DFA86}"/>
              </a:ext>
            </a:extLst>
          </p:cNvPr>
          <p:cNvSpPr/>
          <p:nvPr/>
        </p:nvSpPr>
        <p:spPr>
          <a:xfrm>
            <a:off x="4560474" y="3760219"/>
            <a:ext cx="2936050" cy="1826110"/>
          </a:xfrm>
          <a:prstGeom prst="rect">
            <a:avLst/>
          </a:prstGeom>
          <a:gradFill flip="none" rotWithShape="1">
            <a:gsLst>
              <a:gs pos="0">
                <a:schemeClr val="tx1"/>
              </a:gs>
              <a:gs pos="61000">
                <a:schemeClr val="tx1">
                  <a:alpha val="76279"/>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339A75-3BA4-1981-A2A3-E48123D89355}"/>
              </a:ext>
            </a:extLst>
          </p:cNvPr>
          <p:cNvSpPr/>
          <p:nvPr/>
        </p:nvSpPr>
        <p:spPr>
          <a:xfrm>
            <a:off x="1331253" y="3760219"/>
            <a:ext cx="2936050" cy="1826110"/>
          </a:xfrm>
          <a:prstGeom prst="rect">
            <a:avLst/>
          </a:prstGeom>
          <a:gradFill flip="none" rotWithShape="1">
            <a:gsLst>
              <a:gs pos="0">
                <a:schemeClr val="tx1"/>
              </a:gs>
              <a:gs pos="61000">
                <a:schemeClr val="tx1">
                  <a:alpha val="76279"/>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00" name="Picture 8" descr="What Does 'Yahoo' Stand For?">
            <a:extLst>
              <a:ext uri="{FF2B5EF4-FFF2-40B4-BE49-F238E27FC236}">
                <a16:creationId xmlns:a16="http://schemas.microsoft.com/office/drawing/2014/main" id="{BC40A490-1525-F9FF-F3F1-4099CE92D531}"/>
              </a:ext>
            </a:extLst>
          </p:cNvPr>
          <p:cNvPicPr>
            <a:picLocks noChangeArrowheads="1"/>
          </p:cNvPicPr>
          <p:nvPr/>
        </p:nvPicPr>
        <p:blipFill rotWithShape="1">
          <a:blip r:embed="rId5">
            <a:extLst>
              <a:ext uri="{28A0092B-C50C-407E-A947-70E740481C1C}">
                <a14:useLocalDpi xmlns:a14="http://schemas.microsoft.com/office/drawing/2010/main" val="0"/>
              </a:ext>
            </a:extLst>
          </a:blip>
          <a:srcRect l="9580" r="4887"/>
          <a:stretch/>
        </p:blipFill>
        <p:spPr bwMode="auto">
          <a:xfrm>
            <a:off x="7778226" y="2430076"/>
            <a:ext cx="2936050" cy="31562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4E9EB40-29AE-30E0-2F93-BC5F446B7687}"/>
              </a:ext>
            </a:extLst>
          </p:cNvPr>
          <p:cNvSpPr/>
          <p:nvPr/>
        </p:nvSpPr>
        <p:spPr>
          <a:xfrm>
            <a:off x="7778226" y="3760219"/>
            <a:ext cx="2936050" cy="1826110"/>
          </a:xfrm>
          <a:prstGeom prst="rect">
            <a:avLst/>
          </a:prstGeom>
          <a:gradFill flip="none" rotWithShape="1">
            <a:gsLst>
              <a:gs pos="0">
                <a:schemeClr val="tx1"/>
              </a:gs>
              <a:gs pos="61000">
                <a:schemeClr val="tx1">
                  <a:alpha val="76279"/>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087C6DD-4F78-AE43-7F3E-EF33AC403FF4}"/>
              </a:ext>
            </a:extLst>
          </p:cNvPr>
          <p:cNvSpPr txBox="1"/>
          <p:nvPr/>
        </p:nvSpPr>
        <p:spPr>
          <a:xfrm>
            <a:off x="1388600" y="4724261"/>
            <a:ext cx="2936050" cy="830997"/>
          </a:xfrm>
          <a:prstGeom prst="rect">
            <a:avLst/>
          </a:prstGeom>
          <a:noFill/>
        </p:spPr>
        <p:txBody>
          <a:bodyPr wrap="square">
            <a:spAutoFit/>
          </a:bodyPr>
          <a:lstStyle/>
          <a:p>
            <a:pPr defTabSz="731520">
              <a:spcAft>
                <a:spcPts val="600"/>
              </a:spcAft>
            </a:pPr>
            <a:r>
              <a:rPr lang="en-US" sz="1600" kern="1200">
                <a:solidFill>
                  <a:schemeClr val="bg1"/>
                </a:solidFill>
                <a:latin typeface="Georgia" panose="02040502050405020303" pitchFamily="18" charset="0"/>
                <a:ea typeface="+mn-ea"/>
                <a:cs typeface="+mn-cs"/>
              </a:rPr>
              <a:t>Attack on Community Health Systems that stole 4.5M  patient data</a:t>
            </a:r>
            <a:endParaRPr lang="en-US" sz="2000">
              <a:solidFill>
                <a:schemeClr val="bg1"/>
              </a:solidFill>
              <a:latin typeface="Georgia" panose="02040502050405020303" pitchFamily="18" charset="0"/>
            </a:endParaRPr>
          </a:p>
        </p:txBody>
      </p:sp>
      <p:sp>
        <p:nvSpPr>
          <p:cNvPr id="13" name="TextBox 12">
            <a:extLst>
              <a:ext uri="{FF2B5EF4-FFF2-40B4-BE49-F238E27FC236}">
                <a16:creationId xmlns:a16="http://schemas.microsoft.com/office/drawing/2014/main" id="{60F12057-A81D-A657-3AA9-DA87E5B7A72A}"/>
              </a:ext>
            </a:extLst>
          </p:cNvPr>
          <p:cNvSpPr txBox="1"/>
          <p:nvPr/>
        </p:nvSpPr>
        <p:spPr>
          <a:xfrm>
            <a:off x="4606351" y="4724261"/>
            <a:ext cx="2936050" cy="830997"/>
          </a:xfrm>
          <a:prstGeom prst="rect">
            <a:avLst/>
          </a:prstGeom>
          <a:noFill/>
        </p:spPr>
        <p:txBody>
          <a:bodyPr wrap="square">
            <a:spAutoFit/>
          </a:bodyPr>
          <a:lstStyle/>
          <a:p>
            <a:pPr defTabSz="731520">
              <a:spcAft>
                <a:spcPts val="600"/>
              </a:spcAft>
            </a:pPr>
            <a:r>
              <a:rPr lang="en-US" sz="1600" kern="1200">
                <a:solidFill>
                  <a:schemeClr val="bg1"/>
                </a:solidFill>
                <a:latin typeface="Georgia" panose="02040502050405020303" pitchFamily="18" charset="0"/>
                <a:ea typeface="+mn-ea"/>
                <a:cs typeface="+mn-cs"/>
              </a:rPr>
              <a:t>Theft of hundreds of social ID numbers from the Canadian Revenue Agency</a:t>
            </a:r>
            <a:endParaRPr lang="en-US" sz="2000">
              <a:solidFill>
                <a:schemeClr val="bg1"/>
              </a:solidFill>
              <a:latin typeface="Georgia" panose="02040502050405020303" pitchFamily="18" charset="0"/>
            </a:endParaRPr>
          </a:p>
        </p:txBody>
      </p:sp>
      <p:sp>
        <p:nvSpPr>
          <p:cNvPr id="14" name="TextBox 13">
            <a:extLst>
              <a:ext uri="{FF2B5EF4-FFF2-40B4-BE49-F238E27FC236}">
                <a16:creationId xmlns:a16="http://schemas.microsoft.com/office/drawing/2014/main" id="{08FF3D2E-80EE-6F2B-86AA-35F3A2C21A1D}"/>
              </a:ext>
            </a:extLst>
          </p:cNvPr>
          <p:cNvSpPr txBox="1"/>
          <p:nvPr/>
        </p:nvSpPr>
        <p:spPr>
          <a:xfrm>
            <a:off x="7824102" y="4730618"/>
            <a:ext cx="2936050" cy="830997"/>
          </a:xfrm>
          <a:prstGeom prst="rect">
            <a:avLst/>
          </a:prstGeom>
          <a:noFill/>
        </p:spPr>
        <p:txBody>
          <a:bodyPr wrap="square">
            <a:spAutoFit/>
          </a:bodyPr>
          <a:lstStyle/>
          <a:p>
            <a:pPr defTabSz="731520">
              <a:spcAft>
                <a:spcPts val="600"/>
              </a:spcAft>
            </a:pPr>
            <a:r>
              <a:rPr lang="en-US" sz="1600" kern="1200">
                <a:solidFill>
                  <a:schemeClr val="bg1"/>
                </a:solidFill>
                <a:latin typeface="Georgia" panose="02040502050405020303" pitchFamily="18" charset="0"/>
                <a:ea typeface="+mn-ea"/>
                <a:cs typeface="+mn-cs"/>
              </a:rPr>
              <a:t>Heartbleed bug affects Yahoo, OKCupid sites; users face losing passwords</a:t>
            </a:r>
            <a:endParaRPr lang="en-US" sz="2000">
              <a:solidFill>
                <a:schemeClr val="bg1"/>
              </a:solidFill>
              <a:latin typeface="Georgia" panose="02040502050405020303" pitchFamily="18" charset="0"/>
            </a:endParaRPr>
          </a:p>
        </p:txBody>
      </p:sp>
      <p:sp>
        <p:nvSpPr>
          <p:cNvPr id="16" name="TextBox 15">
            <a:extLst>
              <a:ext uri="{FF2B5EF4-FFF2-40B4-BE49-F238E27FC236}">
                <a16:creationId xmlns:a16="http://schemas.microsoft.com/office/drawing/2014/main" id="{6F23B9F8-3030-9588-8563-7CD36207D9AB}"/>
              </a:ext>
            </a:extLst>
          </p:cNvPr>
          <p:cNvSpPr txBox="1"/>
          <p:nvPr/>
        </p:nvSpPr>
        <p:spPr>
          <a:xfrm>
            <a:off x="9062991" y="5866267"/>
            <a:ext cx="1797756" cy="313932"/>
          </a:xfrm>
          <a:prstGeom prst="rect">
            <a:avLst/>
          </a:prstGeom>
          <a:noFill/>
        </p:spPr>
        <p:txBody>
          <a:bodyPr wrap="square">
            <a:spAutoFit/>
          </a:bodyPr>
          <a:lstStyle/>
          <a:p>
            <a:pPr defTabSz="731520">
              <a:spcAft>
                <a:spcPts val="600"/>
              </a:spcAft>
            </a:pPr>
            <a:r>
              <a:rPr lang="en-US" sz="1440" kern="1200">
                <a:solidFill>
                  <a:srgbClr val="16161D"/>
                </a:solidFill>
                <a:latin typeface="Helvetica Neue" panose="02000503000000020004" pitchFamily="2" charset="0"/>
                <a:ea typeface="+mn-ea"/>
                <a:cs typeface="+mn-cs"/>
              </a:rPr>
              <a:t>and more cases… </a:t>
            </a:r>
            <a:endParaRPr lang="en-US" sz="1800">
              <a:solidFill>
                <a:srgbClr val="16161D"/>
              </a:solidFill>
              <a:latin typeface="Helvetica Neue" panose="02000503000000020004" pitchFamily="2" charset="0"/>
            </a:endParaRPr>
          </a:p>
        </p:txBody>
      </p:sp>
    </p:spTree>
    <p:extLst>
      <p:ext uri="{BB962C8B-B14F-4D97-AF65-F5344CB8AC3E}">
        <p14:creationId xmlns:p14="http://schemas.microsoft.com/office/powerpoint/2010/main" val="1279158902"/>
      </p:ext>
    </p:extLst>
  </p:cSld>
  <p:clrMapOvr>
    <a:masterClrMapping/>
  </p:clrMapOvr>
  <mc:AlternateContent xmlns:mc="http://schemas.openxmlformats.org/markup-compatibility/2006" xmlns:p14="http://schemas.microsoft.com/office/powerpoint/2010/main">
    <mc:Choice Requires="p14">
      <p:transition spd="slow" p14:dur="2000" advTm="1312"/>
    </mc:Choice>
    <mc:Fallback xmlns="">
      <p:transition spd="slow" advTm="13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69AB23CA-CF96-42B0-847F-37A181DEB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3E75580-B95F-B01F-D3AF-B902D6D1B0F8}"/>
              </a:ext>
            </a:extLst>
          </p:cNvPr>
          <p:cNvSpPr>
            <a:spLocks noGrp="1"/>
          </p:cNvSpPr>
          <p:nvPr>
            <p:ph type="title"/>
          </p:nvPr>
        </p:nvSpPr>
        <p:spPr>
          <a:xfrm>
            <a:off x="513383" y="505692"/>
            <a:ext cx="7134415" cy="757236"/>
          </a:xfrm>
        </p:spPr>
        <p:txBody>
          <a:bodyPr anchor="b">
            <a:normAutofit/>
          </a:bodyPr>
          <a:lstStyle/>
          <a:p>
            <a:r>
              <a:rPr lang="en-US" sz="3600" b="1" dirty="0"/>
              <a:t>What is Heartbleed?</a:t>
            </a:r>
          </a:p>
        </p:txBody>
      </p:sp>
      <p:sp>
        <p:nvSpPr>
          <p:cNvPr id="1035" name="Freeform: Shape 1034">
            <a:extLst>
              <a:ext uri="{FF2B5EF4-FFF2-40B4-BE49-F238E27FC236}">
                <a16:creationId xmlns:a16="http://schemas.microsoft.com/office/drawing/2014/main" id="{A45FD7F6-BF7B-4588-AE38-90035891A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0690" y="-18918"/>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8" name="Picture 4" descr="OpenSSL 3.0 — Accelerating forwards | APNIC Blog">
            <a:extLst>
              <a:ext uri="{FF2B5EF4-FFF2-40B4-BE49-F238E27FC236}">
                <a16:creationId xmlns:a16="http://schemas.microsoft.com/office/drawing/2014/main" id="{FB3A7C03-290E-53D9-BEEF-9268E5412C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50" t="-3136" r="13759" b="-24509"/>
          <a:stretch/>
        </p:blipFill>
        <p:spPr bwMode="auto">
          <a:xfrm>
            <a:off x="6846570" y="4310959"/>
            <a:ext cx="5212080" cy="3113564"/>
          </a:xfrm>
          <a:custGeom>
            <a:avLst/>
            <a:gdLst/>
            <a:ahLst/>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2F05AAE2-453E-4EDA-8961-D9B319978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5959692 w 5959692"/>
              <a:gd name="connsiteY0" fmla="*/ 3363787 h 3560169"/>
              <a:gd name="connsiteX1" fmla="*/ 5959692 w 5959692"/>
              <a:gd name="connsiteY1" fmla="*/ 3560169 h 3560169"/>
              <a:gd name="connsiteX2" fmla="*/ 5918326 w 5959692"/>
              <a:gd name="connsiteY2" fmla="*/ 3560169 h 3560169"/>
              <a:gd name="connsiteX3" fmla="*/ 3008109 w 5959692"/>
              <a:gd name="connsiteY3" fmla="*/ 42 h 3560169"/>
              <a:gd name="connsiteX4" fmla="*/ 4702247 w 5959692"/>
              <a:gd name="connsiteY4" fmla="*/ 626282 h 3560169"/>
              <a:gd name="connsiteX5" fmla="*/ 5069411 w 5959692"/>
              <a:gd name="connsiteY5" fmla="*/ 865826 h 3560169"/>
              <a:gd name="connsiteX6" fmla="*/ 5895906 w 5959692"/>
              <a:gd name="connsiteY6" fmla="*/ 1594994 h 3560169"/>
              <a:gd name="connsiteX7" fmla="*/ 5959691 w 5959692"/>
              <a:gd name="connsiteY7" fmla="*/ 1728783 h 3560169"/>
              <a:gd name="connsiteX8" fmla="*/ 5959691 w 5959692"/>
              <a:gd name="connsiteY8" fmla="*/ 2242763 h 3560169"/>
              <a:gd name="connsiteX9" fmla="*/ 5918347 w 5959692"/>
              <a:gd name="connsiteY9" fmla="*/ 2056598 h 3560169"/>
              <a:gd name="connsiteX10" fmla="*/ 5820285 w 5959692"/>
              <a:gd name="connsiteY10" fmla="*/ 1774807 h 3560169"/>
              <a:gd name="connsiteX11" fmla="*/ 4980935 w 5959692"/>
              <a:gd name="connsiteY11" fmla="*/ 946614 h 3560169"/>
              <a:gd name="connsiteX12" fmla="*/ 4635662 w 5959692"/>
              <a:gd name="connsiteY12" fmla="*/ 716464 h 3560169"/>
              <a:gd name="connsiteX13" fmla="*/ 3044280 w 5959692"/>
              <a:gd name="connsiteY13" fmla="*/ 109209 h 3560169"/>
              <a:gd name="connsiteX14" fmla="*/ 2119450 w 5959692"/>
              <a:gd name="connsiteY14" fmla="*/ 300880 h 3560169"/>
              <a:gd name="connsiteX15" fmla="*/ 919412 w 5959692"/>
              <a:gd name="connsiteY15" fmla="*/ 1696777 h 3560169"/>
              <a:gd name="connsiteX16" fmla="*/ 797804 w 5959692"/>
              <a:gd name="connsiteY16" fmla="*/ 1925546 h 3560169"/>
              <a:gd name="connsiteX17" fmla="*/ 287588 w 5959692"/>
              <a:gd name="connsiteY17" fmla="*/ 3069391 h 3560169"/>
              <a:gd name="connsiteX18" fmla="*/ 235658 w 5959692"/>
              <a:gd name="connsiteY18" fmla="*/ 3441477 h 3560169"/>
              <a:gd name="connsiteX19" fmla="*/ 239056 w 5959692"/>
              <a:gd name="connsiteY19" fmla="*/ 3560169 h 3560169"/>
              <a:gd name="connsiteX20" fmla="*/ 635 w 5959692"/>
              <a:gd name="connsiteY20" fmla="*/ 3560169 h 3560169"/>
              <a:gd name="connsiteX21" fmla="*/ 0 w 5959692"/>
              <a:gd name="connsiteY21" fmla="*/ 3534810 h 3560169"/>
              <a:gd name="connsiteX22" fmla="*/ 56896 w 5959692"/>
              <a:gd name="connsiteY22" fmla="*/ 3142342 h 3560169"/>
              <a:gd name="connsiteX23" fmla="*/ 605568 w 5959692"/>
              <a:gd name="connsiteY23" fmla="*/ 1932853 h 3560169"/>
              <a:gd name="connsiteX24" fmla="*/ 736162 w 5959692"/>
              <a:gd name="connsiteY24" fmla="*/ 1690788 h 3560169"/>
              <a:gd name="connsiteX25" fmla="*/ 2021319 w 5959692"/>
              <a:gd name="connsiteY25" fmla="*/ 209863 h 3560169"/>
              <a:gd name="connsiteX26" fmla="*/ 3008109 w 5959692"/>
              <a:gd name="connsiteY26"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59692" h="3560169">
                <a:moveTo>
                  <a:pt x="5959692" y="3363787"/>
                </a:moveTo>
                <a:lnTo>
                  <a:pt x="5959692" y="3560169"/>
                </a:lnTo>
                <a:lnTo>
                  <a:pt x="5918326" y="3560169"/>
                </a:lnTo>
                <a:close/>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1" y="2242763"/>
                </a:lnTo>
                <a:lnTo>
                  <a:pt x="5918347" y="2056598"/>
                </a:lnTo>
                <a:cubicBezTo>
                  <a:pt x="5891169" y="1960834"/>
                  <a:pt x="5858474" y="1866845"/>
                  <a:pt x="5820285" y="1774807"/>
                </a:cubicBezTo>
                <a:cubicBezTo>
                  <a:pt x="5666444" y="1404038"/>
                  <a:pt x="5439344" y="1244459"/>
                  <a:pt x="4980935" y="946614"/>
                </a:cubicBezTo>
                <a:cubicBezTo>
                  <a:pt x="4870349" y="874793"/>
                  <a:pt x="4755972" y="800460"/>
                  <a:pt x="4635662" y="716464"/>
                </a:cubicBezTo>
                <a:cubicBezTo>
                  <a:pt x="4061110" y="315407"/>
                  <a:pt x="3551697" y="116473"/>
                  <a:pt x="3044280" y="109209"/>
                </a:cubicBezTo>
                <a:cubicBezTo>
                  <a:pt x="2739831" y="104851"/>
                  <a:pt x="2436100" y="169494"/>
                  <a:pt x="2119450" y="300880"/>
                </a:cubicBezTo>
                <a:cubicBezTo>
                  <a:pt x="1565269" y="530823"/>
                  <a:pt x="1284534" y="1002904"/>
                  <a:pt x="919412" y="1696777"/>
                </a:cubicBezTo>
                <a:cubicBezTo>
                  <a:pt x="878625" y="1774305"/>
                  <a:pt x="837580" y="1851211"/>
                  <a:pt x="797804" y="1925546"/>
                </a:cubicBezTo>
                <a:cubicBezTo>
                  <a:pt x="582340" y="2328776"/>
                  <a:pt x="378892" y="2709642"/>
                  <a:pt x="287588" y="3069391"/>
                </a:cubicBezTo>
                <a:cubicBezTo>
                  <a:pt x="254851" y="3198359"/>
                  <a:pt x="237447" y="3321111"/>
                  <a:pt x="235658" y="3441477"/>
                </a:cubicBezTo>
                <a:lnTo>
                  <a:pt x="239056"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solidFill>
            <a:srgbClr val="FFFFFF">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CE2CF453-4871-4F22-8746-957F757DA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24529"/>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A9E98641-DF43-E411-6421-F733A6706E29}"/>
              </a:ext>
            </a:extLst>
          </p:cNvPr>
          <p:cNvSpPr>
            <a:spLocks noGrp="1"/>
          </p:cNvSpPr>
          <p:nvPr>
            <p:ph idx="1"/>
          </p:nvPr>
        </p:nvSpPr>
        <p:spPr>
          <a:xfrm>
            <a:off x="548164" y="1517134"/>
            <a:ext cx="7099634" cy="5040829"/>
          </a:xfrm>
        </p:spPr>
        <p:txBody>
          <a:bodyPr>
            <a:normAutofit/>
          </a:bodyPr>
          <a:lstStyle/>
          <a:p>
            <a:pPr>
              <a:lnSpc>
                <a:spcPct val="120000"/>
              </a:lnSpc>
              <a:spcBef>
                <a:spcPts val="1600"/>
              </a:spcBef>
            </a:pPr>
            <a:r>
              <a:rPr lang="en-US" sz="2000" b="1" dirty="0"/>
              <a:t>Heartbleed </a:t>
            </a:r>
            <a:r>
              <a:rPr lang="en-US" sz="2000" dirty="0"/>
              <a:t>is a vulnerability in </a:t>
            </a:r>
            <a:r>
              <a:rPr lang="en-US" sz="2000" b="1" dirty="0"/>
              <a:t>OpenSSL</a:t>
            </a:r>
            <a:r>
              <a:rPr lang="en-US" sz="2000" dirty="0"/>
              <a:t> that came to light in April 2014; it was present on thousands of web servers, including those running major sites like Yahoo.</a:t>
            </a:r>
          </a:p>
          <a:p>
            <a:pPr>
              <a:lnSpc>
                <a:spcPct val="120000"/>
              </a:lnSpc>
              <a:spcBef>
                <a:spcPts val="1600"/>
              </a:spcBef>
            </a:pPr>
            <a:r>
              <a:rPr lang="en-US" sz="2000" dirty="0"/>
              <a:t>OpenSSL is an open source code library that </a:t>
            </a:r>
            <a:r>
              <a:rPr lang="en-US" sz="2000" b="1" dirty="0"/>
              <a:t>implements TLS/SSL protocols</a:t>
            </a:r>
            <a:r>
              <a:rPr lang="en-US" sz="2000" dirty="0"/>
              <a:t>. The vulnerability meant that a malicious user could easily trick a vulnerable web server into sending </a:t>
            </a:r>
            <a:r>
              <a:rPr lang="en-US" sz="2000" b="1" dirty="0"/>
              <a:t>sensitive information</a:t>
            </a:r>
            <a:r>
              <a:rPr lang="en-US" sz="2000" dirty="0"/>
              <a:t>.</a:t>
            </a:r>
          </a:p>
          <a:p>
            <a:pPr>
              <a:lnSpc>
                <a:spcPct val="120000"/>
              </a:lnSpc>
              <a:spcBef>
                <a:spcPts val="1600"/>
              </a:spcBef>
            </a:pPr>
            <a:r>
              <a:rPr lang="en-US" sz="2000" dirty="0"/>
              <a:t>OpenSSL is so widely used—when the bug was made public, it affected 17% of all SSL servers—that it precipitated a security crisis.</a:t>
            </a:r>
          </a:p>
        </p:txBody>
      </p:sp>
      <p:pic>
        <p:nvPicPr>
          <p:cNvPr id="5" name="Picture 4" descr="Computer script on a screen">
            <a:extLst>
              <a:ext uri="{FF2B5EF4-FFF2-40B4-BE49-F238E27FC236}">
                <a16:creationId xmlns:a16="http://schemas.microsoft.com/office/drawing/2014/main" id="{703DCF5F-C0F1-3DE0-1638-CB910D8B65EE}"/>
              </a:ext>
            </a:extLst>
          </p:cNvPr>
          <p:cNvPicPr>
            <a:picLocks noChangeAspect="1"/>
          </p:cNvPicPr>
          <p:nvPr/>
        </p:nvPicPr>
        <p:blipFill rotWithShape="1">
          <a:blip r:embed="rId4"/>
          <a:srcRect r="19849" b="-2"/>
          <a:stretch/>
        </p:blipFill>
        <p:spPr>
          <a:xfrm>
            <a:off x="8898128" y="10"/>
            <a:ext cx="3293877" cy="2743202"/>
          </a:xfrm>
          <a:custGeom>
            <a:avLst/>
            <a:gdLst/>
            <a:ahLst/>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p:spPr>
      </p:pic>
      <p:sp>
        <p:nvSpPr>
          <p:cNvPr id="1041" name="Freeform: Shape 1040">
            <a:extLst>
              <a:ext uri="{FF2B5EF4-FFF2-40B4-BE49-F238E27FC236}">
                <a16:creationId xmlns:a16="http://schemas.microsoft.com/office/drawing/2014/main" id="{6A0E0FAE-D6BC-43D5-ACA6-8CDE48477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175506 w 3293877"/>
              <a:gd name="connsiteY1" fmla="*/ 0 h 2743212"/>
              <a:gd name="connsiteX2" fmla="*/ 149226 w 3293877"/>
              <a:gd name="connsiteY2" fmla="*/ 78193 h 2743212"/>
              <a:gd name="connsiteX3" fmla="*/ 122819 w 3293877"/>
              <a:gd name="connsiteY3" fmla="*/ 237010 h 2743212"/>
              <a:gd name="connsiteX4" fmla="*/ 180914 w 3293877"/>
              <a:gd name="connsiteY4" fmla="*/ 1023956 h 2743212"/>
              <a:gd name="connsiteX5" fmla="*/ 203979 w 3293877"/>
              <a:gd name="connsiteY5" fmla="*/ 1185356 h 2743212"/>
              <a:gd name="connsiteX6" fmla="*/ 612631 w 3293877"/>
              <a:gd name="connsiteY6" fmla="*/ 2264082 h 2743212"/>
              <a:gd name="connsiteX7" fmla="*/ 2171849 w 3293877"/>
              <a:gd name="connsiteY7" fmla="*/ 2532019 h 2743212"/>
              <a:gd name="connsiteX8" fmla="*/ 2422184 w 3293877"/>
              <a:gd name="connsiteY8" fmla="*/ 2465509 h 2743212"/>
              <a:gd name="connsiteX9" fmla="*/ 3087206 w 3293877"/>
              <a:gd name="connsiteY9" fmla="*/ 2143537 h 2743212"/>
              <a:gd name="connsiteX10" fmla="*/ 3203783 w 3293877"/>
              <a:gd name="connsiteY10" fmla="*/ 1995541 h 2743212"/>
              <a:gd name="connsiteX11" fmla="*/ 3293877 w 3293877"/>
              <a:gd name="connsiteY11" fmla="*/ 1849554 h 2743212"/>
              <a:gd name="connsiteX12" fmla="*/ 3293877 w 3293877"/>
              <a:gd name="connsiteY12" fmla="*/ 2133887 h 2743212"/>
              <a:gd name="connsiteX13" fmla="*/ 3222757 w 3293877"/>
              <a:gd name="connsiteY13" fmla="*/ 2223039 h 2743212"/>
              <a:gd name="connsiteX14" fmla="*/ 2503136 w 3293877"/>
              <a:gd name="connsiteY14" fmla="*/ 2565392 h 2743212"/>
              <a:gd name="connsiteX15" fmla="*/ 2232111 w 3293877"/>
              <a:gd name="connsiteY15" fmla="*/ 2635826 h 2743212"/>
              <a:gd name="connsiteX16" fmla="*/ 542319 w 3293877"/>
              <a:gd name="connsiteY16" fmla="*/ 2345567 h 2743212"/>
              <a:gd name="connsiteX17" fmla="*/ 96920 w 3293877"/>
              <a:gd name="connsiteY17" fmla="*/ 1191868 h 2743212"/>
              <a:gd name="connsiteX18" fmla="*/ 71529 w 3293877"/>
              <a:gd name="connsiteY18" fmla="*/ 1019346 h 2743212"/>
              <a:gd name="connsiteX19" fmla="*/ 6623 w 3293877"/>
              <a:gd name="connsiteY19" fmla="*/ 178315 h 2743212"/>
              <a:gd name="connsiteX20" fmla="*/ 34833 w 3293877"/>
              <a:gd name="connsiteY2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93877" h="2743212">
                <a:moveTo>
                  <a:pt x="37772" y="0"/>
                </a:moveTo>
                <a:lnTo>
                  <a:pt x="175506" y="0"/>
                </a:lnTo>
                <a:lnTo>
                  <a:pt x="149226" y="78193"/>
                </a:lnTo>
                <a:cubicBezTo>
                  <a:pt x="136827" y="128527"/>
                  <a:pt x="128121" y="181246"/>
                  <a:pt x="122819" y="237010"/>
                </a:cubicBezTo>
                <a:cubicBezTo>
                  <a:pt x="100634" y="470331"/>
                  <a:pt x="139609" y="739241"/>
                  <a:pt x="180914" y="1023956"/>
                </a:cubicBezTo>
                <a:cubicBezTo>
                  <a:pt x="188562" y="1076454"/>
                  <a:pt x="196412" y="1130747"/>
                  <a:pt x="203979" y="1185356"/>
                </a:cubicBezTo>
                <a:cubicBezTo>
                  <a:pt x="271754" y="1674130"/>
                  <a:pt x="336774" y="2013298"/>
                  <a:pt x="612631" y="2264082"/>
                </a:cubicBezTo>
                <a:cubicBezTo>
                  <a:pt x="1032949" y="2646196"/>
                  <a:pt x="1499262" y="2726349"/>
                  <a:pt x="2171849" y="2532019"/>
                </a:cubicBezTo>
                <a:cubicBezTo>
                  <a:pt x="2259876" y="2506576"/>
                  <a:pt x="2342402" y="2485683"/>
                  <a:pt x="2422184" y="2465509"/>
                </a:cubicBezTo>
                <a:cubicBezTo>
                  <a:pt x="2752924" y="2381814"/>
                  <a:pt x="2919303" y="2333175"/>
                  <a:pt x="3087206" y="2143537"/>
                </a:cubicBezTo>
                <a:cubicBezTo>
                  <a:pt x="3128886" y="2096462"/>
                  <a:pt x="3167762" y="2047097"/>
                  <a:pt x="3203783" y="1995541"/>
                </a:cubicBezTo>
                <a:lnTo>
                  <a:pt x="3293877" y="1849554"/>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339737880"/>
      </p:ext>
    </p:extLst>
  </p:cSld>
  <p:clrMapOvr>
    <a:masterClrMapping/>
  </p:clrMapOvr>
  <mc:AlternateContent xmlns:mc="http://schemas.openxmlformats.org/markup-compatibility/2006" xmlns:p14="http://schemas.microsoft.com/office/powerpoint/2010/main">
    <mc:Choice Requires="p14">
      <p:transition spd="slow" p14:dur="2000" advTm="3178"/>
    </mc:Choice>
    <mc:Fallback xmlns="">
      <p:transition spd="slow" advTm="31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0B5364-5345-D808-4E30-ADF07AD5A6C0}"/>
              </a:ext>
            </a:extLst>
          </p:cNvPr>
          <p:cNvSpPr>
            <a:spLocks noGrp="1"/>
          </p:cNvSpPr>
          <p:nvPr>
            <p:ph type="title"/>
          </p:nvPr>
        </p:nvSpPr>
        <p:spPr>
          <a:xfrm>
            <a:off x="513033" y="242276"/>
            <a:ext cx="9392421" cy="1330841"/>
          </a:xfrm>
        </p:spPr>
        <p:txBody>
          <a:bodyPr>
            <a:normAutofit/>
          </a:bodyPr>
          <a:lstStyle/>
          <a:p>
            <a:r>
              <a:rPr lang="en-US" sz="4000" b="1" dirty="0"/>
              <a:t>Why is Heartbleed called Heartbleed?</a:t>
            </a:r>
          </a:p>
        </p:txBody>
      </p:sp>
      <p:sp>
        <p:nvSpPr>
          <p:cNvPr id="25" name="Rounded Rectangle 24">
            <a:extLst>
              <a:ext uri="{FF2B5EF4-FFF2-40B4-BE49-F238E27FC236}">
                <a16:creationId xmlns:a16="http://schemas.microsoft.com/office/drawing/2014/main" id="{D04EB398-75DE-3843-C6DD-26C3DA212C24}"/>
              </a:ext>
            </a:extLst>
          </p:cNvPr>
          <p:cNvSpPr/>
          <p:nvPr/>
        </p:nvSpPr>
        <p:spPr>
          <a:xfrm>
            <a:off x="436650" y="2344538"/>
            <a:ext cx="4541750" cy="117303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7" name="Rectangle 26" descr="Heart with Pulse">
            <a:extLst>
              <a:ext uri="{FF2B5EF4-FFF2-40B4-BE49-F238E27FC236}">
                <a16:creationId xmlns:a16="http://schemas.microsoft.com/office/drawing/2014/main" id="{951FF506-CE21-7B66-DED9-DE22D792F6A9}"/>
              </a:ext>
            </a:extLst>
          </p:cNvPr>
          <p:cNvSpPr/>
          <p:nvPr/>
        </p:nvSpPr>
        <p:spPr>
          <a:xfrm>
            <a:off x="627510" y="2608471"/>
            <a:ext cx="645170" cy="64517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Freeform 28">
            <a:extLst>
              <a:ext uri="{FF2B5EF4-FFF2-40B4-BE49-F238E27FC236}">
                <a16:creationId xmlns:a16="http://schemas.microsoft.com/office/drawing/2014/main" id="{3192C38C-1800-03AD-237D-DAFB282DE655}"/>
              </a:ext>
            </a:extLst>
          </p:cNvPr>
          <p:cNvSpPr/>
          <p:nvPr/>
        </p:nvSpPr>
        <p:spPr>
          <a:xfrm>
            <a:off x="1240685" y="2344538"/>
            <a:ext cx="3636116" cy="1173037"/>
          </a:xfrm>
          <a:custGeom>
            <a:avLst/>
            <a:gdLst>
              <a:gd name="connsiteX0" fmla="*/ 0 w 2231534"/>
              <a:gd name="connsiteY0" fmla="*/ 0 h 1173037"/>
              <a:gd name="connsiteX1" fmla="*/ 2231534 w 2231534"/>
              <a:gd name="connsiteY1" fmla="*/ 0 h 1173037"/>
              <a:gd name="connsiteX2" fmla="*/ 2231534 w 2231534"/>
              <a:gd name="connsiteY2" fmla="*/ 1173037 h 1173037"/>
              <a:gd name="connsiteX3" fmla="*/ 0 w 2231534"/>
              <a:gd name="connsiteY3" fmla="*/ 1173037 h 1173037"/>
              <a:gd name="connsiteX4" fmla="*/ 0 w 2231534"/>
              <a:gd name="connsiteY4" fmla="*/ 0 h 1173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1534" h="1173037">
                <a:moveTo>
                  <a:pt x="0" y="0"/>
                </a:moveTo>
                <a:lnTo>
                  <a:pt x="2231534" y="0"/>
                </a:lnTo>
                <a:lnTo>
                  <a:pt x="2231534" y="1173037"/>
                </a:lnTo>
                <a:lnTo>
                  <a:pt x="0" y="11730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4146" tIns="124146" rIns="124146" bIns="124146" numCol="1" spcCol="1270" anchor="ctr" anchorCtr="0">
            <a:noAutofit/>
          </a:bodyPr>
          <a:lstStyle/>
          <a:p>
            <a:pPr marL="0" lvl="0" indent="0" algn="l" defTabSz="622300">
              <a:lnSpc>
                <a:spcPct val="100000"/>
              </a:lnSpc>
              <a:spcBef>
                <a:spcPct val="0"/>
              </a:spcBef>
              <a:spcAft>
                <a:spcPct val="35000"/>
              </a:spcAft>
              <a:buNone/>
            </a:pPr>
            <a:r>
              <a:rPr lang="en-US" b="1" kern="1200" dirty="0"/>
              <a:t>Heartbeat: </a:t>
            </a:r>
            <a:r>
              <a:rPr lang="en-US" kern="1200" dirty="0"/>
              <a:t> mechanism in TLS to determine completed connection</a:t>
            </a:r>
          </a:p>
        </p:txBody>
      </p:sp>
      <p:sp>
        <p:nvSpPr>
          <p:cNvPr id="31" name="Freeform 30">
            <a:extLst>
              <a:ext uri="{FF2B5EF4-FFF2-40B4-BE49-F238E27FC236}">
                <a16:creationId xmlns:a16="http://schemas.microsoft.com/office/drawing/2014/main" id="{C244BD06-E6D5-1A41-137A-E4F0F7EB8D49}"/>
              </a:ext>
            </a:extLst>
          </p:cNvPr>
          <p:cNvSpPr/>
          <p:nvPr/>
        </p:nvSpPr>
        <p:spPr>
          <a:xfrm>
            <a:off x="5306562" y="2112797"/>
            <a:ext cx="6644138" cy="2061837"/>
          </a:xfrm>
          <a:custGeom>
            <a:avLst/>
            <a:gdLst>
              <a:gd name="connsiteX0" fmla="*/ 0 w 1371248"/>
              <a:gd name="connsiteY0" fmla="*/ 0 h 1173037"/>
              <a:gd name="connsiteX1" fmla="*/ 1371248 w 1371248"/>
              <a:gd name="connsiteY1" fmla="*/ 0 h 1173037"/>
              <a:gd name="connsiteX2" fmla="*/ 1371248 w 1371248"/>
              <a:gd name="connsiteY2" fmla="*/ 1173037 h 1173037"/>
              <a:gd name="connsiteX3" fmla="*/ 0 w 1371248"/>
              <a:gd name="connsiteY3" fmla="*/ 1173037 h 1173037"/>
              <a:gd name="connsiteX4" fmla="*/ 0 w 1371248"/>
              <a:gd name="connsiteY4" fmla="*/ 0 h 1173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248" h="1173037">
                <a:moveTo>
                  <a:pt x="0" y="0"/>
                </a:moveTo>
                <a:lnTo>
                  <a:pt x="1371248" y="0"/>
                </a:lnTo>
                <a:lnTo>
                  <a:pt x="1371248" y="1173037"/>
                </a:lnTo>
                <a:lnTo>
                  <a:pt x="0" y="117303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4146" tIns="124146" rIns="124146" bIns="124146" numCol="1" spcCol="1270" anchor="ctr" anchorCtr="0">
            <a:noAutofit/>
          </a:bodyPr>
          <a:lstStyle/>
          <a:p>
            <a:pPr marL="0" lvl="0" indent="0" algn="l" defTabSz="488950">
              <a:lnSpc>
                <a:spcPct val="100000"/>
              </a:lnSpc>
              <a:spcBef>
                <a:spcPct val="0"/>
              </a:spcBef>
              <a:spcAft>
                <a:spcPct val="35000"/>
              </a:spcAft>
              <a:buNone/>
            </a:pPr>
            <a:r>
              <a:rPr lang="en-US" sz="2000" dirty="0"/>
              <a:t>E</a:t>
            </a:r>
            <a:r>
              <a:rPr lang="en-US" sz="2000" kern="1200" dirty="0"/>
              <a:t>ven if the user doesn't exchange data for a certain period, user sends a </a:t>
            </a:r>
            <a:r>
              <a:rPr lang="en-US" sz="2000" b="1" kern="1200" dirty="0"/>
              <a:t>heartbeat request</a:t>
            </a:r>
            <a:r>
              <a:rPr lang="en-US" sz="2000" kern="1200" dirty="0"/>
              <a:t> to the server to let each other know that they're still connected. </a:t>
            </a:r>
          </a:p>
          <a:p>
            <a:pPr marL="0" lvl="0" indent="0" algn="l" defTabSz="488950">
              <a:lnSpc>
                <a:spcPct val="100000"/>
              </a:lnSpc>
              <a:spcBef>
                <a:spcPct val="0"/>
              </a:spcBef>
              <a:spcAft>
                <a:spcPct val="35000"/>
              </a:spcAft>
              <a:buNone/>
            </a:pPr>
            <a:r>
              <a:rPr lang="en-US" sz="2000" kern="1200" dirty="0"/>
              <a:t>If the server receives it, it continues to maintain the connection and sends a </a:t>
            </a:r>
            <a:r>
              <a:rPr lang="en-US" sz="2000" b="1" kern="1200" dirty="0"/>
              <a:t>heartbeat response.</a:t>
            </a:r>
            <a:endParaRPr lang="en-US" sz="2000" kern="1200" dirty="0"/>
          </a:p>
        </p:txBody>
      </p:sp>
      <p:sp>
        <p:nvSpPr>
          <p:cNvPr id="32" name="Rounded Rectangle 31">
            <a:extLst>
              <a:ext uri="{FF2B5EF4-FFF2-40B4-BE49-F238E27FC236}">
                <a16:creationId xmlns:a16="http://schemas.microsoft.com/office/drawing/2014/main" id="{23D177AF-B430-E1C6-E2EE-9358FDA0A7F6}"/>
              </a:ext>
            </a:extLst>
          </p:cNvPr>
          <p:cNvSpPr/>
          <p:nvPr/>
        </p:nvSpPr>
        <p:spPr>
          <a:xfrm>
            <a:off x="436650" y="3648528"/>
            <a:ext cx="4541750" cy="141877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4" name="Freeform 33">
            <a:extLst>
              <a:ext uri="{FF2B5EF4-FFF2-40B4-BE49-F238E27FC236}">
                <a16:creationId xmlns:a16="http://schemas.microsoft.com/office/drawing/2014/main" id="{54C2BBB1-FE44-D0F4-6969-303E03F5E56E}"/>
              </a:ext>
            </a:extLst>
          </p:cNvPr>
          <p:cNvSpPr/>
          <p:nvPr/>
        </p:nvSpPr>
        <p:spPr>
          <a:xfrm>
            <a:off x="1240685" y="3764373"/>
            <a:ext cx="3636115" cy="1173037"/>
          </a:xfrm>
          <a:custGeom>
            <a:avLst/>
            <a:gdLst>
              <a:gd name="connsiteX0" fmla="*/ 0 w 3602783"/>
              <a:gd name="connsiteY0" fmla="*/ 0 h 1173037"/>
              <a:gd name="connsiteX1" fmla="*/ 3602783 w 3602783"/>
              <a:gd name="connsiteY1" fmla="*/ 0 h 1173037"/>
              <a:gd name="connsiteX2" fmla="*/ 3602783 w 3602783"/>
              <a:gd name="connsiteY2" fmla="*/ 1173037 h 1173037"/>
              <a:gd name="connsiteX3" fmla="*/ 0 w 3602783"/>
              <a:gd name="connsiteY3" fmla="*/ 1173037 h 1173037"/>
              <a:gd name="connsiteX4" fmla="*/ 0 w 3602783"/>
              <a:gd name="connsiteY4" fmla="*/ 0 h 1173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2783" h="1173037">
                <a:moveTo>
                  <a:pt x="0" y="0"/>
                </a:moveTo>
                <a:lnTo>
                  <a:pt x="3602783" y="0"/>
                </a:lnTo>
                <a:lnTo>
                  <a:pt x="3602783" y="1173037"/>
                </a:lnTo>
                <a:lnTo>
                  <a:pt x="0" y="11730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4146" tIns="124146" rIns="124146" bIns="124146" numCol="1" spcCol="1270" anchor="ctr" anchorCtr="0">
            <a:noAutofit/>
          </a:bodyPr>
          <a:lstStyle/>
          <a:p>
            <a:pPr marL="0" lvl="0" indent="0" algn="l" defTabSz="622300">
              <a:lnSpc>
                <a:spcPct val="100000"/>
              </a:lnSpc>
              <a:spcBef>
                <a:spcPct val="0"/>
              </a:spcBef>
              <a:spcAft>
                <a:spcPct val="35000"/>
              </a:spcAft>
              <a:buNone/>
            </a:pPr>
            <a:r>
              <a:rPr lang="en-US" b="1" kern="1200" dirty="0"/>
              <a:t>Heartbleed</a:t>
            </a:r>
            <a:r>
              <a:rPr lang="en-US" kern="1200" dirty="0"/>
              <a:t> vulnerability gets its name because attackers can use </a:t>
            </a:r>
            <a:r>
              <a:rPr lang="en-US" b="1" kern="1200" dirty="0"/>
              <a:t>heartbeat requests </a:t>
            </a:r>
            <a:r>
              <a:rPr lang="en-US" kern="1200" dirty="0"/>
              <a:t>to extract information from a target server.</a:t>
            </a:r>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Heartbleed - Wikipedia">
            <a:extLst>
              <a:ext uri="{FF2B5EF4-FFF2-40B4-BE49-F238E27FC236}">
                <a16:creationId xmlns:a16="http://schemas.microsoft.com/office/drawing/2014/main" id="{AD3D5142-EB2C-25B7-B07D-45CE39DFCF2D}"/>
              </a:ext>
            </a:extLst>
          </p:cNvPr>
          <p:cNvPicPr>
            <a:picLocks noChangeArrowheads="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backgroundRemoval t="6272" b="94704" l="5000" r="93333">
                        <a14:foregroundMark x1="43833" y1="15192" x2="22167" y2="5993"/>
                        <a14:foregroundMark x1="22167" y1="5993" x2="9417" y2="19582"/>
                        <a14:foregroundMark x1="9417" y1="19582" x2="9417" y2="36167"/>
                        <a14:foregroundMark x1="9417" y1="36167" x2="31583" y2="54495"/>
                        <a14:foregroundMark x1="63250" y1="10523" x2="82500" y2="12683"/>
                        <a14:foregroundMark x1="82500" y1="12683" x2="89250" y2="28223"/>
                        <a14:foregroundMark x1="89250" y1="28223" x2="88750" y2="33171"/>
                        <a14:foregroundMark x1="67833" y1="6272" x2="73917" y2="7108"/>
                        <a14:foregroundMark x1="5500" y1="21185" x2="5000" y2="25923"/>
                        <a14:foregroundMark x1="53000" y1="94704" x2="54583" y2="90383"/>
                        <a14:foregroundMark x1="90833" y1="19930" x2="93333" y2="21185"/>
                        <a14:backgroundMark x1="52500" y1="36167" x2="52500" y2="36167"/>
                        <a14:backgroundMark x1="43333" y1="38258" x2="43333" y2="38258"/>
                        <a14:backgroundMark x1="25417" y1="26760" x2="33083" y2="31010"/>
                        <a14:backgroundMark x1="33083" y1="30592" x2="33083" y2="30592"/>
                        <a14:backgroundMark x1="64250" y1="29756" x2="42917" y2="31707"/>
                        <a14:backgroundMark x1="42917" y1="31707" x2="33083" y2="28920"/>
                      </a14:backgroundRemoval>
                    </a14:imgEffect>
                  </a14:imgLayer>
                </a14:imgProps>
              </a:ext>
              <a:ext uri="{28A0092B-C50C-407E-A947-70E740481C1C}">
                <a14:useLocalDpi xmlns:a14="http://schemas.microsoft.com/office/drawing/2010/main" val="0"/>
              </a:ext>
            </a:extLst>
          </a:blip>
          <a:srcRect l="-17500" t="-5441" r="-16322" b="-1627"/>
          <a:stretch/>
        </p:blipFill>
        <p:spPr bwMode="auto">
          <a:xfrm>
            <a:off x="625484" y="4026279"/>
            <a:ext cx="649224" cy="64922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88BC4BD9-4EE6-1496-22CC-01769788A5AE}"/>
              </a:ext>
            </a:extLst>
          </p:cNvPr>
          <p:cNvPicPr>
            <a:picLocks noChangeAspect="1"/>
          </p:cNvPicPr>
          <p:nvPr/>
        </p:nvPicPr>
        <p:blipFill>
          <a:blip r:embed="rId7"/>
          <a:stretch>
            <a:fillRect/>
          </a:stretch>
        </p:blipFill>
        <p:spPr>
          <a:xfrm>
            <a:off x="5088278" y="4174634"/>
            <a:ext cx="7103721" cy="1743566"/>
          </a:xfrm>
          <a:prstGeom prst="rect">
            <a:avLst/>
          </a:prstGeom>
        </p:spPr>
      </p:pic>
      <p:sp>
        <p:nvSpPr>
          <p:cNvPr id="41" name="Right Arrow 40">
            <a:extLst>
              <a:ext uri="{FF2B5EF4-FFF2-40B4-BE49-F238E27FC236}">
                <a16:creationId xmlns:a16="http://schemas.microsoft.com/office/drawing/2014/main" id="{82B237A2-A5D6-226D-6011-A3A58C5DD06D}"/>
              </a:ext>
            </a:extLst>
          </p:cNvPr>
          <p:cNvSpPr/>
          <p:nvPr/>
        </p:nvSpPr>
        <p:spPr>
          <a:xfrm>
            <a:off x="5033277" y="2830649"/>
            <a:ext cx="363390" cy="313067"/>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634732"/>
      </p:ext>
    </p:extLst>
  </p:cSld>
  <p:clrMapOvr>
    <a:masterClrMapping/>
  </p:clrMapOvr>
  <mc:AlternateContent xmlns:mc="http://schemas.openxmlformats.org/markup-compatibility/2006" xmlns:p14="http://schemas.microsoft.com/office/powerpoint/2010/main">
    <mc:Choice Requires="p14">
      <p:transition spd="slow" p14:dur="2000" advTm="1557"/>
    </mc:Choice>
    <mc:Fallback xmlns="">
      <p:transition spd="slow" advTm="15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1026190-6B62-46DB-B5FF-9E0FF9BDCD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66DA0389-D66E-4727-8EFB-E60E6C412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4693" y="870265"/>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2D9123-FA3F-F671-2703-FB6C0557D14C}"/>
              </a:ext>
            </a:extLst>
          </p:cNvPr>
          <p:cNvSpPr>
            <a:spLocks noGrp="1"/>
          </p:cNvSpPr>
          <p:nvPr>
            <p:ph type="title"/>
          </p:nvPr>
        </p:nvSpPr>
        <p:spPr>
          <a:xfrm>
            <a:off x="1629751" y="1118473"/>
            <a:ext cx="8924392" cy="1037867"/>
          </a:xfrm>
        </p:spPr>
        <p:txBody>
          <a:bodyPr>
            <a:normAutofit/>
          </a:bodyPr>
          <a:lstStyle/>
          <a:p>
            <a:pPr algn="ctr"/>
            <a:r>
              <a:rPr lang="en-US" sz="4000" b="1" dirty="0"/>
              <a:t>How does Heartbleed work?</a:t>
            </a:r>
          </a:p>
        </p:txBody>
      </p:sp>
      <p:sp>
        <p:nvSpPr>
          <p:cNvPr id="26" name="Rectangle 6">
            <a:extLst>
              <a:ext uri="{FF2B5EF4-FFF2-40B4-BE49-F238E27FC236}">
                <a16:creationId xmlns:a16="http://schemas.microsoft.com/office/drawing/2014/main" id="{B24A3A03-2C4E-45B5-B388-FAD638CDF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548" y="66226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1B4B43E0-EA6A-18B4-0DE0-D2C07AFDBAA1}"/>
              </a:ext>
            </a:extLst>
          </p:cNvPr>
          <p:cNvSpPr>
            <a:spLocks noGrp="1"/>
          </p:cNvSpPr>
          <p:nvPr>
            <p:ph idx="1"/>
          </p:nvPr>
        </p:nvSpPr>
        <p:spPr>
          <a:xfrm>
            <a:off x="1046164" y="2748625"/>
            <a:ext cx="5045783" cy="1820501"/>
          </a:xfrm>
        </p:spPr>
        <p:txBody>
          <a:bodyPr>
            <a:normAutofit/>
          </a:bodyPr>
          <a:lstStyle/>
          <a:p>
            <a:pPr marL="171450" marR="0" lvl="0" indent="-171450" defTabSz="914400" rtl="0" eaLnBrk="1" fontAlgn="auto" latinLnBrk="0" hangingPunct="1">
              <a:spcBef>
                <a:spcPts val="0"/>
              </a:spcBef>
              <a:spcAft>
                <a:spcPts val="0"/>
              </a:spcAft>
              <a:buClrTx/>
              <a:buSzTx/>
              <a:buFont typeface="Arial" panose="020B0604020202020204" pitchFamily="34" charset="0"/>
              <a:buChar char="•"/>
              <a:tabLst/>
              <a:defRPr/>
            </a:pPr>
            <a:r>
              <a:rPr lang="en-US" sz="2000" dirty="0"/>
              <a:t>A </a:t>
            </a:r>
            <a:r>
              <a:rPr lang="en-US" sz="2000" b="1" dirty="0"/>
              <a:t>heartbeat request </a:t>
            </a:r>
            <a:r>
              <a:rPr lang="en-US" sz="2000" dirty="0"/>
              <a:t>includes information about its own length, but the vulnerable version of the OpenSSL library doesn't check to make sure that information is accurate</a:t>
            </a:r>
          </a:p>
        </p:txBody>
      </p:sp>
      <p:grpSp>
        <p:nvGrpSpPr>
          <p:cNvPr id="15" name="Group 14">
            <a:extLst>
              <a:ext uri="{FF2B5EF4-FFF2-40B4-BE49-F238E27FC236}">
                <a16:creationId xmlns:a16="http://schemas.microsoft.com/office/drawing/2014/main" id="{26D5F766-53F8-7E9E-74CB-9C375AEF7A28}"/>
              </a:ext>
            </a:extLst>
          </p:cNvPr>
          <p:cNvGrpSpPr/>
          <p:nvPr/>
        </p:nvGrpSpPr>
        <p:grpSpPr>
          <a:xfrm>
            <a:off x="1689626" y="4384718"/>
            <a:ext cx="8720138" cy="2131589"/>
            <a:chOff x="1450181" y="4612107"/>
            <a:chExt cx="8720138" cy="2131589"/>
          </a:xfrm>
        </p:grpSpPr>
        <p:grpSp>
          <p:nvGrpSpPr>
            <p:cNvPr id="9" name="Group 8">
              <a:extLst>
                <a:ext uri="{FF2B5EF4-FFF2-40B4-BE49-F238E27FC236}">
                  <a16:creationId xmlns:a16="http://schemas.microsoft.com/office/drawing/2014/main" id="{C1C3EF3E-53A3-5880-4285-3A99380791C2}"/>
                </a:ext>
              </a:extLst>
            </p:cNvPr>
            <p:cNvGrpSpPr/>
            <p:nvPr/>
          </p:nvGrpSpPr>
          <p:grpSpPr>
            <a:xfrm>
              <a:off x="1450181" y="4612107"/>
              <a:ext cx="8720138" cy="2131589"/>
              <a:chOff x="1638300" y="4483100"/>
              <a:chExt cx="8720138" cy="2131589"/>
            </a:xfrm>
          </p:grpSpPr>
          <p:pic>
            <p:nvPicPr>
              <p:cNvPr id="10" name="Picture 2">
                <a:extLst>
                  <a:ext uri="{FF2B5EF4-FFF2-40B4-BE49-F238E27FC236}">
                    <a16:creationId xmlns:a16="http://schemas.microsoft.com/office/drawing/2014/main" id="{AA549AB4-9486-C322-3152-A9DAB1087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4483100"/>
                <a:ext cx="8720138" cy="21315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E9EFABA-D797-A4A6-B22C-24B7BF7F0D3B}"/>
                  </a:ext>
                </a:extLst>
              </p:cNvPr>
              <p:cNvSpPr txBox="1"/>
              <p:nvPr/>
            </p:nvSpPr>
            <p:spPr>
              <a:xfrm>
                <a:off x="6929438" y="6187783"/>
                <a:ext cx="2828925" cy="369332"/>
              </a:xfrm>
              <a:prstGeom prst="rect">
                <a:avLst/>
              </a:prstGeom>
              <a:solidFill>
                <a:srgbClr val="EDECEB"/>
              </a:solidFill>
              <a:ln>
                <a:noFill/>
              </a:ln>
            </p:spPr>
            <p:txBody>
              <a:bodyPr wrap="square" rtlCol="0">
                <a:spAutoFit/>
              </a:bodyPr>
              <a:lstStyle/>
              <a:p>
                <a:pPr>
                  <a:spcAft>
                    <a:spcPts val="600"/>
                  </a:spcAft>
                </a:pPr>
                <a:r>
                  <a:rPr lang="en-US"/>
                  <a:t>Heartbeat message</a:t>
                </a:r>
              </a:p>
            </p:txBody>
          </p:sp>
          <p:sp>
            <p:nvSpPr>
              <p:cNvPr id="12" name="TextBox 11">
                <a:extLst>
                  <a:ext uri="{FF2B5EF4-FFF2-40B4-BE49-F238E27FC236}">
                    <a16:creationId xmlns:a16="http://schemas.microsoft.com/office/drawing/2014/main" id="{6C444BC9-EA33-7B6F-2F75-30442B42BD26}"/>
                  </a:ext>
                </a:extLst>
              </p:cNvPr>
              <p:cNvSpPr txBox="1"/>
              <p:nvPr/>
            </p:nvSpPr>
            <p:spPr>
              <a:xfrm>
                <a:off x="2938464" y="6176963"/>
                <a:ext cx="1176338" cy="369332"/>
              </a:xfrm>
              <a:prstGeom prst="rect">
                <a:avLst/>
              </a:prstGeom>
              <a:solidFill>
                <a:srgbClr val="EDECEB"/>
              </a:solidFill>
              <a:ln>
                <a:noFill/>
              </a:ln>
            </p:spPr>
            <p:txBody>
              <a:bodyPr wrap="square" rtlCol="0">
                <a:spAutoFit/>
              </a:bodyPr>
              <a:lstStyle/>
              <a:p>
                <a:pPr>
                  <a:spcAft>
                    <a:spcPts val="600"/>
                  </a:spcAft>
                </a:pPr>
                <a:r>
                  <a:rPr lang="en-US" dirty="0"/>
                  <a:t>TLS record</a:t>
                </a:r>
              </a:p>
            </p:txBody>
          </p:sp>
        </p:grpSp>
        <p:sp>
          <p:nvSpPr>
            <p:cNvPr id="13" name="Rectangle 12">
              <a:extLst>
                <a:ext uri="{FF2B5EF4-FFF2-40B4-BE49-F238E27FC236}">
                  <a16:creationId xmlns:a16="http://schemas.microsoft.com/office/drawing/2014/main" id="{0E5CEF3F-F1DE-D226-E28F-13F7419AAC47}"/>
                </a:ext>
              </a:extLst>
            </p:cNvPr>
            <p:cNvSpPr/>
            <p:nvPr/>
          </p:nvSpPr>
          <p:spPr>
            <a:xfrm>
              <a:off x="6357938" y="5186360"/>
              <a:ext cx="2557462" cy="8762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Content Placeholder 5">
            <a:extLst>
              <a:ext uri="{FF2B5EF4-FFF2-40B4-BE49-F238E27FC236}">
                <a16:creationId xmlns:a16="http://schemas.microsoft.com/office/drawing/2014/main" id="{DD5E0DA1-EE8D-7AD1-7934-27EFBEC116E4}"/>
              </a:ext>
            </a:extLst>
          </p:cNvPr>
          <p:cNvSpPr txBox="1">
            <a:spLocks/>
          </p:cNvSpPr>
          <p:nvPr/>
        </p:nvSpPr>
        <p:spPr>
          <a:xfrm>
            <a:off x="6142306" y="2748625"/>
            <a:ext cx="5251450" cy="1839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spcBef>
                <a:spcPts val="0"/>
              </a:spcBef>
              <a:defRPr/>
            </a:pPr>
            <a:r>
              <a:rPr lang="en-US" sz="2000" dirty="0"/>
              <a:t>An attacker can use this to trick the target server into allowing the attacker access to parts of its memory that should remain private.</a:t>
            </a:r>
          </a:p>
          <a:p>
            <a:endParaRPr lang="en-US" sz="2000" dirty="0"/>
          </a:p>
        </p:txBody>
      </p:sp>
    </p:spTree>
    <p:extLst>
      <p:ext uri="{BB962C8B-B14F-4D97-AF65-F5344CB8AC3E}">
        <p14:creationId xmlns:p14="http://schemas.microsoft.com/office/powerpoint/2010/main" val="2849428025"/>
      </p:ext>
    </p:extLst>
  </p:cSld>
  <p:clrMapOvr>
    <a:masterClrMapping/>
  </p:clrMapOvr>
  <mc:AlternateContent xmlns:mc="http://schemas.openxmlformats.org/markup-compatibility/2006" xmlns:p14="http://schemas.microsoft.com/office/powerpoint/2010/main">
    <mc:Choice Requires="p14">
      <p:transition spd="slow" p14:dur="2000" advTm="1621"/>
    </mc:Choice>
    <mc:Fallback xmlns="">
      <p:transition spd="slow" advTm="16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12D9123-FA3F-F671-2703-FB6C0557D14C}"/>
              </a:ext>
            </a:extLst>
          </p:cNvPr>
          <p:cNvSpPr>
            <a:spLocks noGrp="1"/>
          </p:cNvSpPr>
          <p:nvPr>
            <p:ph type="title"/>
          </p:nvPr>
        </p:nvSpPr>
        <p:spPr>
          <a:xfrm>
            <a:off x="558457" y="409715"/>
            <a:ext cx="10515600" cy="930275"/>
          </a:xfrm>
        </p:spPr>
        <p:txBody>
          <a:bodyPr>
            <a:normAutofit/>
          </a:bodyPr>
          <a:lstStyle/>
          <a:p>
            <a:r>
              <a:rPr lang="en-US" sz="4000" b="1" dirty="0"/>
              <a:t>How does Heartbleed work?</a:t>
            </a:r>
          </a:p>
        </p:txBody>
      </p:sp>
      <p:sp>
        <p:nvSpPr>
          <p:cNvPr id="3" name="Content Placeholder 2">
            <a:extLst>
              <a:ext uri="{FF2B5EF4-FFF2-40B4-BE49-F238E27FC236}">
                <a16:creationId xmlns:a16="http://schemas.microsoft.com/office/drawing/2014/main" id="{9506E1FA-2897-7BEE-BF36-EAF417BC2CA3}"/>
              </a:ext>
            </a:extLst>
          </p:cNvPr>
          <p:cNvSpPr>
            <a:spLocks noGrp="1"/>
          </p:cNvSpPr>
          <p:nvPr>
            <p:ph idx="1"/>
          </p:nvPr>
        </p:nvSpPr>
        <p:spPr>
          <a:xfrm>
            <a:off x="2213714" y="1706420"/>
            <a:ext cx="1992441" cy="476081"/>
          </a:xfrm>
        </p:spPr>
        <p:txBody>
          <a:bodyPr/>
          <a:lstStyle/>
          <a:p>
            <a:pPr marL="0" indent="0" defTabSz="749808">
              <a:spcBef>
                <a:spcPts val="820"/>
              </a:spcBef>
              <a:buNone/>
            </a:pPr>
            <a:r>
              <a:rPr lang="en-US" sz="2296" kern="1200" dirty="0">
                <a:solidFill>
                  <a:schemeClr val="tx1"/>
                </a:solidFill>
                <a:latin typeface="+mn-lt"/>
                <a:ea typeface="+mn-ea"/>
                <a:cs typeface="+mn-cs"/>
              </a:rPr>
              <a:t>normal case</a:t>
            </a:r>
            <a:endParaRPr lang="en-US" dirty="0"/>
          </a:p>
        </p:txBody>
      </p:sp>
      <p:pic>
        <p:nvPicPr>
          <p:cNvPr id="5122" name="Picture 2" descr="Heartbleed Explanation">
            <a:extLst>
              <a:ext uri="{FF2B5EF4-FFF2-40B4-BE49-F238E27FC236}">
                <a16:creationId xmlns:a16="http://schemas.microsoft.com/office/drawing/2014/main" id="{BF972C1D-484D-41BD-DE01-302C1074E2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9" b="65183"/>
          <a:stretch/>
        </p:blipFill>
        <p:spPr bwMode="auto">
          <a:xfrm>
            <a:off x="81304" y="2116279"/>
            <a:ext cx="6013172" cy="42057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eartbleed Explanation">
            <a:extLst>
              <a:ext uri="{FF2B5EF4-FFF2-40B4-BE49-F238E27FC236}">
                <a16:creationId xmlns:a16="http://schemas.microsoft.com/office/drawing/2014/main" id="{649C4FA6-7473-96D7-37F6-0CA6BA3828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7384"/>
          <a:stretch/>
        </p:blipFill>
        <p:spPr bwMode="auto">
          <a:xfrm>
            <a:off x="6144416" y="2117134"/>
            <a:ext cx="5982343" cy="415842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E4A7878E-031C-F922-085C-C9A5240F23CF}"/>
              </a:ext>
            </a:extLst>
          </p:cNvPr>
          <p:cNvSpPr txBox="1">
            <a:spLocks/>
          </p:cNvSpPr>
          <p:nvPr/>
        </p:nvSpPr>
        <p:spPr>
          <a:xfrm>
            <a:off x="8158387" y="1706420"/>
            <a:ext cx="2915670" cy="476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49808">
              <a:spcBef>
                <a:spcPts val="820"/>
              </a:spcBef>
              <a:buNone/>
            </a:pPr>
            <a:r>
              <a:rPr lang="en-US" sz="2296" kern="1200" dirty="0">
                <a:solidFill>
                  <a:schemeClr val="tx1"/>
                </a:solidFill>
                <a:latin typeface="+mn-lt"/>
                <a:ea typeface="+mn-ea"/>
                <a:cs typeface="+mn-cs"/>
              </a:rPr>
              <a:t>vulnerable case</a:t>
            </a:r>
            <a:endParaRPr lang="en-US" dirty="0"/>
          </a:p>
        </p:txBody>
      </p:sp>
      <p:sp>
        <p:nvSpPr>
          <p:cNvPr id="7" name="TextBox 6">
            <a:extLst>
              <a:ext uri="{FF2B5EF4-FFF2-40B4-BE49-F238E27FC236}">
                <a16:creationId xmlns:a16="http://schemas.microsoft.com/office/drawing/2014/main" id="{0265E74D-20D2-524E-ACDB-6305E4D1120E}"/>
              </a:ext>
            </a:extLst>
          </p:cNvPr>
          <p:cNvSpPr txBox="1"/>
          <p:nvPr/>
        </p:nvSpPr>
        <p:spPr>
          <a:xfrm>
            <a:off x="10944167" y="6662938"/>
            <a:ext cx="1344918" cy="231154"/>
          </a:xfrm>
          <a:prstGeom prst="rect">
            <a:avLst/>
          </a:prstGeom>
          <a:noFill/>
        </p:spPr>
        <p:txBody>
          <a:bodyPr wrap="square">
            <a:spAutoFit/>
          </a:bodyPr>
          <a:lstStyle/>
          <a:p>
            <a:pPr defTabSz="749808">
              <a:spcAft>
                <a:spcPts val="600"/>
              </a:spcAft>
            </a:pPr>
            <a:r>
              <a:rPr lang="en-US" sz="902" kern="1200">
                <a:solidFill>
                  <a:schemeClr val="tx1"/>
                </a:solidFill>
                <a:latin typeface="+mn-lt"/>
                <a:ea typeface="+mn-ea"/>
                <a:cs typeface="+mn-cs"/>
              </a:rPr>
              <a:t>https://xkcd.com/1354/</a:t>
            </a:r>
            <a:endParaRPr lang="en-US" sz="1100"/>
          </a:p>
        </p:txBody>
      </p:sp>
    </p:spTree>
    <p:extLst>
      <p:ext uri="{BB962C8B-B14F-4D97-AF65-F5344CB8AC3E}">
        <p14:creationId xmlns:p14="http://schemas.microsoft.com/office/powerpoint/2010/main" val="2781796624"/>
      </p:ext>
    </p:extLst>
  </p:cSld>
  <p:clrMapOvr>
    <a:masterClrMapping/>
  </p:clrMapOvr>
  <mc:AlternateContent xmlns:mc="http://schemas.openxmlformats.org/markup-compatibility/2006" xmlns:p14="http://schemas.microsoft.com/office/powerpoint/2010/main">
    <mc:Choice Requires="p14">
      <p:transition spd="slow" p14:dur="2000" advTm="1333"/>
    </mc:Choice>
    <mc:Fallback xmlns="">
      <p:transition spd="slow" advTm="13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E7E7">
            <a:alpha val="7797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56EE-63F1-BAFB-B833-B794628AB297}"/>
              </a:ext>
            </a:extLst>
          </p:cNvPr>
          <p:cNvSpPr>
            <a:spLocks noGrp="1"/>
          </p:cNvSpPr>
          <p:nvPr>
            <p:ph type="title"/>
          </p:nvPr>
        </p:nvSpPr>
        <p:spPr>
          <a:xfrm>
            <a:off x="341313" y="3752850"/>
            <a:ext cx="3290887" cy="2452687"/>
          </a:xfrm>
        </p:spPr>
        <p:txBody>
          <a:bodyPr anchor="ctr">
            <a:normAutofit/>
          </a:bodyPr>
          <a:lstStyle/>
          <a:p>
            <a:r>
              <a:rPr lang="en-US" sz="3600" b="1" dirty="0"/>
              <a:t>Heartbleed code</a:t>
            </a:r>
          </a:p>
        </p:txBody>
      </p:sp>
      <p:pic>
        <p:nvPicPr>
          <p:cNvPr id="12" name="Picture 10" descr="HeartBleed and Zero Day bug managed IT Services Utah">
            <a:extLst>
              <a:ext uri="{FF2B5EF4-FFF2-40B4-BE49-F238E27FC236}">
                <a16:creationId xmlns:a16="http://schemas.microsoft.com/office/drawing/2014/main" id="{8B7FA09E-8535-47CE-3BE0-5B0FC76276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99" b="34995"/>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D04B40-34CD-BB55-5A5E-102407AFD4E4}"/>
              </a:ext>
            </a:extLst>
          </p:cNvPr>
          <p:cNvSpPr>
            <a:spLocks noGrp="1"/>
          </p:cNvSpPr>
          <p:nvPr>
            <p:ph idx="1"/>
          </p:nvPr>
        </p:nvSpPr>
        <p:spPr>
          <a:xfrm>
            <a:off x="3632200" y="3689350"/>
            <a:ext cx="8559800" cy="3105150"/>
          </a:xfrm>
        </p:spPr>
        <p:txBody>
          <a:bodyPr anchor="ctr">
            <a:normAutofit/>
          </a:bodyPr>
          <a:lstStyle/>
          <a:p>
            <a:r>
              <a:rPr lang="en-US" sz="1900" dirty="0"/>
              <a:t>A single line of code contains the mistake that gave rise to the Heartbleed vulnerability:</a:t>
            </a:r>
          </a:p>
          <a:p>
            <a:pPr marL="0" indent="0">
              <a:buNone/>
            </a:pPr>
            <a:r>
              <a:rPr lang="en-US" sz="1900" b="1" dirty="0">
                <a:latin typeface="Courier New" panose="02070309020205020404" pitchFamily="49" charset="0"/>
                <a:cs typeface="Courier New" panose="02070309020205020404" pitchFamily="49" charset="0"/>
              </a:rPr>
              <a:t>	</a:t>
            </a:r>
            <a:r>
              <a:rPr lang="en-US" sz="1900" b="1" dirty="0" err="1">
                <a:solidFill>
                  <a:srgbClr val="C00000"/>
                </a:solidFill>
                <a:latin typeface="Courier New" panose="02070309020205020404" pitchFamily="49" charset="0"/>
                <a:cs typeface="Courier New" panose="02070309020205020404" pitchFamily="49" charset="0"/>
              </a:rPr>
              <a:t>memcpy</a:t>
            </a:r>
            <a:r>
              <a:rPr lang="en-US" sz="1900" b="1" dirty="0">
                <a:solidFill>
                  <a:srgbClr val="C00000"/>
                </a:solidFill>
                <a:latin typeface="Courier New" panose="02070309020205020404" pitchFamily="49" charset="0"/>
                <a:cs typeface="Courier New" panose="02070309020205020404" pitchFamily="49" charset="0"/>
              </a:rPr>
              <a:t>(bp, pl, payload);</a:t>
            </a:r>
            <a:endParaRPr lang="en-US" sz="1900" b="1" dirty="0">
              <a:solidFill>
                <a:srgbClr val="C00000"/>
              </a:solidFill>
            </a:endParaRPr>
          </a:p>
          <a:p>
            <a:pPr lvl="2"/>
            <a:r>
              <a:rPr lang="en-US" sz="1900" dirty="0" err="1">
                <a:latin typeface="Courier New" panose="02070309020205020404" pitchFamily="49" charset="0"/>
                <a:cs typeface="Courier New" panose="02070309020205020404" pitchFamily="49" charset="0"/>
              </a:rPr>
              <a:t>memcpy</a:t>
            </a:r>
            <a:r>
              <a:rPr lang="en-US" sz="1900" dirty="0">
                <a:latin typeface="Courier New" panose="02070309020205020404" pitchFamily="49" charset="0"/>
                <a:cs typeface="Courier New" panose="02070309020205020404" pitchFamily="49" charset="0"/>
              </a:rPr>
              <a:t>()</a:t>
            </a:r>
            <a:r>
              <a:rPr lang="en-US" sz="1900" dirty="0"/>
              <a:t> is the command that copies data. </a:t>
            </a:r>
          </a:p>
          <a:p>
            <a:pPr lvl="2"/>
            <a:r>
              <a:rPr lang="en-US" sz="1900" dirty="0">
                <a:latin typeface="Courier New" panose="02070309020205020404" pitchFamily="49" charset="0"/>
                <a:cs typeface="Courier New" panose="02070309020205020404" pitchFamily="49" charset="0"/>
              </a:rPr>
              <a:t>bp</a:t>
            </a:r>
            <a:r>
              <a:rPr lang="en-US" sz="1900" dirty="0"/>
              <a:t> is the place it's copying it to</a:t>
            </a:r>
          </a:p>
          <a:p>
            <a:pPr lvl="2"/>
            <a:r>
              <a:rPr lang="en-US" sz="1900" dirty="0">
                <a:latin typeface="Courier New" panose="02070309020205020404" pitchFamily="49" charset="0"/>
                <a:cs typeface="Courier New" panose="02070309020205020404" pitchFamily="49" charset="0"/>
              </a:rPr>
              <a:t>pl</a:t>
            </a:r>
            <a:r>
              <a:rPr lang="en-US" sz="1900" dirty="0"/>
              <a:t> is where it's being copied from</a:t>
            </a:r>
          </a:p>
          <a:p>
            <a:pPr lvl="2"/>
            <a:r>
              <a:rPr lang="en-US" sz="1900" dirty="0">
                <a:latin typeface="Courier New" panose="02070309020205020404" pitchFamily="49" charset="0"/>
                <a:cs typeface="Courier New" panose="02070309020205020404" pitchFamily="49" charset="0"/>
              </a:rPr>
              <a:t>payload</a:t>
            </a:r>
            <a:r>
              <a:rPr lang="en-US" sz="1900" dirty="0"/>
              <a:t> is the length of the data being copied. </a:t>
            </a:r>
          </a:p>
          <a:p>
            <a:r>
              <a:rPr lang="en-US" sz="1900" dirty="0"/>
              <a:t>As we've seen, the problem is that there's never any attempt to check if the amount of data in </a:t>
            </a:r>
            <a:r>
              <a:rPr lang="en-US" sz="1900" dirty="0">
                <a:latin typeface="Courier New" panose="02070309020205020404" pitchFamily="49" charset="0"/>
                <a:cs typeface="Courier New" panose="02070309020205020404" pitchFamily="49" charset="0"/>
              </a:rPr>
              <a:t>pl</a:t>
            </a:r>
            <a:r>
              <a:rPr lang="en-US" sz="1900" dirty="0"/>
              <a:t> is equal to the value given of </a:t>
            </a:r>
            <a:r>
              <a:rPr lang="en-US" sz="1900" dirty="0">
                <a:latin typeface="Courier New" panose="02070309020205020404" pitchFamily="49" charset="0"/>
                <a:cs typeface="Courier New" panose="02070309020205020404" pitchFamily="49" charset="0"/>
              </a:rPr>
              <a:t>payload</a:t>
            </a:r>
            <a:r>
              <a:rPr lang="en-US" sz="1900" dirty="0"/>
              <a:t>.</a:t>
            </a:r>
          </a:p>
        </p:txBody>
      </p:sp>
    </p:spTree>
    <p:extLst>
      <p:ext uri="{BB962C8B-B14F-4D97-AF65-F5344CB8AC3E}">
        <p14:creationId xmlns:p14="http://schemas.microsoft.com/office/powerpoint/2010/main" val="259853953"/>
      </p:ext>
    </p:extLst>
  </p:cSld>
  <p:clrMapOvr>
    <a:masterClrMapping/>
  </p:clrMapOvr>
  <mc:AlternateContent xmlns:mc="http://schemas.openxmlformats.org/markup-compatibility/2006" xmlns:p14="http://schemas.microsoft.com/office/powerpoint/2010/main">
    <mc:Choice Requires="p14">
      <p:transition spd="slow" p14:dur="2000" advTm="778"/>
    </mc:Choice>
    <mc:Fallback xmlns="">
      <p:transition spd="slow" advTm="7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E7E7">
            <a:alpha val="7797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56EE-63F1-BAFB-B833-B794628AB297}"/>
              </a:ext>
            </a:extLst>
          </p:cNvPr>
          <p:cNvSpPr>
            <a:spLocks noGrp="1"/>
          </p:cNvSpPr>
          <p:nvPr>
            <p:ph type="title"/>
          </p:nvPr>
        </p:nvSpPr>
        <p:spPr>
          <a:xfrm>
            <a:off x="341313" y="3752850"/>
            <a:ext cx="3290887" cy="2452687"/>
          </a:xfrm>
        </p:spPr>
        <p:txBody>
          <a:bodyPr anchor="ctr">
            <a:normAutofit/>
          </a:bodyPr>
          <a:lstStyle/>
          <a:p>
            <a:r>
              <a:rPr lang="en-US" sz="3600" b="1" dirty="0"/>
              <a:t>Heartbleed code</a:t>
            </a:r>
          </a:p>
        </p:txBody>
      </p:sp>
      <p:pic>
        <p:nvPicPr>
          <p:cNvPr id="12" name="Picture 10" descr="HeartBleed and Zero Day bug managed IT Services Utah">
            <a:extLst>
              <a:ext uri="{FF2B5EF4-FFF2-40B4-BE49-F238E27FC236}">
                <a16:creationId xmlns:a16="http://schemas.microsoft.com/office/drawing/2014/main" id="{8B7FA09E-8535-47CE-3BE0-5B0FC76276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99" b="34995"/>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D04B40-34CD-BB55-5A5E-102407AFD4E4}"/>
              </a:ext>
            </a:extLst>
          </p:cNvPr>
          <p:cNvSpPr>
            <a:spLocks noGrp="1"/>
          </p:cNvSpPr>
          <p:nvPr>
            <p:ph idx="1"/>
          </p:nvPr>
        </p:nvSpPr>
        <p:spPr>
          <a:xfrm>
            <a:off x="3632200" y="3689350"/>
            <a:ext cx="8559800" cy="3105150"/>
          </a:xfrm>
        </p:spPr>
        <p:txBody>
          <a:bodyPr anchor="ctr">
            <a:normAutofit/>
          </a:bodyPr>
          <a:lstStyle/>
          <a:p>
            <a:r>
              <a:rPr lang="en-US" sz="1900" dirty="0"/>
              <a:t>A single line of code contains the mistake that gave rise to the Heartbleed vulnerability:</a:t>
            </a:r>
          </a:p>
          <a:p>
            <a:pPr marL="0" indent="0">
              <a:buNone/>
            </a:pPr>
            <a:r>
              <a:rPr lang="en-US" sz="1900" b="1" dirty="0">
                <a:latin typeface="Courier New" panose="02070309020205020404" pitchFamily="49" charset="0"/>
                <a:cs typeface="Courier New" panose="02070309020205020404" pitchFamily="49" charset="0"/>
              </a:rPr>
              <a:t>	</a:t>
            </a:r>
            <a:r>
              <a:rPr lang="en-US" sz="1900" b="1" dirty="0" err="1">
                <a:solidFill>
                  <a:srgbClr val="C00000"/>
                </a:solidFill>
                <a:latin typeface="Courier New" panose="02070309020205020404" pitchFamily="49" charset="0"/>
                <a:cs typeface="Courier New" panose="02070309020205020404" pitchFamily="49" charset="0"/>
              </a:rPr>
              <a:t>memcpy</a:t>
            </a:r>
            <a:r>
              <a:rPr lang="en-US" sz="1900" b="1" dirty="0">
                <a:solidFill>
                  <a:srgbClr val="C00000"/>
                </a:solidFill>
                <a:latin typeface="Courier New" panose="02070309020205020404" pitchFamily="49" charset="0"/>
                <a:cs typeface="Courier New" panose="02070309020205020404" pitchFamily="49" charset="0"/>
              </a:rPr>
              <a:t>(bp, pl, payload);</a:t>
            </a:r>
            <a:endParaRPr lang="en-US" sz="1900" b="1" dirty="0">
              <a:solidFill>
                <a:srgbClr val="C00000"/>
              </a:solidFill>
            </a:endParaRPr>
          </a:p>
          <a:p>
            <a:pPr lvl="2"/>
            <a:r>
              <a:rPr lang="en-US" sz="1900" dirty="0" err="1">
                <a:latin typeface="Courier New" panose="02070309020205020404" pitchFamily="49" charset="0"/>
                <a:cs typeface="Courier New" panose="02070309020205020404" pitchFamily="49" charset="0"/>
              </a:rPr>
              <a:t>memcpy</a:t>
            </a:r>
            <a:r>
              <a:rPr lang="en-US" sz="1900" dirty="0">
                <a:latin typeface="Courier New" panose="02070309020205020404" pitchFamily="49" charset="0"/>
                <a:cs typeface="Courier New" panose="02070309020205020404" pitchFamily="49" charset="0"/>
              </a:rPr>
              <a:t>()</a:t>
            </a:r>
            <a:r>
              <a:rPr lang="en-US" sz="1900" dirty="0"/>
              <a:t> is the command that copies data. </a:t>
            </a:r>
          </a:p>
          <a:p>
            <a:pPr lvl="2"/>
            <a:r>
              <a:rPr lang="en-US" sz="1900" dirty="0">
                <a:latin typeface="Courier New" panose="02070309020205020404" pitchFamily="49" charset="0"/>
                <a:cs typeface="Courier New" panose="02070309020205020404" pitchFamily="49" charset="0"/>
              </a:rPr>
              <a:t>bp</a:t>
            </a:r>
            <a:r>
              <a:rPr lang="en-US" sz="1900" dirty="0"/>
              <a:t> is the place it's copying it to</a:t>
            </a:r>
          </a:p>
          <a:p>
            <a:pPr lvl="2"/>
            <a:r>
              <a:rPr lang="en-US" sz="1900" dirty="0">
                <a:latin typeface="Courier New" panose="02070309020205020404" pitchFamily="49" charset="0"/>
                <a:cs typeface="Courier New" panose="02070309020205020404" pitchFamily="49" charset="0"/>
              </a:rPr>
              <a:t>pl</a:t>
            </a:r>
            <a:r>
              <a:rPr lang="en-US" sz="1900" dirty="0"/>
              <a:t> is where it's being copied from</a:t>
            </a:r>
          </a:p>
          <a:p>
            <a:pPr lvl="2"/>
            <a:r>
              <a:rPr lang="en-US" sz="1900" dirty="0">
                <a:latin typeface="Courier New" panose="02070309020205020404" pitchFamily="49" charset="0"/>
                <a:cs typeface="Courier New" panose="02070309020205020404" pitchFamily="49" charset="0"/>
              </a:rPr>
              <a:t>payload</a:t>
            </a:r>
            <a:r>
              <a:rPr lang="en-US" sz="1900" dirty="0"/>
              <a:t> is the length of the data being copied. </a:t>
            </a:r>
          </a:p>
          <a:p>
            <a:r>
              <a:rPr lang="en-US" sz="1900" dirty="0"/>
              <a:t>As we've seen, the problem is that there's never any attempt to check if the amount of data in </a:t>
            </a:r>
            <a:r>
              <a:rPr lang="en-US" sz="1900" dirty="0">
                <a:latin typeface="Courier New" panose="02070309020205020404" pitchFamily="49" charset="0"/>
                <a:cs typeface="Courier New" panose="02070309020205020404" pitchFamily="49" charset="0"/>
              </a:rPr>
              <a:t>pl</a:t>
            </a:r>
            <a:r>
              <a:rPr lang="en-US" sz="1900" dirty="0"/>
              <a:t> is equal to the value given of </a:t>
            </a:r>
            <a:r>
              <a:rPr lang="en-US" sz="1900" dirty="0">
                <a:latin typeface="Courier New" panose="02070309020205020404" pitchFamily="49" charset="0"/>
                <a:cs typeface="Courier New" panose="02070309020205020404" pitchFamily="49" charset="0"/>
              </a:rPr>
              <a:t>payload</a:t>
            </a:r>
            <a:r>
              <a:rPr lang="en-US" sz="1900" dirty="0"/>
              <a:t>.</a:t>
            </a:r>
          </a:p>
        </p:txBody>
      </p:sp>
      <p:pic>
        <p:nvPicPr>
          <p:cNvPr id="4" name="Picture 2" descr="Heartbleed Explanation">
            <a:extLst>
              <a:ext uri="{FF2B5EF4-FFF2-40B4-BE49-F238E27FC236}">
                <a16:creationId xmlns:a16="http://schemas.microsoft.com/office/drawing/2014/main" id="{D70A7151-F202-2162-3EA5-276FCEEEED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4088"/>
          <a:stretch/>
        </p:blipFill>
        <p:spPr bwMode="auto">
          <a:xfrm>
            <a:off x="3561080" y="3753956"/>
            <a:ext cx="8538807" cy="2895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eartbleed Explanation">
            <a:extLst>
              <a:ext uri="{FF2B5EF4-FFF2-40B4-BE49-F238E27FC236}">
                <a16:creationId xmlns:a16="http://schemas.microsoft.com/office/drawing/2014/main" id="{6A9567EB-D642-2384-6DDA-ACA7CCD3A2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680" b="65183"/>
          <a:stretch/>
        </p:blipFill>
        <p:spPr bwMode="auto">
          <a:xfrm>
            <a:off x="3561080" y="794443"/>
            <a:ext cx="8538806" cy="293673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C0FE489F-5A07-3276-4252-D97751E115B3}"/>
              </a:ext>
            </a:extLst>
          </p:cNvPr>
          <p:cNvSpPr txBox="1">
            <a:spLocks/>
          </p:cNvSpPr>
          <p:nvPr/>
        </p:nvSpPr>
        <p:spPr>
          <a:xfrm>
            <a:off x="3737714" y="990802"/>
            <a:ext cx="1992441" cy="476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49808">
              <a:spcBef>
                <a:spcPts val="820"/>
              </a:spcBef>
              <a:buFont typeface="Arial" panose="020B0604020202020204" pitchFamily="34" charset="0"/>
              <a:buNone/>
            </a:pPr>
            <a:r>
              <a:rPr lang="en-US" sz="2296" dirty="0"/>
              <a:t>normal case</a:t>
            </a:r>
            <a:endParaRPr lang="en-US" dirty="0"/>
          </a:p>
        </p:txBody>
      </p:sp>
      <p:sp>
        <p:nvSpPr>
          <p:cNvPr id="7" name="Content Placeholder 2">
            <a:extLst>
              <a:ext uri="{FF2B5EF4-FFF2-40B4-BE49-F238E27FC236}">
                <a16:creationId xmlns:a16="http://schemas.microsoft.com/office/drawing/2014/main" id="{0B08FBB6-CB65-A191-C710-14D5C7F8CE1C}"/>
              </a:ext>
            </a:extLst>
          </p:cNvPr>
          <p:cNvSpPr txBox="1">
            <a:spLocks/>
          </p:cNvSpPr>
          <p:nvPr/>
        </p:nvSpPr>
        <p:spPr>
          <a:xfrm>
            <a:off x="3737714" y="3965831"/>
            <a:ext cx="2915670" cy="476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49808">
              <a:spcBef>
                <a:spcPts val="820"/>
              </a:spcBef>
              <a:buNone/>
            </a:pPr>
            <a:r>
              <a:rPr lang="en-US" sz="2296" kern="1200" dirty="0">
                <a:solidFill>
                  <a:schemeClr val="tx1"/>
                </a:solidFill>
                <a:latin typeface="+mn-lt"/>
                <a:ea typeface="+mn-ea"/>
                <a:cs typeface="+mn-cs"/>
              </a:rPr>
              <a:t>vulnerable case</a:t>
            </a:r>
            <a:endParaRPr lang="en-US" dirty="0"/>
          </a:p>
        </p:txBody>
      </p:sp>
    </p:spTree>
    <p:extLst>
      <p:ext uri="{BB962C8B-B14F-4D97-AF65-F5344CB8AC3E}">
        <p14:creationId xmlns:p14="http://schemas.microsoft.com/office/powerpoint/2010/main" val="1581475908"/>
      </p:ext>
    </p:extLst>
  </p:cSld>
  <p:clrMapOvr>
    <a:masterClrMapping/>
  </p:clrMapOvr>
  <mc:AlternateContent xmlns:mc="http://schemas.openxmlformats.org/markup-compatibility/2006" xmlns:p14="http://schemas.microsoft.com/office/powerpoint/2010/main">
    <mc:Choice Requires="p14">
      <p:transition spd="slow" p14:dur="2000" advTm="778"/>
    </mc:Choice>
    <mc:Fallback xmlns="">
      <p:transition spd="slow" advTm="7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8" name="Rectangle 14344">
            <a:extLst>
              <a:ext uri="{FF2B5EF4-FFF2-40B4-BE49-F238E27FC236}">
                <a16:creationId xmlns:a16="http://schemas.microsoft.com/office/drawing/2014/main" id="{69AB23CA-CF96-42B0-847F-37A181DEB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eiryo"/>
              <a:ea typeface="+mn-ea"/>
              <a:cs typeface="+mn-cs"/>
            </a:endParaRPr>
          </a:p>
        </p:txBody>
      </p:sp>
      <p:sp>
        <p:nvSpPr>
          <p:cNvPr id="8" name="TextBox 7">
            <a:extLst>
              <a:ext uri="{FF2B5EF4-FFF2-40B4-BE49-F238E27FC236}">
                <a16:creationId xmlns:a16="http://schemas.microsoft.com/office/drawing/2014/main" id="{9367733C-C2B9-E53E-7F97-E29F142BC37E}"/>
              </a:ext>
            </a:extLst>
          </p:cNvPr>
          <p:cNvSpPr txBox="1"/>
          <p:nvPr/>
        </p:nvSpPr>
        <p:spPr>
          <a:xfrm>
            <a:off x="435633" y="1371606"/>
            <a:ext cx="8825075" cy="2936200"/>
          </a:xfrm>
          <a:prstGeom prst="roundRect">
            <a:avLst>
              <a:gd name="adj" fmla="val 8060"/>
            </a:avLst>
          </a:prstGeom>
          <a:solidFill>
            <a:schemeClr val="bg1"/>
          </a:solidFill>
          <a:ln w="19050">
            <a:noFill/>
            <a:prstDash val="sysDot"/>
          </a:ln>
        </p:spPr>
        <p:txBody>
          <a:bodyPr wrap="square">
            <a:spAutoFit/>
          </a:bodyPr>
          <a:lstStyle/>
          <a:p>
            <a:r>
              <a:rPr lang="en-US" sz="16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Read type and payload length first */</a:t>
            </a:r>
          </a:p>
          <a:p>
            <a:r>
              <a:rPr lang="en-US" sz="1600" dirty="0">
                <a:effectLst/>
                <a:highlight>
                  <a:srgbClr val="FFFF00"/>
                </a:highlight>
                <a:latin typeface="Menlo" panose="020B0609030804020204" pitchFamily="49" charset="0"/>
                <a:ea typeface="Menlo" panose="020B0609030804020204" pitchFamily="49" charset="0"/>
                <a:cs typeface="Menlo" panose="020B0609030804020204" pitchFamily="49" charset="0"/>
              </a:rPr>
              <a:t>if (1 + 2 + 16 &gt; s-&gt;s3-&gt;relent)</a:t>
            </a:r>
            <a:r>
              <a:rPr lang="en-US" sz="1600" dirty="0">
                <a:effectLst/>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no payload</a:t>
            </a:r>
          </a:p>
          <a:p>
            <a:r>
              <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rPr>
              <a:t>   return 0; </a:t>
            </a:r>
            <a:r>
              <a:rPr lang="en-US" sz="16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silently discard */</a:t>
            </a:r>
            <a:endPar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endParaRPr>
          </a:p>
          <a:p>
            <a:r>
              <a:rPr lang="en-US" sz="1600" dirty="0" err="1">
                <a:solidFill>
                  <a:srgbClr val="16161D"/>
                </a:solidFill>
                <a:effectLst/>
                <a:latin typeface="Menlo" panose="020B0609030804020204" pitchFamily="49" charset="0"/>
                <a:ea typeface="Menlo" panose="020B0609030804020204" pitchFamily="49" charset="0"/>
                <a:cs typeface="Menlo" panose="020B0609030804020204" pitchFamily="49" charset="0"/>
              </a:rPr>
              <a:t>hbtype</a:t>
            </a:r>
            <a:r>
              <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rPr>
              <a:t> = *p++;</a:t>
            </a:r>
          </a:p>
          <a:p>
            <a:r>
              <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rPr>
              <a:t>n2s(p, payload);</a:t>
            </a:r>
          </a:p>
          <a:p>
            <a:endPar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heartbeat m</a:t>
            </a:r>
            <a:r>
              <a:rPr lang="en-US" sz="1600" dirty="0">
                <a:solidFill>
                  <a:schemeClr val="accent6"/>
                </a:solidFill>
                <a:latin typeface="Menlo" panose="020B0609030804020204" pitchFamily="49" charset="0"/>
                <a:ea typeface="Menlo" panose="020B0609030804020204" pitchFamily="49" charset="0"/>
                <a:cs typeface="Menlo" panose="020B0609030804020204" pitchFamily="49" charset="0"/>
              </a:rPr>
              <a:t>essage server ready to reply </a:t>
            </a:r>
            <a:r>
              <a:rPr lang="en-US" sz="1600" dirty="0">
                <a:solidFill>
                  <a:schemeClr val="accent6"/>
                </a:solidFill>
                <a:effectLst/>
                <a:latin typeface="Menlo" panose="020B0609030804020204" pitchFamily="49" charset="0"/>
                <a:ea typeface="Menlo" panose="020B0609030804020204" pitchFamily="49" charset="0"/>
                <a:cs typeface="Menlo" panose="020B0609030804020204" pitchFamily="49" charset="0"/>
              </a:rPr>
              <a:t>&gt; actual heartbeat message</a:t>
            </a:r>
            <a:endPar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endParaRPr>
          </a:p>
          <a:p>
            <a:r>
              <a:rPr lang="en-US" sz="1600" dirty="0">
                <a:effectLst/>
                <a:highlight>
                  <a:srgbClr val="FFFF00"/>
                </a:highlight>
                <a:latin typeface="Menlo" panose="020B0609030804020204" pitchFamily="49" charset="0"/>
                <a:ea typeface="Menlo" panose="020B0609030804020204" pitchFamily="49" charset="0"/>
                <a:cs typeface="Menlo" panose="020B0609030804020204" pitchFamily="49" charset="0"/>
              </a:rPr>
              <a:t>if (1 + 2 + payload + 16 &gt; s-&gt;s3-&gt;</a:t>
            </a:r>
            <a:r>
              <a:rPr lang="en-US" sz="1600" dirty="0" err="1">
                <a:effectLst/>
                <a:highlight>
                  <a:srgbClr val="FFFF00"/>
                </a:highlight>
                <a:latin typeface="Menlo" panose="020B0609030804020204" pitchFamily="49" charset="0"/>
                <a:ea typeface="Menlo" panose="020B0609030804020204" pitchFamily="49" charset="0"/>
                <a:cs typeface="Menlo" panose="020B0609030804020204" pitchFamily="49" charset="0"/>
              </a:rPr>
              <a:t>rrec.length</a:t>
            </a:r>
            <a:r>
              <a:rPr lang="en-US" sz="1600" dirty="0">
                <a:effectLst/>
                <a:highlight>
                  <a:srgbClr val="FFFF00"/>
                </a:highlight>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rPr>
              <a:t>   return 0; </a:t>
            </a:r>
            <a:r>
              <a:rPr lang="en-US" sz="16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silently discard per RFC 6520 sec. 4 */</a:t>
            </a:r>
          </a:p>
          <a:p>
            <a:endParaRPr lang="en-US" sz="1600" dirty="0">
              <a:solidFill>
                <a:schemeClr val="accent6"/>
              </a:solidFill>
              <a:effectLst/>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rPr>
              <a:t>pl = p;</a:t>
            </a:r>
            <a:endParaRPr lang="en-US" sz="1600" dirty="0">
              <a:solidFill>
                <a:srgbClr val="16161D"/>
              </a:solidFill>
              <a:latin typeface="Menlo" panose="020B0609030804020204" pitchFamily="49" charset="0"/>
              <a:ea typeface="Menlo" panose="020B0609030804020204" pitchFamily="49" charset="0"/>
              <a:cs typeface="Menlo" panose="020B0609030804020204" pitchFamily="49" charset="0"/>
            </a:endParaRPr>
          </a:p>
        </p:txBody>
      </p:sp>
      <p:sp>
        <p:nvSpPr>
          <p:cNvPr id="2" name="Title 1">
            <a:extLst>
              <a:ext uri="{FF2B5EF4-FFF2-40B4-BE49-F238E27FC236}">
                <a16:creationId xmlns:a16="http://schemas.microsoft.com/office/drawing/2014/main" id="{81DC56EE-63F1-BAFB-B833-B794628AB297}"/>
              </a:ext>
            </a:extLst>
          </p:cNvPr>
          <p:cNvSpPr>
            <a:spLocks noGrp="1"/>
          </p:cNvSpPr>
          <p:nvPr>
            <p:ph type="title"/>
          </p:nvPr>
        </p:nvSpPr>
        <p:spPr>
          <a:xfrm>
            <a:off x="416467" y="326892"/>
            <a:ext cx="7134415" cy="852486"/>
          </a:xfrm>
        </p:spPr>
        <p:txBody>
          <a:bodyPr anchor="b">
            <a:normAutofit/>
          </a:bodyPr>
          <a:lstStyle/>
          <a:p>
            <a:r>
              <a:rPr lang="en-US" sz="3600" b="1" dirty="0"/>
              <a:t>The Heartbleed fix</a:t>
            </a:r>
          </a:p>
        </p:txBody>
      </p:sp>
      <p:sp>
        <p:nvSpPr>
          <p:cNvPr id="14347" name="Freeform: Shape 14346">
            <a:extLst>
              <a:ext uri="{FF2B5EF4-FFF2-40B4-BE49-F238E27FC236}">
                <a16:creationId xmlns:a16="http://schemas.microsoft.com/office/drawing/2014/main" id="{A45FD7F6-BF7B-4588-AE38-90035891A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0690" y="-18918"/>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4340" name="Picture 4" descr="Heartbleed Bug: What have we learned so far...?">
            <a:extLst>
              <a:ext uri="{FF2B5EF4-FFF2-40B4-BE49-F238E27FC236}">
                <a16:creationId xmlns:a16="http://schemas.microsoft.com/office/drawing/2014/main" id="{8B845979-9F28-030A-9BF2-8EDCBB8C58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0" r="4000"/>
          <a:stretch/>
        </p:blipFill>
        <p:spPr bwMode="auto">
          <a:xfrm>
            <a:off x="6232303" y="3297831"/>
            <a:ext cx="5959692" cy="3560169"/>
          </a:xfrm>
          <a:custGeom>
            <a:avLst/>
            <a:gdLst/>
            <a:ahLst/>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extLst>
            <a:ext uri="{909E8E84-426E-40DD-AFC4-6F175D3DCCD1}">
              <a14:hiddenFill xmlns:a14="http://schemas.microsoft.com/office/drawing/2010/main">
                <a:solidFill>
                  <a:srgbClr val="FFFFFF"/>
                </a:solidFill>
              </a14:hiddenFill>
            </a:ext>
          </a:extLst>
        </p:spPr>
      </p:pic>
      <p:sp>
        <p:nvSpPr>
          <p:cNvPr id="14349" name="Freeform: Shape 14348">
            <a:extLst>
              <a:ext uri="{FF2B5EF4-FFF2-40B4-BE49-F238E27FC236}">
                <a16:creationId xmlns:a16="http://schemas.microsoft.com/office/drawing/2014/main" id="{2F05AAE2-453E-4EDA-8961-D9B319978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5959692 w 5959692"/>
              <a:gd name="connsiteY0" fmla="*/ 3363787 h 3560169"/>
              <a:gd name="connsiteX1" fmla="*/ 5959692 w 5959692"/>
              <a:gd name="connsiteY1" fmla="*/ 3560169 h 3560169"/>
              <a:gd name="connsiteX2" fmla="*/ 5918326 w 5959692"/>
              <a:gd name="connsiteY2" fmla="*/ 3560169 h 3560169"/>
              <a:gd name="connsiteX3" fmla="*/ 3008109 w 5959692"/>
              <a:gd name="connsiteY3" fmla="*/ 42 h 3560169"/>
              <a:gd name="connsiteX4" fmla="*/ 4702247 w 5959692"/>
              <a:gd name="connsiteY4" fmla="*/ 626282 h 3560169"/>
              <a:gd name="connsiteX5" fmla="*/ 5069411 w 5959692"/>
              <a:gd name="connsiteY5" fmla="*/ 865826 h 3560169"/>
              <a:gd name="connsiteX6" fmla="*/ 5895906 w 5959692"/>
              <a:gd name="connsiteY6" fmla="*/ 1594994 h 3560169"/>
              <a:gd name="connsiteX7" fmla="*/ 5959691 w 5959692"/>
              <a:gd name="connsiteY7" fmla="*/ 1728783 h 3560169"/>
              <a:gd name="connsiteX8" fmla="*/ 5959691 w 5959692"/>
              <a:gd name="connsiteY8" fmla="*/ 2242763 h 3560169"/>
              <a:gd name="connsiteX9" fmla="*/ 5918347 w 5959692"/>
              <a:gd name="connsiteY9" fmla="*/ 2056598 h 3560169"/>
              <a:gd name="connsiteX10" fmla="*/ 5820285 w 5959692"/>
              <a:gd name="connsiteY10" fmla="*/ 1774807 h 3560169"/>
              <a:gd name="connsiteX11" fmla="*/ 4980935 w 5959692"/>
              <a:gd name="connsiteY11" fmla="*/ 946614 h 3560169"/>
              <a:gd name="connsiteX12" fmla="*/ 4635662 w 5959692"/>
              <a:gd name="connsiteY12" fmla="*/ 716464 h 3560169"/>
              <a:gd name="connsiteX13" fmla="*/ 3044280 w 5959692"/>
              <a:gd name="connsiteY13" fmla="*/ 109209 h 3560169"/>
              <a:gd name="connsiteX14" fmla="*/ 2119450 w 5959692"/>
              <a:gd name="connsiteY14" fmla="*/ 300880 h 3560169"/>
              <a:gd name="connsiteX15" fmla="*/ 919412 w 5959692"/>
              <a:gd name="connsiteY15" fmla="*/ 1696777 h 3560169"/>
              <a:gd name="connsiteX16" fmla="*/ 797804 w 5959692"/>
              <a:gd name="connsiteY16" fmla="*/ 1925546 h 3560169"/>
              <a:gd name="connsiteX17" fmla="*/ 287588 w 5959692"/>
              <a:gd name="connsiteY17" fmla="*/ 3069391 h 3560169"/>
              <a:gd name="connsiteX18" fmla="*/ 235658 w 5959692"/>
              <a:gd name="connsiteY18" fmla="*/ 3441477 h 3560169"/>
              <a:gd name="connsiteX19" fmla="*/ 239056 w 5959692"/>
              <a:gd name="connsiteY19" fmla="*/ 3560169 h 3560169"/>
              <a:gd name="connsiteX20" fmla="*/ 635 w 5959692"/>
              <a:gd name="connsiteY20" fmla="*/ 3560169 h 3560169"/>
              <a:gd name="connsiteX21" fmla="*/ 0 w 5959692"/>
              <a:gd name="connsiteY21" fmla="*/ 3534810 h 3560169"/>
              <a:gd name="connsiteX22" fmla="*/ 56896 w 5959692"/>
              <a:gd name="connsiteY22" fmla="*/ 3142342 h 3560169"/>
              <a:gd name="connsiteX23" fmla="*/ 605568 w 5959692"/>
              <a:gd name="connsiteY23" fmla="*/ 1932853 h 3560169"/>
              <a:gd name="connsiteX24" fmla="*/ 736162 w 5959692"/>
              <a:gd name="connsiteY24" fmla="*/ 1690788 h 3560169"/>
              <a:gd name="connsiteX25" fmla="*/ 2021319 w 5959692"/>
              <a:gd name="connsiteY25" fmla="*/ 209863 h 3560169"/>
              <a:gd name="connsiteX26" fmla="*/ 3008109 w 5959692"/>
              <a:gd name="connsiteY26"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59692" h="3560169">
                <a:moveTo>
                  <a:pt x="5959692" y="3363787"/>
                </a:moveTo>
                <a:lnTo>
                  <a:pt x="5959692" y="3560169"/>
                </a:lnTo>
                <a:lnTo>
                  <a:pt x="5918326" y="3560169"/>
                </a:lnTo>
                <a:close/>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1" y="2242763"/>
                </a:lnTo>
                <a:lnTo>
                  <a:pt x="5918347" y="2056598"/>
                </a:lnTo>
                <a:cubicBezTo>
                  <a:pt x="5891169" y="1960834"/>
                  <a:pt x="5858474" y="1866845"/>
                  <a:pt x="5820285" y="1774807"/>
                </a:cubicBezTo>
                <a:cubicBezTo>
                  <a:pt x="5666444" y="1404038"/>
                  <a:pt x="5439344" y="1244459"/>
                  <a:pt x="4980935" y="946614"/>
                </a:cubicBezTo>
                <a:cubicBezTo>
                  <a:pt x="4870349" y="874793"/>
                  <a:pt x="4755972" y="800460"/>
                  <a:pt x="4635662" y="716464"/>
                </a:cubicBezTo>
                <a:cubicBezTo>
                  <a:pt x="4061110" y="315407"/>
                  <a:pt x="3551697" y="116473"/>
                  <a:pt x="3044280" y="109209"/>
                </a:cubicBezTo>
                <a:cubicBezTo>
                  <a:pt x="2739831" y="104851"/>
                  <a:pt x="2436100" y="169494"/>
                  <a:pt x="2119450" y="300880"/>
                </a:cubicBezTo>
                <a:cubicBezTo>
                  <a:pt x="1565269" y="530823"/>
                  <a:pt x="1284534" y="1002904"/>
                  <a:pt x="919412" y="1696777"/>
                </a:cubicBezTo>
                <a:cubicBezTo>
                  <a:pt x="878625" y="1774305"/>
                  <a:pt x="837580" y="1851211"/>
                  <a:pt x="797804" y="1925546"/>
                </a:cubicBezTo>
                <a:cubicBezTo>
                  <a:pt x="582340" y="2328776"/>
                  <a:pt x="378892" y="2709642"/>
                  <a:pt x="287588" y="3069391"/>
                </a:cubicBezTo>
                <a:cubicBezTo>
                  <a:pt x="254851" y="3198359"/>
                  <a:pt x="237447" y="3321111"/>
                  <a:pt x="235658" y="3441477"/>
                </a:cubicBezTo>
                <a:lnTo>
                  <a:pt x="239056"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solidFill>
            <a:srgbClr val="FFFFFF">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351" name="Freeform: Shape 14350">
            <a:extLst>
              <a:ext uri="{FF2B5EF4-FFF2-40B4-BE49-F238E27FC236}">
                <a16:creationId xmlns:a16="http://schemas.microsoft.com/office/drawing/2014/main" id="{CE2CF453-4871-4F22-8746-957F757DA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24529"/>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4338" name="Picture 2" descr="Band aid - Free healthcare and medical icons">
            <a:extLst>
              <a:ext uri="{FF2B5EF4-FFF2-40B4-BE49-F238E27FC236}">
                <a16:creationId xmlns:a16="http://schemas.microsoft.com/office/drawing/2014/main" id="{4B11BDEA-9498-05FB-EF0C-493AAC375B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540" r="-5" b="3173"/>
          <a:stretch/>
        </p:blipFill>
        <p:spPr bwMode="auto">
          <a:xfrm>
            <a:off x="8898128" y="10"/>
            <a:ext cx="3293877" cy="2743202"/>
          </a:xfrm>
          <a:custGeom>
            <a:avLst/>
            <a:gdLst/>
            <a:ahLst/>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noFill/>
          <a:extLst>
            <a:ext uri="{909E8E84-426E-40DD-AFC4-6F175D3DCCD1}">
              <a14:hiddenFill xmlns:a14="http://schemas.microsoft.com/office/drawing/2010/main">
                <a:solidFill>
                  <a:srgbClr val="FFFFFF"/>
                </a:solidFill>
              </a14:hiddenFill>
            </a:ext>
          </a:extLst>
        </p:spPr>
      </p:pic>
      <p:sp>
        <p:nvSpPr>
          <p:cNvPr id="14353" name="Freeform: Shape 14352">
            <a:extLst>
              <a:ext uri="{FF2B5EF4-FFF2-40B4-BE49-F238E27FC236}">
                <a16:creationId xmlns:a16="http://schemas.microsoft.com/office/drawing/2014/main" id="{6A0E0FAE-D6BC-43D5-ACA6-8CDE48477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175506 w 3293877"/>
              <a:gd name="connsiteY1" fmla="*/ 0 h 2743212"/>
              <a:gd name="connsiteX2" fmla="*/ 149226 w 3293877"/>
              <a:gd name="connsiteY2" fmla="*/ 78193 h 2743212"/>
              <a:gd name="connsiteX3" fmla="*/ 122819 w 3293877"/>
              <a:gd name="connsiteY3" fmla="*/ 237010 h 2743212"/>
              <a:gd name="connsiteX4" fmla="*/ 180914 w 3293877"/>
              <a:gd name="connsiteY4" fmla="*/ 1023956 h 2743212"/>
              <a:gd name="connsiteX5" fmla="*/ 203979 w 3293877"/>
              <a:gd name="connsiteY5" fmla="*/ 1185356 h 2743212"/>
              <a:gd name="connsiteX6" fmla="*/ 612631 w 3293877"/>
              <a:gd name="connsiteY6" fmla="*/ 2264082 h 2743212"/>
              <a:gd name="connsiteX7" fmla="*/ 2171849 w 3293877"/>
              <a:gd name="connsiteY7" fmla="*/ 2532019 h 2743212"/>
              <a:gd name="connsiteX8" fmla="*/ 2422184 w 3293877"/>
              <a:gd name="connsiteY8" fmla="*/ 2465509 h 2743212"/>
              <a:gd name="connsiteX9" fmla="*/ 3087206 w 3293877"/>
              <a:gd name="connsiteY9" fmla="*/ 2143537 h 2743212"/>
              <a:gd name="connsiteX10" fmla="*/ 3203783 w 3293877"/>
              <a:gd name="connsiteY10" fmla="*/ 1995541 h 2743212"/>
              <a:gd name="connsiteX11" fmla="*/ 3293877 w 3293877"/>
              <a:gd name="connsiteY11" fmla="*/ 1849554 h 2743212"/>
              <a:gd name="connsiteX12" fmla="*/ 3293877 w 3293877"/>
              <a:gd name="connsiteY12" fmla="*/ 2133887 h 2743212"/>
              <a:gd name="connsiteX13" fmla="*/ 3222757 w 3293877"/>
              <a:gd name="connsiteY13" fmla="*/ 2223039 h 2743212"/>
              <a:gd name="connsiteX14" fmla="*/ 2503136 w 3293877"/>
              <a:gd name="connsiteY14" fmla="*/ 2565392 h 2743212"/>
              <a:gd name="connsiteX15" fmla="*/ 2232111 w 3293877"/>
              <a:gd name="connsiteY15" fmla="*/ 2635826 h 2743212"/>
              <a:gd name="connsiteX16" fmla="*/ 542319 w 3293877"/>
              <a:gd name="connsiteY16" fmla="*/ 2345567 h 2743212"/>
              <a:gd name="connsiteX17" fmla="*/ 96920 w 3293877"/>
              <a:gd name="connsiteY17" fmla="*/ 1191868 h 2743212"/>
              <a:gd name="connsiteX18" fmla="*/ 71529 w 3293877"/>
              <a:gd name="connsiteY18" fmla="*/ 1019346 h 2743212"/>
              <a:gd name="connsiteX19" fmla="*/ 6623 w 3293877"/>
              <a:gd name="connsiteY19" fmla="*/ 178315 h 2743212"/>
              <a:gd name="connsiteX20" fmla="*/ 34833 w 3293877"/>
              <a:gd name="connsiteY2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93877" h="2743212">
                <a:moveTo>
                  <a:pt x="37772" y="0"/>
                </a:moveTo>
                <a:lnTo>
                  <a:pt x="175506" y="0"/>
                </a:lnTo>
                <a:lnTo>
                  <a:pt x="149226" y="78193"/>
                </a:lnTo>
                <a:cubicBezTo>
                  <a:pt x="136827" y="128527"/>
                  <a:pt x="128121" y="181246"/>
                  <a:pt x="122819" y="237010"/>
                </a:cubicBezTo>
                <a:cubicBezTo>
                  <a:pt x="100634" y="470331"/>
                  <a:pt x="139609" y="739241"/>
                  <a:pt x="180914" y="1023956"/>
                </a:cubicBezTo>
                <a:cubicBezTo>
                  <a:pt x="188562" y="1076454"/>
                  <a:pt x="196412" y="1130747"/>
                  <a:pt x="203979" y="1185356"/>
                </a:cubicBezTo>
                <a:cubicBezTo>
                  <a:pt x="271754" y="1674130"/>
                  <a:pt x="336774" y="2013298"/>
                  <a:pt x="612631" y="2264082"/>
                </a:cubicBezTo>
                <a:cubicBezTo>
                  <a:pt x="1032949" y="2646196"/>
                  <a:pt x="1499262" y="2726349"/>
                  <a:pt x="2171849" y="2532019"/>
                </a:cubicBezTo>
                <a:cubicBezTo>
                  <a:pt x="2259876" y="2506576"/>
                  <a:pt x="2342402" y="2485683"/>
                  <a:pt x="2422184" y="2465509"/>
                </a:cubicBezTo>
                <a:cubicBezTo>
                  <a:pt x="2752924" y="2381814"/>
                  <a:pt x="2919303" y="2333175"/>
                  <a:pt x="3087206" y="2143537"/>
                </a:cubicBezTo>
                <a:cubicBezTo>
                  <a:pt x="3128886" y="2096462"/>
                  <a:pt x="3167762" y="2047097"/>
                  <a:pt x="3203783" y="1995541"/>
                </a:cubicBezTo>
                <a:lnTo>
                  <a:pt x="3293877" y="1849554"/>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6" name="Picture 25">
            <a:extLst>
              <a:ext uri="{FF2B5EF4-FFF2-40B4-BE49-F238E27FC236}">
                <a16:creationId xmlns:a16="http://schemas.microsoft.com/office/drawing/2014/main" id="{BF6121EE-7CEF-A7A7-6F1F-AE63B5FCF913}"/>
              </a:ext>
            </a:extLst>
          </p:cNvPr>
          <p:cNvPicPr>
            <a:picLocks noChangeAspect="1"/>
          </p:cNvPicPr>
          <p:nvPr/>
        </p:nvPicPr>
        <p:blipFill>
          <a:blip r:embed="rId5"/>
          <a:stretch>
            <a:fillRect/>
          </a:stretch>
        </p:blipFill>
        <p:spPr>
          <a:xfrm>
            <a:off x="209332" y="4824341"/>
            <a:ext cx="6293068" cy="1570159"/>
          </a:xfrm>
          <a:prstGeom prst="rect">
            <a:avLst/>
          </a:prstGeom>
        </p:spPr>
      </p:pic>
    </p:spTree>
    <p:extLst>
      <p:ext uri="{BB962C8B-B14F-4D97-AF65-F5344CB8AC3E}">
        <p14:creationId xmlns:p14="http://schemas.microsoft.com/office/powerpoint/2010/main" val="3008101795"/>
      </p:ext>
    </p:extLst>
  </p:cSld>
  <p:clrMapOvr>
    <a:masterClrMapping/>
  </p:clrMapOvr>
  <mc:AlternateContent xmlns:mc="http://schemas.openxmlformats.org/markup-compatibility/2006" xmlns:p14="http://schemas.microsoft.com/office/powerpoint/2010/main">
    <mc:Choice Requires="p14">
      <p:transition spd="slow" p14:dur="2000" advTm="2261"/>
    </mc:Choice>
    <mc:Fallback xmlns="">
      <p:transition spd="slow" advTm="226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4772</TotalTime>
  <Words>1442</Words>
  <Application>Microsoft Macintosh PowerPoint</Application>
  <PresentationFormat>Widescreen</PresentationFormat>
  <Paragraphs>99</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Meiryo</vt:lpstr>
      <vt:lpstr>Arial</vt:lpstr>
      <vt:lpstr>Calibri</vt:lpstr>
      <vt:lpstr>Calibri Light</vt:lpstr>
      <vt:lpstr>Courier New</vt:lpstr>
      <vt:lpstr>Georgia</vt:lpstr>
      <vt:lpstr>Helvetica Neue</vt:lpstr>
      <vt:lpstr>Menlo</vt:lpstr>
      <vt:lpstr>Office Theme</vt:lpstr>
      <vt:lpstr>Heartbleed Bug</vt:lpstr>
      <vt:lpstr>News on Heartbleed exploits</vt:lpstr>
      <vt:lpstr>What is Heartbleed?</vt:lpstr>
      <vt:lpstr>Why is Heartbleed called Heartbleed?</vt:lpstr>
      <vt:lpstr>How does Heartbleed work?</vt:lpstr>
      <vt:lpstr>How does Heartbleed work?</vt:lpstr>
      <vt:lpstr>Heartbleed code</vt:lpstr>
      <vt:lpstr>Heartbleed code</vt:lpstr>
      <vt:lpstr>The Heartbleed fix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Heartbleed Attack</dc:title>
  <dc:creator>Jinny Cheng</dc:creator>
  <cp:lastModifiedBy>Jinny Cheng</cp:lastModifiedBy>
  <cp:revision>6</cp:revision>
  <dcterms:created xsi:type="dcterms:W3CDTF">2023-04-16T01:27:05Z</dcterms:created>
  <dcterms:modified xsi:type="dcterms:W3CDTF">2023-04-20T04:17:21Z</dcterms:modified>
</cp:coreProperties>
</file>