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66" r:id="rId6"/>
    <p:sldId id="267" r:id="rId7"/>
    <p:sldId id="284" r:id="rId8"/>
    <p:sldId id="268" r:id="rId9"/>
    <p:sldId id="269" r:id="rId10"/>
    <p:sldId id="259" r:id="rId11"/>
    <p:sldId id="260" r:id="rId12"/>
    <p:sldId id="261" r:id="rId13"/>
    <p:sldId id="262" r:id="rId14"/>
    <p:sldId id="282" r:id="rId15"/>
    <p:sldId id="271" r:id="rId16"/>
    <p:sldId id="276" r:id="rId17"/>
    <p:sldId id="275" r:id="rId18"/>
    <p:sldId id="272" r:id="rId19"/>
    <p:sldId id="277" r:id="rId20"/>
    <p:sldId id="280" r:id="rId21"/>
    <p:sldId id="278" r:id="rId22"/>
    <p:sldId id="279" r:id="rId23"/>
    <p:sldId id="273" r:id="rId24"/>
    <p:sldId id="274" r:id="rId25"/>
    <p:sldId id="263" r:id="rId26"/>
    <p:sldId id="264" r:id="rId27"/>
    <p:sldId id="265" r:id="rId28"/>
    <p:sldId id="283" r:id="rId29"/>
    <p:sldId id="287" r:id="rId30"/>
    <p:sldId id="288" r:id="rId31"/>
    <p:sldId id="289" r:id="rId32"/>
    <p:sldId id="286" r:id="rId33"/>
    <p:sldId id="290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D4752-0F8E-41D3-96CD-E0877956EE8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75F2795-D377-4921-98E7-833DED790466}">
      <dgm:prSet phldrT="[文字]"/>
      <dgm:spPr/>
      <dgm:t>
        <a:bodyPr/>
        <a:lstStyle/>
        <a:p>
          <a:r>
            <a:rPr lang="en-US" altLang="zh-TW" dirty="0" smtClean="0"/>
            <a:t>MACHINE LEARNING </a:t>
          </a:r>
          <a:endParaRPr lang="zh-TW" altLang="en-US" dirty="0"/>
        </a:p>
      </dgm:t>
    </dgm:pt>
    <dgm:pt modelId="{F5576BFA-3697-49EC-B959-9E8BDA92E954}" type="parTrans" cxnId="{6A59E898-6850-4BB3-8038-6F5680F2AFE1}">
      <dgm:prSet/>
      <dgm:spPr/>
      <dgm:t>
        <a:bodyPr/>
        <a:lstStyle/>
        <a:p>
          <a:endParaRPr lang="zh-TW" altLang="en-US"/>
        </a:p>
      </dgm:t>
    </dgm:pt>
    <dgm:pt modelId="{0876AD3B-0B50-46A5-9399-5142BCEB4564}" type="sibTrans" cxnId="{6A59E898-6850-4BB3-8038-6F5680F2AFE1}">
      <dgm:prSet/>
      <dgm:spPr/>
      <dgm:t>
        <a:bodyPr/>
        <a:lstStyle/>
        <a:p>
          <a:endParaRPr lang="zh-TW" altLang="en-US"/>
        </a:p>
      </dgm:t>
    </dgm:pt>
    <dgm:pt modelId="{3C113989-ABE9-49EC-9BDD-BE16E22C60AB}">
      <dgm:prSet phldrT="[文字]"/>
      <dgm:spPr/>
      <dgm:t>
        <a:bodyPr/>
        <a:lstStyle/>
        <a:p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/>
            <a:t>Supervised learning</a:t>
          </a:r>
          <a:endParaRPr lang="zh-TW" altLang="en-US" dirty="0"/>
        </a:p>
      </dgm:t>
    </dgm:pt>
    <dgm:pt modelId="{EEE596C6-4C19-48C6-8508-4F8BA51DEE2F}" type="parTrans" cxnId="{E6603101-A8DB-41AE-A394-E08C7F91053A}">
      <dgm:prSet/>
      <dgm:spPr/>
      <dgm:t>
        <a:bodyPr/>
        <a:lstStyle/>
        <a:p>
          <a:endParaRPr lang="zh-TW" altLang="en-US"/>
        </a:p>
      </dgm:t>
    </dgm:pt>
    <dgm:pt modelId="{9F832345-BE27-45D3-9C83-A11EE8562B3B}" type="sibTrans" cxnId="{E6603101-A8DB-41AE-A394-E08C7F91053A}">
      <dgm:prSet/>
      <dgm:spPr/>
      <dgm:t>
        <a:bodyPr/>
        <a:lstStyle/>
        <a:p>
          <a:endParaRPr lang="zh-TW" altLang="en-US"/>
        </a:p>
      </dgm:t>
    </dgm:pt>
    <dgm:pt modelId="{AA74128E-B1FA-4E26-AD10-31F5E6CEAA05}">
      <dgm:prSet phldrT="[文字]"/>
      <dgm:spPr/>
      <dgm:t>
        <a:bodyPr/>
        <a:lstStyle/>
        <a:p>
          <a:r>
            <a:rPr lang="zh-TW" b="1" dirty="0" smtClean="0">
              <a:solidFill>
                <a:srgbClr val="FF0000"/>
              </a:solidFill>
            </a:rPr>
            <a:t>非</a:t>
          </a:r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>
              <a:solidFill>
                <a:srgbClr val="FF0000"/>
              </a:solidFill>
            </a:rPr>
            <a:t>Un</a:t>
          </a:r>
          <a:r>
            <a:rPr lang="en-US" b="1" dirty="0" smtClean="0"/>
            <a:t>supervised learning</a:t>
          </a:r>
          <a:endParaRPr lang="zh-TW" altLang="en-US" dirty="0"/>
        </a:p>
      </dgm:t>
    </dgm:pt>
    <dgm:pt modelId="{755CE309-35BB-4E1A-AB4C-4DE957920E58}" type="parTrans" cxnId="{4A06CE66-D3EA-49F0-87ED-54A3295FFCDC}">
      <dgm:prSet/>
      <dgm:spPr/>
      <dgm:t>
        <a:bodyPr/>
        <a:lstStyle/>
        <a:p>
          <a:endParaRPr lang="zh-TW" altLang="en-US"/>
        </a:p>
      </dgm:t>
    </dgm:pt>
    <dgm:pt modelId="{22D3043C-D519-4F93-BC5E-0A040886550D}" type="sibTrans" cxnId="{4A06CE66-D3EA-49F0-87ED-54A3295FFCDC}">
      <dgm:prSet/>
      <dgm:spPr/>
      <dgm:t>
        <a:bodyPr/>
        <a:lstStyle/>
        <a:p>
          <a:endParaRPr lang="zh-TW" altLang="en-US"/>
        </a:p>
      </dgm:t>
    </dgm:pt>
    <dgm:pt modelId="{F4F362B2-27F9-4F98-A1C9-B5FB4C3CC85F}">
      <dgm:prSet phldrT="[文字]"/>
      <dgm:spPr/>
      <dgm:t>
        <a:bodyPr/>
        <a:lstStyle/>
        <a:p>
          <a:r>
            <a:rPr lang="zh-TW" b="1" dirty="0" smtClean="0">
              <a:solidFill>
                <a:srgbClr val="FF0000"/>
              </a:solidFill>
            </a:rPr>
            <a:t>半</a:t>
          </a:r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>
              <a:solidFill>
                <a:srgbClr val="FF0000"/>
              </a:solidFill>
            </a:rPr>
            <a:t>Semi</a:t>
          </a:r>
          <a:r>
            <a:rPr lang="en-US" b="1" dirty="0" smtClean="0"/>
            <a:t>-supervised learning</a:t>
          </a:r>
          <a:endParaRPr lang="zh-TW" altLang="en-US" dirty="0"/>
        </a:p>
      </dgm:t>
    </dgm:pt>
    <dgm:pt modelId="{89F56FAE-5CDC-4517-86C9-66FF896BC0E6}" type="parTrans" cxnId="{E5823BEA-0CC7-40D2-AC6E-304E623304CE}">
      <dgm:prSet/>
      <dgm:spPr/>
      <dgm:t>
        <a:bodyPr/>
        <a:lstStyle/>
        <a:p>
          <a:endParaRPr lang="zh-TW" altLang="en-US"/>
        </a:p>
      </dgm:t>
    </dgm:pt>
    <dgm:pt modelId="{37D6290E-B6C8-438C-9E8B-BB63D985AB12}" type="sibTrans" cxnId="{E5823BEA-0CC7-40D2-AC6E-304E623304CE}">
      <dgm:prSet/>
      <dgm:spPr/>
      <dgm:t>
        <a:bodyPr/>
        <a:lstStyle/>
        <a:p>
          <a:endParaRPr lang="zh-TW" altLang="en-US"/>
        </a:p>
      </dgm:t>
    </dgm:pt>
    <dgm:pt modelId="{ACE0252F-F2C4-497D-BE9C-9A3AD47484EF}">
      <dgm:prSet phldrT="[文字]"/>
      <dgm:spPr/>
      <dgm:t>
        <a:bodyPr/>
        <a:lstStyle/>
        <a:p>
          <a:r>
            <a:rPr lang="zh-TW" altLang="en-US" b="1" dirty="0" smtClean="0"/>
            <a:t>強化學習</a:t>
          </a:r>
          <a:endParaRPr lang="en-US" b="1" dirty="0" smtClean="0"/>
        </a:p>
        <a:p>
          <a:r>
            <a:rPr lang="en-US" b="1" dirty="0" smtClean="0"/>
            <a:t>Reinforcement learning</a:t>
          </a:r>
          <a:endParaRPr lang="zh-TW" altLang="en-US" dirty="0"/>
        </a:p>
      </dgm:t>
    </dgm:pt>
    <dgm:pt modelId="{35650FA3-00B0-4DFA-AE14-F56951FE14C8}" type="parTrans" cxnId="{FF8F4964-A01A-4D2D-AAF6-4EF0748BB4A9}">
      <dgm:prSet/>
      <dgm:spPr/>
      <dgm:t>
        <a:bodyPr/>
        <a:lstStyle/>
        <a:p>
          <a:endParaRPr lang="zh-TW" altLang="en-US"/>
        </a:p>
      </dgm:t>
    </dgm:pt>
    <dgm:pt modelId="{D7C068F8-88EA-4701-9705-87C4A58B92A2}" type="sibTrans" cxnId="{FF8F4964-A01A-4D2D-AAF6-4EF0748BB4A9}">
      <dgm:prSet/>
      <dgm:spPr/>
      <dgm:t>
        <a:bodyPr/>
        <a:lstStyle/>
        <a:p>
          <a:endParaRPr lang="zh-TW" altLang="en-US"/>
        </a:p>
      </dgm:t>
    </dgm:pt>
    <dgm:pt modelId="{F16431BF-9E05-4A15-BBCD-A7393EC508B9}" type="pres">
      <dgm:prSet presAssocID="{D14D4752-0F8E-41D3-96CD-E0877956EE8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3E087D1-80EE-4861-BEF3-7969E31DA492}" type="pres">
      <dgm:prSet presAssocID="{D14D4752-0F8E-41D3-96CD-E0877956EE82}" presName="matrix" presStyleCnt="0"/>
      <dgm:spPr/>
    </dgm:pt>
    <dgm:pt modelId="{9166724D-0264-4ECA-BE3C-329567E175CA}" type="pres">
      <dgm:prSet presAssocID="{D14D4752-0F8E-41D3-96CD-E0877956EE82}" presName="tile1" presStyleLbl="node1" presStyleIdx="0" presStyleCnt="4"/>
      <dgm:spPr/>
      <dgm:t>
        <a:bodyPr/>
        <a:lstStyle/>
        <a:p>
          <a:endParaRPr lang="zh-TW" altLang="en-US"/>
        </a:p>
      </dgm:t>
    </dgm:pt>
    <dgm:pt modelId="{6B398164-207F-45E3-9C1F-E1A2F60332C7}" type="pres">
      <dgm:prSet presAssocID="{D14D4752-0F8E-41D3-96CD-E0877956EE8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1F57C5-A482-49C7-BD69-683FA5C618C0}" type="pres">
      <dgm:prSet presAssocID="{D14D4752-0F8E-41D3-96CD-E0877956EE82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4FB538D6-9242-4B77-A443-62DCB691E674}" type="pres">
      <dgm:prSet presAssocID="{D14D4752-0F8E-41D3-96CD-E0877956EE8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601F15-8EEC-4019-945F-741C16AF2577}" type="pres">
      <dgm:prSet presAssocID="{D14D4752-0F8E-41D3-96CD-E0877956EE82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6FE19615-D4FD-4D34-A013-F4943152462D}" type="pres">
      <dgm:prSet presAssocID="{D14D4752-0F8E-41D3-96CD-E0877956EE8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0EA934-4339-4B66-86A3-2C5066638E9E}" type="pres">
      <dgm:prSet presAssocID="{D14D4752-0F8E-41D3-96CD-E0877956EE82}" presName="tile4" presStyleLbl="node1" presStyleIdx="3" presStyleCnt="4"/>
      <dgm:spPr/>
      <dgm:t>
        <a:bodyPr/>
        <a:lstStyle/>
        <a:p>
          <a:endParaRPr lang="zh-TW" altLang="en-US"/>
        </a:p>
      </dgm:t>
    </dgm:pt>
    <dgm:pt modelId="{EF49A12B-CDEA-457F-BE12-1DEB12F91F94}" type="pres">
      <dgm:prSet presAssocID="{D14D4752-0F8E-41D3-96CD-E0877956EE8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3E195A-FD1C-43CA-A126-E06009B6804B}" type="pres">
      <dgm:prSet presAssocID="{D14D4752-0F8E-41D3-96CD-E0877956EE8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0B1EF6B-452B-4178-B99A-CA2B5647B017}" type="presOf" srcId="{ACE0252F-F2C4-497D-BE9C-9A3AD47484EF}" destId="{130EA934-4339-4B66-86A3-2C5066638E9E}" srcOrd="0" destOrd="0" presId="urn:microsoft.com/office/officeart/2005/8/layout/matrix1"/>
    <dgm:cxn modelId="{65DAC2F3-9A46-4F96-AEC3-A56F351E6372}" type="presOf" srcId="{D14D4752-0F8E-41D3-96CD-E0877956EE82}" destId="{F16431BF-9E05-4A15-BBCD-A7393EC508B9}" srcOrd="0" destOrd="0" presId="urn:microsoft.com/office/officeart/2005/8/layout/matrix1"/>
    <dgm:cxn modelId="{2ADC166C-4409-49B2-A909-E44B35DEFDCC}" type="presOf" srcId="{3C113989-ABE9-49EC-9BDD-BE16E22C60AB}" destId="{9166724D-0264-4ECA-BE3C-329567E175CA}" srcOrd="0" destOrd="0" presId="urn:microsoft.com/office/officeart/2005/8/layout/matrix1"/>
    <dgm:cxn modelId="{5239496B-0DBE-40F0-97E9-B5D482A423F8}" type="presOf" srcId="{F4F362B2-27F9-4F98-A1C9-B5FB4C3CC85F}" destId="{BF601F15-8EEC-4019-945F-741C16AF2577}" srcOrd="0" destOrd="0" presId="urn:microsoft.com/office/officeart/2005/8/layout/matrix1"/>
    <dgm:cxn modelId="{E5823BEA-0CC7-40D2-AC6E-304E623304CE}" srcId="{475F2795-D377-4921-98E7-833DED790466}" destId="{F4F362B2-27F9-4F98-A1C9-B5FB4C3CC85F}" srcOrd="2" destOrd="0" parTransId="{89F56FAE-5CDC-4517-86C9-66FF896BC0E6}" sibTransId="{37D6290E-B6C8-438C-9E8B-BB63D985AB12}"/>
    <dgm:cxn modelId="{6A59E898-6850-4BB3-8038-6F5680F2AFE1}" srcId="{D14D4752-0F8E-41D3-96CD-E0877956EE82}" destId="{475F2795-D377-4921-98E7-833DED790466}" srcOrd="0" destOrd="0" parTransId="{F5576BFA-3697-49EC-B959-9E8BDA92E954}" sibTransId="{0876AD3B-0B50-46A5-9399-5142BCEB4564}"/>
    <dgm:cxn modelId="{A0921CAA-FD0A-4663-89E0-EA012E5494CE}" type="presOf" srcId="{F4F362B2-27F9-4F98-A1C9-B5FB4C3CC85F}" destId="{6FE19615-D4FD-4D34-A013-F4943152462D}" srcOrd="1" destOrd="0" presId="urn:microsoft.com/office/officeart/2005/8/layout/matrix1"/>
    <dgm:cxn modelId="{EC0FD9AF-32E6-428D-B3AC-5F38B7831181}" type="presOf" srcId="{3C113989-ABE9-49EC-9BDD-BE16E22C60AB}" destId="{6B398164-207F-45E3-9C1F-E1A2F60332C7}" srcOrd="1" destOrd="0" presId="urn:microsoft.com/office/officeart/2005/8/layout/matrix1"/>
    <dgm:cxn modelId="{0FC798A6-D04F-4D57-972B-D1DA09EA6F89}" type="presOf" srcId="{475F2795-D377-4921-98E7-833DED790466}" destId="{D23E195A-FD1C-43CA-A126-E06009B6804B}" srcOrd="0" destOrd="0" presId="urn:microsoft.com/office/officeart/2005/8/layout/matrix1"/>
    <dgm:cxn modelId="{34528D30-A7D1-4DD3-AB33-00565C1FF1AE}" type="presOf" srcId="{ACE0252F-F2C4-497D-BE9C-9A3AD47484EF}" destId="{EF49A12B-CDEA-457F-BE12-1DEB12F91F94}" srcOrd="1" destOrd="0" presId="urn:microsoft.com/office/officeart/2005/8/layout/matrix1"/>
    <dgm:cxn modelId="{3C2FE85B-9008-4737-9781-222FB645AA41}" type="presOf" srcId="{AA74128E-B1FA-4E26-AD10-31F5E6CEAA05}" destId="{4FB538D6-9242-4B77-A443-62DCB691E674}" srcOrd="1" destOrd="0" presId="urn:microsoft.com/office/officeart/2005/8/layout/matrix1"/>
    <dgm:cxn modelId="{4A06CE66-D3EA-49F0-87ED-54A3295FFCDC}" srcId="{475F2795-D377-4921-98E7-833DED790466}" destId="{AA74128E-B1FA-4E26-AD10-31F5E6CEAA05}" srcOrd="1" destOrd="0" parTransId="{755CE309-35BB-4E1A-AB4C-4DE957920E58}" sibTransId="{22D3043C-D519-4F93-BC5E-0A040886550D}"/>
    <dgm:cxn modelId="{0CAF0883-831C-4A8B-AABA-182109BC4EB5}" type="presOf" srcId="{AA74128E-B1FA-4E26-AD10-31F5E6CEAA05}" destId="{941F57C5-A482-49C7-BD69-683FA5C618C0}" srcOrd="0" destOrd="0" presId="urn:microsoft.com/office/officeart/2005/8/layout/matrix1"/>
    <dgm:cxn modelId="{FF8F4964-A01A-4D2D-AAF6-4EF0748BB4A9}" srcId="{475F2795-D377-4921-98E7-833DED790466}" destId="{ACE0252F-F2C4-497D-BE9C-9A3AD47484EF}" srcOrd="3" destOrd="0" parTransId="{35650FA3-00B0-4DFA-AE14-F56951FE14C8}" sibTransId="{D7C068F8-88EA-4701-9705-87C4A58B92A2}"/>
    <dgm:cxn modelId="{E6603101-A8DB-41AE-A394-E08C7F91053A}" srcId="{475F2795-D377-4921-98E7-833DED790466}" destId="{3C113989-ABE9-49EC-9BDD-BE16E22C60AB}" srcOrd="0" destOrd="0" parTransId="{EEE596C6-4C19-48C6-8508-4F8BA51DEE2F}" sibTransId="{9F832345-BE27-45D3-9C83-A11EE8562B3B}"/>
    <dgm:cxn modelId="{F7BA5E81-1404-4AF6-B02B-5FCCC840BE0B}" type="presParOf" srcId="{F16431BF-9E05-4A15-BBCD-A7393EC508B9}" destId="{33E087D1-80EE-4861-BEF3-7969E31DA492}" srcOrd="0" destOrd="0" presId="urn:microsoft.com/office/officeart/2005/8/layout/matrix1"/>
    <dgm:cxn modelId="{BA26662F-674A-46ED-849B-E80EBEBCD69C}" type="presParOf" srcId="{33E087D1-80EE-4861-BEF3-7969E31DA492}" destId="{9166724D-0264-4ECA-BE3C-329567E175CA}" srcOrd="0" destOrd="0" presId="urn:microsoft.com/office/officeart/2005/8/layout/matrix1"/>
    <dgm:cxn modelId="{1A70B6BF-CCC2-4444-970C-F7BD01BCA668}" type="presParOf" srcId="{33E087D1-80EE-4861-BEF3-7969E31DA492}" destId="{6B398164-207F-45E3-9C1F-E1A2F60332C7}" srcOrd="1" destOrd="0" presId="urn:microsoft.com/office/officeart/2005/8/layout/matrix1"/>
    <dgm:cxn modelId="{7FC6E772-E34C-41ED-87BF-FE22A5C3DCE7}" type="presParOf" srcId="{33E087D1-80EE-4861-BEF3-7969E31DA492}" destId="{941F57C5-A482-49C7-BD69-683FA5C618C0}" srcOrd="2" destOrd="0" presId="urn:microsoft.com/office/officeart/2005/8/layout/matrix1"/>
    <dgm:cxn modelId="{F5B631B9-FD9E-476A-AFB2-FAE23DF6076B}" type="presParOf" srcId="{33E087D1-80EE-4861-BEF3-7969E31DA492}" destId="{4FB538D6-9242-4B77-A443-62DCB691E674}" srcOrd="3" destOrd="0" presId="urn:microsoft.com/office/officeart/2005/8/layout/matrix1"/>
    <dgm:cxn modelId="{CF0502CA-D3E6-42A5-BD0B-C2E53870D88B}" type="presParOf" srcId="{33E087D1-80EE-4861-BEF3-7969E31DA492}" destId="{BF601F15-8EEC-4019-945F-741C16AF2577}" srcOrd="4" destOrd="0" presId="urn:microsoft.com/office/officeart/2005/8/layout/matrix1"/>
    <dgm:cxn modelId="{CFC55351-CF96-4E11-8DFA-46AF105EB4A0}" type="presParOf" srcId="{33E087D1-80EE-4861-BEF3-7969E31DA492}" destId="{6FE19615-D4FD-4D34-A013-F4943152462D}" srcOrd="5" destOrd="0" presId="urn:microsoft.com/office/officeart/2005/8/layout/matrix1"/>
    <dgm:cxn modelId="{8F7F6888-F8E2-491A-9FCE-CF02676240A1}" type="presParOf" srcId="{33E087D1-80EE-4861-BEF3-7969E31DA492}" destId="{130EA934-4339-4B66-86A3-2C5066638E9E}" srcOrd="6" destOrd="0" presId="urn:microsoft.com/office/officeart/2005/8/layout/matrix1"/>
    <dgm:cxn modelId="{78A0849C-B707-4CDD-BCBD-E4ECD6543DA0}" type="presParOf" srcId="{33E087D1-80EE-4861-BEF3-7969E31DA492}" destId="{EF49A12B-CDEA-457F-BE12-1DEB12F91F94}" srcOrd="7" destOrd="0" presId="urn:microsoft.com/office/officeart/2005/8/layout/matrix1"/>
    <dgm:cxn modelId="{695F2FFD-3F72-4B2B-8B4B-CF0E755DC3B4}" type="presParOf" srcId="{F16431BF-9E05-4A15-BBCD-A7393EC508B9}" destId="{D23E195A-FD1C-43CA-A126-E06009B6804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6724D-0264-4ECA-BE3C-329567E175CA}">
      <dsp:nvSpPr>
        <dsp:cNvPr id="0" name=""/>
        <dsp:cNvSpPr/>
      </dsp:nvSpPr>
      <dsp:spPr>
        <a:xfrm rot="16200000">
          <a:off x="883840" y="-883840"/>
          <a:ext cx="2175669" cy="3943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Supervised learning</a:t>
          </a:r>
          <a:endParaRPr lang="zh-TW" altLang="en-US" sz="2600" kern="1200" dirty="0"/>
        </a:p>
      </dsp:txBody>
      <dsp:txXfrm rot="5400000">
        <a:off x="0" y="0"/>
        <a:ext cx="3943350" cy="1631751"/>
      </dsp:txXfrm>
    </dsp:sp>
    <dsp:sp modelId="{941F57C5-A482-49C7-BD69-683FA5C618C0}">
      <dsp:nvSpPr>
        <dsp:cNvPr id="0" name=""/>
        <dsp:cNvSpPr/>
      </dsp:nvSpPr>
      <dsp:spPr>
        <a:xfrm>
          <a:off x="3943350" y="0"/>
          <a:ext cx="394335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>
              <a:solidFill>
                <a:srgbClr val="FF0000"/>
              </a:solidFill>
            </a:rPr>
            <a:t>非</a:t>
          </a: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FF0000"/>
              </a:solidFill>
            </a:rPr>
            <a:t>Un</a:t>
          </a:r>
          <a:r>
            <a:rPr lang="en-US" sz="2600" b="1" kern="1200" dirty="0" smtClean="0"/>
            <a:t>supervised learning</a:t>
          </a:r>
          <a:endParaRPr lang="zh-TW" altLang="en-US" sz="2600" kern="1200" dirty="0"/>
        </a:p>
      </dsp:txBody>
      <dsp:txXfrm>
        <a:off x="3943350" y="0"/>
        <a:ext cx="3943350" cy="1631751"/>
      </dsp:txXfrm>
    </dsp:sp>
    <dsp:sp modelId="{BF601F15-8EEC-4019-945F-741C16AF2577}">
      <dsp:nvSpPr>
        <dsp:cNvPr id="0" name=""/>
        <dsp:cNvSpPr/>
      </dsp:nvSpPr>
      <dsp:spPr>
        <a:xfrm rot="10800000">
          <a:off x="0" y="2175669"/>
          <a:ext cx="394335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>
              <a:solidFill>
                <a:srgbClr val="FF0000"/>
              </a:solidFill>
            </a:rPr>
            <a:t>半</a:t>
          </a: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FF0000"/>
              </a:solidFill>
            </a:rPr>
            <a:t>Semi</a:t>
          </a:r>
          <a:r>
            <a:rPr lang="en-US" sz="2600" b="1" kern="1200" dirty="0" smtClean="0"/>
            <a:t>-supervised learning</a:t>
          </a:r>
          <a:endParaRPr lang="zh-TW" altLang="en-US" sz="2600" kern="1200" dirty="0"/>
        </a:p>
      </dsp:txBody>
      <dsp:txXfrm rot="10800000">
        <a:off x="0" y="2719586"/>
        <a:ext cx="3943350" cy="1631751"/>
      </dsp:txXfrm>
    </dsp:sp>
    <dsp:sp modelId="{130EA934-4339-4B66-86A3-2C5066638E9E}">
      <dsp:nvSpPr>
        <dsp:cNvPr id="0" name=""/>
        <dsp:cNvSpPr/>
      </dsp:nvSpPr>
      <dsp:spPr>
        <a:xfrm rot="5400000">
          <a:off x="4827190" y="1291828"/>
          <a:ext cx="2175669" cy="3943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/>
            <a:t>強化學習</a:t>
          </a:r>
          <a:endParaRPr lang="en-US" sz="2600" b="1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Reinforcement learning</a:t>
          </a:r>
          <a:endParaRPr lang="zh-TW" altLang="en-US" sz="2600" kern="1200" dirty="0"/>
        </a:p>
      </dsp:txBody>
      <dsp:txXfrm rot="-5400000">
        <a:off x="3943350" y="2719586"/>
        <a:ext cx="3943350" cy="1631751"/>
      </dsp:txXfrm>
    </dsp:sp>
    <dsp:sp modelId="{D23E195A-FD1C-43CA-A126-E06009B6804B}">
      <dsp:nvSpPr>
        <dsp:cNvPr id="0" name=""/>
        <dsp:cNvSpPr/>
      </dsp:nvSpPr>
      <dsp:spPr>
        <a:xfrm>
          <a:off x="2760344" y="1631751"/>
          <a:ext cx="236601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MACHINE LEARNING </a:t>
          </a:r>
          <a:endParaRPr lang="zh-TW" altLang="en-US" sz="2600" kern="1200" dirty="0"/>
        </a:p>
      </dsp:txBody>
      <dsp:txXfrm>
        <a:off x="2813448" y="1684855"/>
        <a:ext cx="225980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4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1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9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7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4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CAD8-2CD8-4BD8-9698-2F48DFD26394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hyperlink" Target="https://kknews.cc/code/3b45om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hyperlink" Target="https://zh.wikipedia.org/wiki/%E5%A4%9A%E9%A1%B9%E5%BC%8F%E5%9B%9E%E5%BD%92" TargetMode="External"/><Relationship Id="rId9" Type="http://schemas.openxmlformats.org/officeDocument/2006/relationships/hyperlink" Target="https://zh.wikipedia.org/wiki/%E9%82%8F%E8%BC%AF%E8%BF%B4%E6%AD%B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376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54342"/>
            <a:ext cx="7772400" cy="2387600"/>
          </a:xfrm>
        </p:spPr>
        <p:txBody>
          <a:bodyPr/>
          <a:lstStyle/>
          <a:p>
            <a:r>
              <a:rPr lang="zh-TW" altLang="en-US" dirty="0" smtClean="0"/>
              <a:t>機器學習演算法分析與應用報告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298262"/>
            <a:ext cx="6858000" cy="95953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李明駿 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學號</a:t>
            </a:r>
            <a:r>
              <a:rPr lang="en-US" altLang="zh-TW" dirty="0" smtClean="0"/>
              <a:t>:4100E113</a:t>
            </a:r>
          </a:p>
          <a:p>
            <a:pPr algn="l"/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3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機器學習類型與常見演算法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1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機器學習開發</a:t>
            </a:r>
            <a:r>
              <a:rPr lang="zh-TW" altLang="en-US" dirty="0" smtClean="0"/>
              <a:t>環境</a:t>
            </a:r>
            <a:r>
              <a:rPr lang="en-US" altLang="zh-TW" dirty="0" smtClean="0"/>
              <a:t>:google </a:t>
            </a:r>
            <a:r>
              <a:rPr lang="en-US" altLang="zh-TW" dirty="0" err="1" smtClean="0"/>
              <a:t>colab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06" y="1690689"/>
            <a:ext cx="4471987" cy="2796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16778" y="51008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.__version__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4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機器學習演算法實戰與應用 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288" y="1564984"/>
            <a:ext cx="71783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(1)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回歸</a:t>
            </a:r>
            <a:r>
              <a:rPr lang="zh-TW" altLang="en-US" sz="3200" dirty="0" smtClean="0"/>
              <a:t>演算法  </a:t>
            </a:r>
          </a:p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(2)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sz="3200" dirty="0" smtClean="0"/>
              <a:t>演算法  </a:t>
            </a:r>
          </a:p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(3)</a:t>
            </a:r>
            <a:r>
              <a:rPr lang="zh-TW" altLang="en-US" sz="3200" dirty="0" smtClean="0"/>
              <a:t>決策樹演算法  </a:t>
            </a:r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非監督式機器學習演算法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叢集演算法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294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回歸</a:t>
            </a:r>
            <a:r>
              <a:rPr lang="zh-TW" altLang="en-US" dirty="0"/>
              <a:t>演算法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" y="1970116"/>
            <a:ext cx="3420171" cy="44388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29762" y="1312164"/>
            <a:ext cx="320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有答案的資料</a:t>
            </a:r>
            <a:endParaRPr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 smtClean="0"/>
              <a:t>訓練資料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labeled</a:t>
            </a:r>
            <a:r>
              <a:rPr lang="en-US" altLang="zh-TW" dirty="0" smtClean="0"/>
              <a:t> Training data)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331" y="3217025"/>
            <a:ext cx="4972050" cy="3128530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6084916" y="2078182"/>
            <a:ext cx="673331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77357" y="258015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模型建立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539644" y="1970116"/>
            <a:ext cx="631767" cy="1571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550429" y="2949482"/>
            <a:ext cx="33251" cy="1705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9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36" y="1020213"/>
            <a:ext cx="5375651" cy="49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3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監督式機器學習演算法</a:t>
            </a:r>
            <a:r>
              <a:rPr lang="en-US" altLang="zh-TW" dirty="0"/>
              <a:t>(1)</a:t>
            </a:r>
            <a:br>
              <a:rPr lang="en-US" altLang="zh-TW" dirty="0"/>
            </a:br>
            <a:r>
              <a:rPr lang="zh-TW" altLang="en-US" dirty="0"/>
              <a:t>回歸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0238" y="1648878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linear regression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9449"/>
            <a:ext cx="4473200" cy="29294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62302" y="1914033"/>
            <a:ext cx="308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polynomial </a:t>
            </a:r>
            <a:r>
              <a:rPr lang="zh-TW" altLang="en-US" dirty="0" smtClean="0">
                <a:hlinkClick r:id="rId4"/>
              </a:rPr>
              <a:t>regression</a:t>
            </a:r>
            <a:r>
              <a:rPr lang="en-US" altLang="zh-TW" dirty="0" smtClean="0">
                <a:hlinkClick r:id="rId4"/>
              </a:rPr>
              <a:t>(</a:t>
            </a:r>
            <a:r>
              <a:rPr lang="zh-TW" altLang="en-US" dirty="0" smtClean="0">
                <a:hlinkClick r:id="rId4"/>
              </a:rPr>
              <a:t>非線性</a:t>
            </a:r>
            <a:r>
              <a:rPr lang="en-US" altLang="zh-TW" dirty="0" smtClean="0">
                <a:hlinkClick r:id="rId4"/>
              </a:rPr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77" y="2112384"/>
            <a:ext cx="2476846" cy="2647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08" y="5602670"/>
            <a:ext cx="2047875" cy="219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5949797"/>
            <a:ext cx="3724275" cy="2952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42567" y="20601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一次方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94061" y="55249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二次</a:t>
            </a:r>
            <a:r>
              <a:rPr lang="zh-TW" altLang="en-US" dirty="0"/>
              <a:t>方</a:t>
            </a:r>
          </a:p>
        </p:txBody>
      </p:sp>
      <p:sp>
        <p:nvSpPr>
          <p:cNvPr id="14" name="矩形 13"/>
          <p:cNvSpPr/>
          <p:nvPr/>
        </p:nvSpPr>
        <p:spPr>
          <a:xfrm>
            <a:off x="8296275" y="5912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三次</a:t>
            </a:r>
            <a:r>
              <a:rPr lang="zh-TW" altLang="en-US" dirty="0"/>
              <a:t>方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44" y="4267443"/>
            <a:ext cx="3139094" cy="232932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69405" y="386432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  <a:hlinkClick r:id="rId9"/>
              </a:rPr>
              <a:t>Logistic regression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152" y="2394329"/>
            <a:ext cx="3518435" cy="14508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125" y="333375"/>
            <a:ext cx="8667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回歸演算法</a:t>
            </a:r>
            <a:r>
              <a:rPr lang="en-US" altLang="zh-TW" dirty="0"/>
              <a:t>:pizza </a:t>
            </a:r>
            <a:r>
              <a:rPr lang="zh-TW" altLang="en-US" dirty="0"/>
              <a:t>定價模型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284" y="1825625"/>
            <a:ext cx="432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0" y="1438101"/>
            <a:ext cx="7677756" cy="5310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1226" y="49282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問題一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450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5487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/>
              <a:t># "np" and "</a:t>
            </a:r>
            <a:r>
              <a:rPr lang="en-US" altLang="zh-TW" dirty="0" err="1"/>
              <a:t>plt</a:t>
            </a:r>
            <a:r>
              <a:rPr lang="en-US" altLang="zh-TW" dirty="0"/>
              <a:t>" are common aliases for </a:t>
            </a:r>
            <a:r>
              <a:rPr lang="en-US" altLang="zh-TW" dirty="0" err="1"/>
              <a:t>NumPy</a:t>
            </a:r>
            <a:r>
              <a:rPr lang="en-US" altLang="zh-TW" dirty="0"/>
              <a:t> and </a:t>
            </a:r>
            <a:r>
              <a:rPr lang="en-US" altLang="zh-TW" dirty="0" err="1"/>
              <a:t>Matplotlib</a:t>
            </a:r>
            <a:r>
              <a:rPr lang="en-US" altLang="zh-TW" dirty="0"/>
              <a:t>, respectively.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X represents the features of our training data, the diameters of the pizzas.</a:t>
            </a:r>
          </a:p>
          <a:p>
            <a:r>
              <a:rPr lang="en-US" altLang="zh-TW" dirty="0"/>
              <a:t># A </a:t>
            </a:r>
            <a:r>
              <a:rPr lang="en-US" altLang="zh-TW" dirty="0" err="1"/>
              <a:t>scikit</a:t>
            </a:r>
            <a:r>
              <a:rPr lang="en-US" altLang="zh-TW" dirty="0"/>
              <a:t>-learn convention is to name the matrix of feature vectors X. </a:t>
            </a:r>
          </a:p>
          <a:p>
            <a:r>
              <a:rPr lang="en-US" altLang="zh-TW" dirty="0"/>
              <a:t># Uppercase letters indicate matrices, and lowercase letters indicate vectors.</a:t>
            </a:r>
          </a:p>
          <a:p>
            <a:r>
              <a:rPr lang="en-US" altLang="zh-TW" dirty="0"/>
              <a:t>X = </a:t>
            </a:r>
            <a:r>
              <a:rPr lang="en-US" altLang="zh-TW" dirty="0" err="1"/>
              <a:t>np.array</a:t>
            </a:r>
            <a:r>
              <a:rPr lang="en-US" altLang="zh-TW" dirty="0"/>
              <a:t>([6, 8, 10, 14, 18]).reshape(-1, 1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披薩尺寸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y is a vector representing the prices of the pizzas.</a:t>
            </a:r>
          </a:p>
          <a:p>
            <a:r>
              <a:rPr lang="en-US" altLang="zh-TW" dirty="0"/>
              <a:t>y = [7, 9, 13, 17.5, 18</a:t>
            </a:r>
            <a:r>
              <a:rPr lang="en-US" altLang="zh-TW" dirty="0" smtClean="0"/>
              <a:t>]</a:t>
            </a:r>
            <a:r>
              <a:rPr lang="zh-TW" altLang="en-US" dirty="0" smtClean="0"/>
              <a:t>               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披薩價格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plt.title</a:t>
            </a:r>
            <a:r>
              <a:rPr lang="en-US" altLang="zh-TW" dirty="0" smtClean="0"/>
              <a:t>(‘Pizza</a:t>
            </a:r>
            <a:r>
              <a:rPr lang="en-US" altLang="zh-TW" dirty="0"/>
              <a:t> price plotted against </a:t>
            </a:r>
            <a:r>
              <a:rPr lang="en-US" altLang="zh-TW" dirty="0" smtClean="0"/>
              <a:t>diameter’)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標題</a:t>
            </a:r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 smtClean="0"/>
              <a:t>(‘Diameter</a:t>
            </a:r>
            <a:r>
              <a:rPr lang="en-US" altLang="zh-TW" dirty="0"/>
              <a:t> in </a:t>
            </a:r>
            <a:r>
              <a:rPr lang="en-US" altLang="zh-TW" dirty="0" smtClean="0"/>
              <a:t>inches’)</a:t>
            </a:r>
            <a:r>
              <a:rPr lang="zh-TW" altLang="en-US" dirty="0" smtClean="0"/>
              <a:t>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</a:t>
            </a:r>
            <a:endParaRPr lang="en-US" altLang="zh-TW" dirty="0"/>
          </a:p>
          <a:p>
            <a:r>
              <a:rPr lang="en-US" altLang="zh-TW" dirty="0" err="1"/>
              <a:t>plt.ylabel</a:t>
            </a:r>
            <a:r>
              <a:rPr lang="en-US" altLang="zh-TW" dirty="0" smtClean="0"/>
              <a:t>(‘Price</a:t>
            </a:r>
            <a:r>
              <a:rPr lang="en-US" altLang="zh-TW" dirty="0"/>
              <a:t> in </a:t>
            </a:r>
            <a:r>
              <a:rPr lang="en-US" altLang="zh-TW" dirty="0" smtClean="0"/>
              <a:t>dollars’)</a:t>
            </a:r>
            <a:r>
              <a:rPr lang="zh-TW" altLang="en-US" dirty="0" smtClean="0"/>
              <a:t>   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</a:t>
            </a:r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(X, y, 'k.')</a:t>
            </a:r>
          </a:p>
          <a:p>
            <a:r>
              <a:rPr lang="en-US" altLang="zh-TW" dirty="0" err="1"/>
              <a:t>plt.axis</a:t>
            </a:r>
            <a:r>
              <a:rPr lang="en-US" altLang="zh-TW" dirty="0"/>
              <a:t>([0, 25, 0, 25])</a:t>
            </a:r>
          </a:p>
          <a:p>
            <a:r>
              <a:rPr lang="en-US" altLang="zh-TW" dirty="0" err="1"/>
              <a:t>plt.grid</a:t>
            </a:r>
            <a:r>
              <a:rPr lang="en-US" altLang="zh-TW" dirty="0"/>
              <a:t>(True)</a:t>
            </a:r>
          </a:p>
          <a:p>
            <a:r>
              <a:rPr lang="en-US" altLang="zh-TW" dirty="0" err="1"/>
              <a:t>plt.show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85258" y="5242961"/>
            <a:ext cx="12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K=</a:t>
            </a:r>
            <a:r>
              <a:rPr lang="zh-TW" altLang="en-US" dirty="0" smtClean="0"/>
              <a:t>黑色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837113" y="5311249"/>
            <a:ext cx="748145" cy="11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319251" y="3956858"/>
            <a:ext cx="9019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770216" y="4813069"/>
            <a:ext cx="450965" cy="1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510444" y="5062451"/>
            <a:ext cx="710737" cy="4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466407" y="3358342"/>
            <a:ext cx="108066" cy="5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0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問題</a:t>
            </a:r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9" y="1532312"/>
            <a:ext cx="764944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MACHINE LEARNING </a:t>
            </a: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類型與常見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演算法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機器學習開發環境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演算法實戰與應用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回歸演算法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分類演算法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決策樹演算法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非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叢集演算法</a:t>
            </a:r>
          </a:p>
        </p:txBody>
      </p:sp>
    </p:spTree>
    <p:extLst>
      <p:ext uri="{BB962C8B-B14F-4D97-AF65-F5344CB8AC3E}">
        <p14:creationId xmlns:p14="http://schemas.microsoft.com/office/powerpoint/2010/main" val="276162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0205" y="1078357"/>
            <a:ext cx="84291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]).reshape(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y =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17.5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Create an instance of the estimator, </a:t>
            </a:r>
            <a:r>
              <a:rPr lang="en-US" altLang="zh-TW" dirty="0" err="1">
                <a:solidFill>
                  <a:srgbClr val="008000"/>
                </a:solidFill>
                <a:latin typeface="Courier New" panose="02070309020205020404" pitchFamily="49" charset="0"/>
              </a:rPr>
              <a:t>LinearRegression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Fit the model on the training data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(X, y)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Predict the price of a pizza with a diameter that has never been seen before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test_pizza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predicted_price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test_pizza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 12" pizza should cost: $%.2f'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%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predicted_price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4364182" y="3990109"/>
            <a:ext cx="104740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519652" y="3805443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輸入要預測的披薩尺寸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966065" y="4256116"/>
            <a:ext cx="78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30589" y="4071450"/>
            <a:ext cx="13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預測價格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97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問題三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97850"/>
            <a:ext cx="6877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8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8763" y="1103295"/>
            <a:ext cx="8129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]).reshape(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y =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17.5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Create an instance of the estimator, </a:t>
            </a:r>
            <a:r>
              <a:rPr lang="en-US" altLang="zh-TW" dirty="0" err="1">
                <a:solidFill>
                  <a:srgbClr val="008000"/>
                </a:solidFill>
                <a:latin typeface="Courier New" panose="02070309020205020404" pitchFamily="49" charset="0"/>
              </a:rPr>
              <a:t>LinearRegression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Fit the model on the training data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(X, y)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Predict the price of a pizza with a diameter that has never been seen before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test_pizza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predicted_price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test_pizza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 12" pizza should cost: $%.2f'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%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predicted_price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6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小小練習</a:t>
            </a:r>
            <a:r>
              <a:rPr lang="en-US" altLang="zh-TW" dirty="0" smtClean="0"/>
              <a:t>:</a:t>
            </a:r>
            <a:r>
              <a:rPr lang="en-US" altLang="zh-TW" dirty="0" err="1"/>
              <a:t>matplotlib.pyplot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522" y="2109023"/>
            <a:ext cx="3245081" cy="227255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X=</a:t>
            </a:r>
            <a:r>
              <a:rPr lang="en-US" altLang="zh-TW" dirty="0" err="1" smtClean="0"/>
              <a:t>np.arrange</a:t>
            </a:r>
            <a:r>
              <a:rPr lang="en-US" altLang="zh-TW" dirty="0" smtClean="0"/>
              <a:t>(0,5,0.1)</a:t>
            </a:r>
          </a:p>
          <a:p>
            <a:r>
              <a:rPr lang="en-US" altLang="zh-TW" dirty="0" smtClean="0"/>
              <a:t>y=</a:t>
            </a:r>
            <a:r>
              <a:rPr lang="en-US" altLang="zh-TW" dirty="0" err="1" smtClean="0"/>
              <a:t>np.sin</a:t>
            </a:r>
            <a:r>
              <a:rPr lang="en-US" altLang="zh-TW" dirty="0" smtClean="0"/>
              <a:t>(x)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1" y="1597776"/>
            <a:ext cx="4680151" cy="50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5" y="578520"/>
            <a:ext cx="6921729" cy="26883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15" y="3837107"/>
            <a:ext cx="6921729" cy="24639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092" y="150953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14092" y="4887883"/>
            <a:ext cx="266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Y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3162982" y="209188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範圍 </a:t>
            </a:r>
            <a:r>
              <a:rPr lang="en-US" altLang="zh-TW" dirty="0" smtClean="0"/>
              <a:t>0 ~ 4.9</a:t>
            </a:r>
            <a:r>
              <a:rPr lang="zh-TW" altLang="en-US" dirty="0" smtClean="0"/>
              <a:t> 每次數值增加</a:t>
            </a:r>
            <a:r>
              <a:rPr lang="en-US" altLang="zh-TW" dirty="0" smtClean="0"/>
              <a:t>0.1 </a:t>
            </a:r>
            <a:endParaRPr lang="en-US" altLang="zh-TW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4467678" y="2144684"/>
            <a:ext cx="1118475" cy="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586153" y="1960018"/>
            <a:ext cx="26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0~4.9</a:t>
            </a:r>
            <a:r>
              <a:rPr lang="zh-TW" altLang="en-US" dirty="0" smtClean="0"/>
              <a:t>，</a:t>
            </a:r>
            <a:r>
              <a:rPr lang="zh-TW" altLang="en-US" dirty="0"/>
              <a:t>每次間隔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15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</a:t>
            </a:r>
            <a:r>
              <a:rPr lang="en-US" altLang="zh-TW" dirty="0"/>
              <a:t>2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dirty="0"/>
              <a:t>演算法 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7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監督式機器學習演算法</a:t>
            </a:r>
            <a:r>
              <a:rPr lang="en-US" altLang="zh-TW" dirty="0"/>
              <a:t>(3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決策</a:t>
            </a:r>
            <a:r>
              <a:rPr lang="zh-TW" altLang="en-US" dirty="0"/>
              <a:t>樹演算法 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6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非監督式機器學習演算法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叢集演算法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432" y="1143690"/>
            <a:ext cx="4266319" cy="47749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74226" y="6006977"/>
            <a:ext cx="6092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https://scikit-learn.org/stable/modules/classes.html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8642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01" y="259742"/>
            <a:ext cx="5833545" cy="59440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548" y="6264671"/>
            <a:ext cx="52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https://ithelp.ithome.com.tw/articles/10193760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83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465513"/>
            <a:ext cx="7830590" cy="57700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8350" y="1812175"/>
            <a:ext cx="6691746" cy="997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94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MACHINE LEARNING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機器學習是一門人工智慧的科學，該領域的主要研究物件是如何在</a:t>
            </a:r>
            <a:r>
              <a:rPr lang="zh-TW" altLang="zh-TW" sz="2400" dirty="0">
                <a:solidFill>
                  <a:srgbClr val="FF0000"/>
                </a:solidFill>
              </a:rPr>
              <a:t>經驗學習中</a:t>
            </a:r>
            <a:r>
              <a:rPr lang="zh-TW" altLang="zh-TW" sz="2400" dirty="0"/>
              <a:t>改善具體演算法的效能。</a:t>
            </a:r>
          </a:p>
          <a:p>
            <a:r>
              <a:rPr lang="zh-TW" altLang="zh-TW" sz="2400" dirty="0"/>
              <a:t>機器學習是對能通過 </a:t>
            </a:r>
            <a:r>
              <a:rPr lang="zh-TW" altLang="zh-TW" sz="2400" dirty="0">
                <a:solidFill>
                  <a:srgbClr val="FF0000"/>
                </a:solidFill>
              </a:rPr>
              <a:t>經驗</a:t>
            </a:r>
            <a:r>
              <a:rPr lang="zh-TW" altLang="zh-TW" sz="2400" dirty="0"/>
              <a:t> </a:t>
            </a:r>
            <a:r>
              <a:rPr lang="zh-TW" altLang="zh-TW" sz="2400" dirty="0">
                <a:solidFill>
                  <a:srgbClr val="00B0F0"/>
                </a:solidFill>
              </a:rPr>
              <a:t>自動改進 </a:t>
            </a:r>
            <a:r>
              <a:rPr lang="zh-TW" altLang="zh-TW" sz="2400" dirty="0"/>
              <a:t>的 電腦演算法 的研究。</a:t>
            </a:r>
          </a:p>
          <a:p>
            <a:r>
              <a:rPr lang="zh-TW" altLang="zh-TW" sz="2400" dirty="0"/>
              <a:t>機器學習是用 </a:t>
            </a:r>
            <a:r>
              <a:rPr lang="zh-TW" altLang="zh-TW" sz="2400" dirty="0">
                <a:solidFill>
                  <a:srgbClr val="FF0000"/>
                </a:solidFill>
              </a:rPr>
              <a:t>資料</a:t>
            </a:r>
            <a:r>
              <a:rPr lang="zh-TW" altLang="zh-TW" sz="2400" dirty="0"/>
              <a:t> 或 </a:t>
            </a:r>
            <a:r>
              <a:rPr lang="zh-TW" altLang="zh-TW" sz="2400" dirty="0">
                <a:solidFill>
                  <a:srgbClr val="FF0000"/>
                </a:solidFill>
              </a:rPr>
              <a:t>以往的經驗</a:t>
            </a:r>
            <a:r>
              <a:rPr lang="zh-TW" altLang="zh-TW" sz="2400" dirty="0"/>
              <a:t>，以此最佳化電腦程式的效能標準。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A computer program </a:t>
            </a:r>
            <a:r>
              <a:rPr lang="en-US" altLang="zh-TW" sz="2400" dirty="0"/>
              <a:t>is said to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 from experience E</a:t>
            </a:r>
            <a:r>
              <a:rPr lang="en-US" altLang="zh-TW" sz="2400" dirty="0"/>
              <a:t> with respect to some class of tasks T and performance measure P, if its performance at tasks in T, as measured by P, improves with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experience E</a:t>
            </a:r>
            <a:endParaRPr lang="zh-TW" altLang="zh-TW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6791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9" y="822960"/>
            <a:ext cx="7961884" cy="46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23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47" y="2216568"/>
            <a:ext cx="8429105" cy="274613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648393" y="1720735"/>
            <a:ext cx="3117272" cy="93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65665" y="15360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練習</a:t>
            </a:r>
            <a:endParaRPr lang="zh-TW" altLang="en-US" b="1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319251" y="3807229"/>
            <a:ext cx="764771" cy="152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19513" y="53367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預測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482138" y="2709949"/>
            <a:ext cx="1837113" cy="199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5636" y="3740727"/>
            <a:ext cx="1903615" cy="133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746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7" y="291291"/>
            <a:ext cx="4953000" cy="5910003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4414058" y="4073236"/>
            <a:ext cx="2244437" cy="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414058" y="5419552"/>
            <a:ext cx="2244437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91319" y="5234886"/>
            <a:ext cx="2194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尋找中心點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91319" y="388857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預測相近位置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093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213658" y="4779818"/>
            <a:ext cx="6550429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1837113" y="1745673"/>
            <a:ext cx="16626" cy="463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接點 8"/>
          <p:cNvSpPr/>
          <p:nvPr/>
        </p:nvSpPr>
        <p:spPr>
          <a:xfrm>
            <a:off x="2543696" y="4592782"/>
            <a:ext cx="182879" cy="1870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/>
          <p:cNvSpPr/>
          <p:nvPr/>
        </p:nvSpPr>
        <p:spPr>
          <a:xfrm>
            <a:off x="2543696" y="3967249"/>
            <a:ext cx="182879" cy="1870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2543696" y="3435234"/>
            <a:ext cx="182879" cy="1870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5464234" y="4609408"/>
            <a:ext cx="182879" cy="1870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5464233" y="3967249"/>
            <a:ext cx="182879" cy="1870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5464233" y="3435234"/>
            <a:ext cx="182879" cy="1870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2726575" y="3921528"/>
            <a:ext cx="340822" cy="2722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/>
          <p:cNvSpPr/>
          <p:nvPr/>
        </p:nvSpPr>
        <p:spPr>
          <a:xfrm>
            <a:off x="5680364" y="3921528"/>
            <a:ext cx="340822" cy="2722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079568" y="3061161"/>
            <a:ext cx="1634836" cy="2186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033357" y="2964525"/>
            <a:ext cx="1634836" cy="2186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1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機器學習類型</a:t>
            </a:r>
            <a:r>
              <a:rPr lang="en-US" altLang="zh-TW" b="1" dirty="0"/>
              <a:t>: </a:t>
            </a:r>
            <a:endParaRPr lang="zh-TW" alt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13586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6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/>
              <a:t>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由</a:t>
            </a:r>
            <a:r>
              <a:rPr lang="zh-TW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訓練資料</a:t>
            </a:r>
            <a:r>
              <a:rPr lang="zh-TW" altLang="zh-TW" dirty="0"/>
              <a:t>中學到或建立一個模式</a:t>
            </a:r>
            <a:r>
              <a:rPr lang="en-US" altLang="zh-TW" dirty="0"/>
              <a:t>(</a:t>
            </a:r>
            <a:r>
              <a:rPr lang="zh-TW" altLang="zh-TW" dirty="0"/>
              <a:t>函數</a:t>
            </a:r>
            <a:r>
              <a:rPr lang="en-US" altLang="zh-TW" dirty="0"/>
              <a:t>/learning model)</a:t>
            </a:r>
            <a:r>
              <a:rPr lang="zh-TW" altLang="zh-TW" dirty="0"/>
              <a:t>，並依此模式</a:t>
            </a:r>
            <a:r>
              <a:rPr lang="zh-TW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推測</a:t>
            </a:r>
            <a:r>
              <a:rPr lang="zh-TW" altLang="zh-TW" dirty="0"/>
              <a:t>新的實例。</a:t>
            </a:r>
          </a:p>
          <a:p>
            <a:r>
              <a:rPr lang="zh-TW" altLang="zh-TW" dirty="0"/>
              <a:t>訓練資料</a:t>
            </a:r>
            <a:r>
              <a:rPr lang="en-US" altLang="zh-TW" dirty="0"/>
              <a:t>(labeled Training data)</a:t>
            </a:r>
            <a:r>
              <a:rPr lang="zh-TW" altLang="zh-TW" dirty="0"/>
              <a:t>是由</a:t>
            </a:r>
            <a:r>
              <a:rPr lang="zh-TW" altLang="zh-TW" dirty="0">
                <a:solidFill>
                  <a:srgbClr val="FF0000"/>
                </a:solidFill>
              </a:rPr>
              <a:t>輸入物件</a:t>
            </a:r>
            <a:r>
              <a:rPr lang="zh-TW" altLang="zh-TW" dirty="0"/>
              <a:t>（通常是向量）和</a:t>
            </a:r>
            <a:r>
              <a:rPr lang="zh-TW" altLang="zh-TW" dirty="0">
                <a:solidFill>
                  <a:srgbClr val="FF0000"/>
                </a:solidFill>
              </a:rPr>
              <a:t>預期輸出</a:t>
            </a:r>
            <a:r>
              <a:rPr lang="zh-TW" altLang="zh-TW" dirty="0"/>
              <a:t>所組成。</a:t>
            </a:r>
          </a:p>
          <a:p>
            <a:r>
              <a:rPr lang="zh-TW" altLang="zh-TW" dirty="0"/>
              <a:t>函數的輸出可以是一個連續的值</a:t>
            </a:r>
            <a:r>
              <a:rPr lang="en-US" altLang="zh-TW" dirty="0"/>
              <a:t>(</a:t>
            </a:r>
            <a:r>
              <a:rPr lang="zh-TW" altLang="zh-TW" dirty="0"/>
              <a:t>迴歸分析</a:t>
            </a:r>
            <a:r>
              <a:rPr lang="en-US" altLang="zh-TW" dirty="0"/>
              <a:t>regression)</a:t>
            </a:r>
            <a:r>
              <a:rPr lang="zh-TW" altLang="zh-TW" dirty="0"/>
              <a:t>，或是預測一個分類標籤</a:t>
            </a:r>
            <a:r>
              <a:rPr lang="en-US" altLang="zh-TW" dirty="0"/>
              <a:t>(</a:t>
            </a:r>
            <a:r>
              <a:rPr lang="zh-TW" altLang="zh-TW" dirty="0"/>
              <a:t>分類</a:t>
            </a:r>
            <a:r>
              <a:rPr lang="en-US" altLang="zh-TW" dirty="0"/>
              <a:t>classification)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66902" y="51115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b="1" kern="100" dirty="0" smtClean="0">
                <a:latin typeface="Batang"/>
              </a:rPr>
              <a:t>代表性演算法</a:t>
            </a:r>
            <a:r>
              <a:rPr lang="en-US" altLang="zh-TW" b="1" kern="100" dirty="0" smtClean="0">
                <a:latin typeface="Batang"/>
              </a:rPr>
              <a:t>:</a:t>
            </a:r>
          </a:p>
          <a:p>
            <a:pPr>
              <a:spcAft>
                <a:spcPts val="0"/>
              </a:spcAft>
            </a:pPr>
            <a:r>
              <a:rPr lang="zh-TW" altLang="zh-TW" kern="100" dirty="0" smtClean="0">
                <a:latin typeface="Batang"/>
              </a:rPr>
              <a:t>迴</a:t>
            </a:r>
            <a:r>
              <a:rPr lang="zh-TW" altLang="zh-TW" kern="100" dirty="0">
                <a:latin typeface="Batang"/>
              </a:rPr>
              <a:t>歸分析</a:t>
            </a:r>
            <a:r>
              <a:rPr lang="en-US" altLang="zh-TW" kern="100" dirty="0" smtClean="0">
                <a:latin typeface="Batang"/>
              </a:rPr>
              <a:t>regression</a:t>
            </a:r>
            <a:endParaRPr lang="en-US" altLang="zh-TW" sz="36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 err="1" smtClean="0">
                <a:latin typeface="Batang"/>
              </a:rPr>
              <a:t>Linearregression</a:t>
            </a:r>
            <a:endParaRPr lang="zh-TW" altLang="zh-TW" sz="36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>
                <a:latin typeface="Batang"/>
              </a:rPr>
              <a:t>Logistic regression</a:t>
            </a:r>
            <a:endParaRPr lang="zh-TW" altLang="zh-TW" sz="36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8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>
                <a:solidFill>
                  <a:srgbClr val="FF0000"/>
                </a:solidFill>
              </a:rPr>
              <a:t>非</a:t>
            </a:r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Un</a:t>
            </a:r>
            <a:r>
              <a:rPr lang="en-US" altLang="zh-TW" b="1" dirty="0"/>
              <a:t>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/>
              <a:t>機器研究輸入的資料，多數是</a:t>
            </a:r>
            <a:r>
              <a:rPr lang="zh-TW" altLang="zh-TW" b="1" dirty="0">
                <a:solidFill>
                  <a:srgbClr val="FF0000"/>
                </a:solidFill>
              </a:rPr>
              <a:t>未標記</a:t>
            </a:r>
            <a:r>
              <a:rPr lang="en-US" altLang="zh-TW" b="1" dirty="0"/>
              <a:t>(no labeled)</a:t>
            </a:r>
            <a:r>
              <a:rPr lang="zh-TW" altLang="zh-TW" b="1" dirty="0"/>
              <a:t>與</a:t>
            </a:r>
            <a:r>
              <a:rPr lang="zh-TW" altLang="zh-TW" b="1" dirty="0">
                <a:solidFill>
                  <a:srgbClr val="FF0000"/>
                </a:solidFill>
              </a:rPr>
              <a:t>非結構化</a:t>
            </a:r>
            <a:r>
              <a:rPr lang="zh-TW" altLang="zh-TW" b="1" dirty="0"/>
              <a:t>的資料，並開始使用所有相關且可存取的資料來識別模式和關聯性。</a:t>
            </a:r>
            <a:endParaRPr lang="zh-TW" altLang="zh-TW" dirty="0"/>
          </a:p>
          <a:p>
            <a:r>
              <a:rPr lang="zh-TW" altLang="zh-TW" b="1" dirty="0"/>
              <a:t>非監督式學習是在</a:t>
            </a:r>
            <a:r>
              <a:rPr lang="zh-TW" altLang="zh-TW" b="1" dirty="0">
                <a:solidFill>
                  <a:srgbClr val="FF0000"/>
                </a:solidFill>
              </a:rPr>
              <a:t>模仿人類</a:t>
            </a:r>
            <a:r>
              <a:rPr lang="zh-TW" altLang="zh-TW" b="1" dirty="0"/>
              <a:t>如何觀察世界。我們運用直覺和經驗將事情分類，而隨著經歷更多體驗，分類和識別的能力會越來越精確；對於機器而言，「經驗」則是輸入和可用的資料量。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16777" y="525363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kern="100" dirty="0">
                <a:latin typeface="Batang"/>
              </a:rPr>
              <a:t>代表性演算法</a:t>
            </a:r>
            <a:r>
              <a:rPr lang="en-US" altLang="zh-TW" b="1" kern="100" dirty="0">
                <a:latin typeface="Batang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altLang="zh-TW" b="1" kern="100" dirty="0" smtClean="0">
                <a:latin typeface="Batang"/>
              </a:rPr>
              <a:t>Clustering</a:t>
            </a:r>
            <a:r>
              <a:rPr lang="zh-TW" altLang="zh-TW" b="1" kern="100" dirty="0">
                <a:latin typeface="Batang"/>
              </a:rPr>
              <a:t>叢集演算法</a:t>
            </a:r>
            <a:endParaRPr lang="zh-TW" altLang="zh-TW" sz="3600" kern="100" dirty="0">
              <a:latin typeface="Times New Roman" panose="02020603050405020304" pitchFamily="18" charset="0"/>
            </a:endParaRPr>
          </a:p>
          <a:p>
            <a:r>
              <a:rPr lang="en-US" altLang="zh-TW" b="1" dirty="0">
                <a:latin typeface="Batang"/>
                <a:cs typeface="Times New Roman" panose="02020603050405020304" pitchFamily="18" charset="0"/>
              </a:rPr>
              <a:t>k-Means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11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38" y="137600"/>
            <a:ext cx="5659842" cy="65384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10444" y="2161309"/>
            <a:ext cx="4713316" cy="1221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2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>
                <a:solidFill>
                  <a:srgbClr val="FF0000"/>
                </a:solidFill>
              </a:rPr>
              <a:t>半</a:t>
            </a:r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Semi</a:t>
            </a:r>
            <a:r>
              <a:rPr lang="en-US" altLang="zh-TW" b="1" dirty="0"/>
              <a:t>-supervised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b="1" dirty="0"/>
              <a:t>強化學習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Reinforcement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38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625</Words>
  <Application>Microsoft Office PowerPoint</Application>
  <PresentationFormat>如螢幕大小 (4:3)</PresentationFormat>
  <Paragraphs>133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Batang</vt:lpstr>
      <vt:lpstr>新細明體</vt:lpstr>
      <vt:lpstr>Arial</vt:lpstr>
      <vt:lpstr>Calibri</vt:lpstr>
      <vt:lpstr>Calibri Light</vt:lpstr>
      <vt:lpstr>Courier New</vt:lpstr>
      <vt:lpstr>Times New Roman</vt:lpstr>
      <vt:lpstr>Office 佈景主題</vt:lpstr>
      <vt:lpstr>機器學習演算法分析與應用報告</vt:lpstr>
      <vt:lpstr>Agenda</vt:lpstr>
      <vt:lpstr>機器學習MACHINE LEARNING </vt:lpstr>
      <vt:lpstr>機器學習類型: </vt:lpstr>
      <vt:lpstr>監督式學習 Supervised learning</vt:lpstr>
      <vt:lpstr>非監督式學習 Unsupervised learning</vt:lpstr>
      <vt:lpstr>PowerPoint 簡報</vt:lpstr>
      <vt:lpstr>半監督式學習 Semi-supervised learning</vt:lpstr>
      <vt:lpstr>強化學習 Reinforcement learning</vt:lpstr>
      <vt:lpstr>機器學習類型與常見演算法 </vt:lpstr>
      <vt:lpstr>機器學習開發環境:google colab </vt:lpstr>
      <vt:lpstr>機器學習演算法實戰與應用   </vt:lpstr>
      <vt:lpstr>監督式機器學習演算法(1) 回歸演算法</vt:lpstr>
      <vt:lpstr>PowerPoint 簡報</vt:lpstr>
      <vt:lpstr>監督式機器學習演算法(1) 回歸演算法(2)</vt:lpstr>
      <vt:lpstr>回歸演算法:pizza 定價模型</vt:lpstr>
      <vt:lpstr>PowerPoint 簡報</vt:lpstr>
      <vt:lpstr>PowerPoint 簡報</vt:lpstr>
      <vt:lpstr>問題2</vt:lpstr>
      <vt:lpstr>PowerPoint 簡報</vt:lpstr>
      <vt:lpstr>問題三</vt:lpstr>
      <vt:lpstr>PowerPoint 簡報</vt:lpstr>
      <vt:lpstr>小小練習:matplotlib.pyplot </vt:lpstr>
      <vt:lpstr>PowerPoint 簡報</vt:lpstr>
      <vt:lpstr>監督式機器學習演算法(2) 分類演算法  </vt:lpstr>
      <vt:lpstr>監督式機器學習演算法(3) 決策樹演算法  </vt:lpstr>
      <vt:lpstr>非監督式機器學習演算法: 叢集演算法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機器學習演算法分析與應用報告</dc:title>
  <dc:creator>user</dc:creator>
  <cp:lastModifiedBy>user</cp:lastModifiedBy>
  <cp:revision>23</cp:revision>
  <dcterms:created xsi:type="dcterms:W3CDTF">2022-04-26T21:03:42Z</dcterms:created>
  <dcterms:modified xsi:type="dcterms:W3CDTF">2022-05-04T03:58:58Z</dcterms:modified>
</cp:coreProperties>
</file>