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312" r:id="rId4"/>
    <p:sldId id="292" r:id="rId5"/>
    <p:sldId id="296" r:id="rId6"/>
    <p:sldId id="310" r:id="rId7"/>
    <p:sldId id="297" r:id="rId8"/>
    <p:sldId id="311" r:id="rId9"/>
    <p:sldId id="294" r:id="rId10"/>
    <p:sldId id="295" r:id="rId11"/>
    <p:sldId id="283" r:id="rId12"/>
    <p:sldId id="285" r:id="rId13"/>
    <p:sldId id="284" r:id="rId14"/>
    <p:sldId id="313" r:id="rId15"/>
    <p:sldId id="286" r:id="rId16"/>
    <p:sldId id="314" r:id="rId17"/>
    <p:sldId id="288" r:id="rId18"/>
    <p:sldId id="289" r:id="rId19"/>
    <p:sldId id="287" r:id="rId20"/>
    <p:sldId id="290" r:id="rId21"/>
    <p:sldId id="291" r:id="rId22"/>
    <p:sldId id="293" r:id="rId23"/>
    <p:sldId id="298" r:id="rId24"/>
    <p:sldId id="299" r:id="rId25"/>
    <p:sldId id="30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5006" autoAdjust="0"/>
  </p:normalViewPr>
  <p:slideViewPr>
    <p:cSldViewPr snapToGrid="0">
      <p:cViewPr varScale="1">
        <p:scale>
          <a:sx n="109" d="100"/>
          <a:sy n="109" d="100"/>
        </p:scale>
        <p:origin x="684" y="78"/>
      </p:cViewPr>
      <p:guideLst/>
    </p:cSldViewPr>
  </p:slideViewPr>
  <p:outlineViewPr>
    <p:cViewPr>
      <p:scale>
        <a:sx n="33" d="100"/>
        <a:sy n="33" d="100"/>
      </p:scale>
      <p:origin x="0" y="-29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08153A-CBD0-47DA-9BC0-207948363E4C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65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42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891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335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20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65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296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622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95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17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06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0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94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0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07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63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80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8153A-CBD0-47DA-9BC0-207948363E4C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97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11437" y="64522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pandas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資料分析實務報告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3423016"/>
          </a:xfrm>
        </p:spPr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李明駿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mtClean="0"/>
              <a:t>繳交</a:t>
            </a:r>
            <a:r>
              <a:rPr lang="zh-TW" altLang="en-US"/>
              <a:t>時間</a:t>
            </a:r>
            <a:r>
              <a:rPr lang="en-US" altLang="zh-TW" smtClean="0"/>
              <a:t>:2022/4/20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57993" y="1122363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人工智慧導論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96977" y="133780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29292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期中</a:t>
            </a:r>
            <a:r>
              <a:rPr lang="zh-TW" altLang="en-US" dirty="0" smtClean="0">
                <a:solidFill>
                  <a:srgbClr val="29292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平時報告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99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27" y="263767"/>
            <a:ext cx="4862087" cy="33147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905" y="263767"/>
            <a:ext cx="4613764" cy="33147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365" y="3789484"/>
            <a:ext cx="9530495" cy="306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>
                <a:solidFill>
                  <a:srgbClr val="24292F"/>
                </a:solidFill>
                <a:latin typeface="Arial Unicode MS"/>
                <a:ea typeface="ui-monospace"/>
              </a:rPr>
              <a:t>從各種資料匯入成</a:t>
            </a:r>
            <a:r>
              <a:rPr lang="en-US" altLang="zh-TW" dirty="0" err="1">
                <a:solidFill>
                  <a:srgbClr val="24292F"/>
                </a:solidFill>
                <a:latin typeface="Arial Unicode MS"/>
                <a:ea typeface="ui-monospace"/>
              </a:rPr>
              <a:t>dataframe</a:t>
            </a:r>
            <a:r>
              <a:rPr lang="en-US" altLang="zh-TW" dirty="0">
                <a:solidFill>
                  <a:srgbClr val="24292F"/>
                </a:solidFill>
                <a:latin typeface="Arial Unicode MS"/>
                <a:ea typeface="ui-monospace"/>
              </a:rPr>
              <a:t/>
            </a:r>
            <a:br>
              <a:rPr lang="en-US" altLang="zh-TW" dirty="0">
                <a:solidFill>
                  <a:srgbClr val="24292F"/>
                </a:solidFill>
                <a:latin typeface="Arial Unicode MS"/>
                <a:ea typeface="ui-monospace"/>
              </a:rPr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6107" y="2235315"/>
            <a:ext cx="107471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pandas</a:t>
            </a:r>
            <a:r>
              <a:rPr lang="zh-TW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資料匯入  </a:t>
            </a:r>
            <a:endParaRPr lang="en-US" altLang="zh-TW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Courier New" panose="02070309020205020404" pitchFamily="49" charset="0"/>
            </a:endParaRPr>
          </a:p>
          <a:p>
            <a:endParaRPr lang="zh-TW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1_</a:t>
            </a:r>
            <a:r>
              <a:rPr lang="zh-TW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讀寫</a:t>
            </a:r>
            <a:r>
              <a:rPr lang="en-US" altLang="zh-TW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CSV</a:t>
            </a:r>
            <a:r>
              <a:rPr lang="zh-TW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檔案  </a:t>
            </a:r>
          </a:p>
          <a:p>
            <a:r>
              <a:rPr lang="en-US" altLang="zh-TW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2_</a:t>
            </a:r>
            <a:r>
              <a:rPr lang="zh-TW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讀寫</a:t>
            </a:r>
            <a:r>
              <a:rPr lang="en-US" altLang="zh-TW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excel</a:t>
            </a:r>
            <a:r>
              <a:rPr lang="zh-TW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檔案 </a:t>
            </a:r>
            <a:r>
              <a:rPr lang="en-US" altLang="zh-TW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Reading and writing data in Excel format</a:t>
            </a:r>
            <a:r>
              <a:rPr lang="en-US" altLang="zh-TW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  </a:t>
            </a:r>
          </a:p>
          <a:p>
            <a:r>
              <a:rPr lang="en-US" altLang="zh-TW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3_</a:t>
            </a:r>
            <a:r>
              <a:rPr lang="zh-TW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讀寫 </a:t>
            </a:r>
            <a:r>
              <a:rPr lang="en-US" altLang="zh-TW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JSON </a:t>
            </a:r>
            <a:r>
              <a:rPr lang="zh-TW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檔案  </a:t>
            </a:r>
          </a:p>
          <a:p>
            <a:r>
              <a:rPr lang="en-US" altLang="zh-TW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4_</a:t>
            </a:r>
            <a:r>
              <a:rPr lang="zh-TW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讀取網頁表格資料</a:t>
            </a:r>
            <a:r>
              <a:rPr lang="zh-TW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1471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合併Power Query 中的CSV 檔案- Power Query | Microsoft Do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4" y="125068"/>
            <a:ext cx="2693133" cy="19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德国铁路- 维基百科，自由的百科全书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505" y="212362"/>
            <a:ext cx="2297478" cy="190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ile:.xlsx icon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11" y="212362"/>
            <a:ext cx="1813902" cy="190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菜鳥救星講程式：什麼是JSON？為什麼每一個工程師都要會？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459" y="212362"/>
            <a:ext cx="1286363" cy="190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4753708" y="38158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i="1" u="sng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Arial Unicode MS"/>
                <a:ea typeface="ui-monospace"/>
              </a:rPr>
              <a:t>dataframe</a:t>
            </a:r>
            <a:r>
              <a:rPr lang="en-US" altLang="zh-TW" b="1" i="1" u="sng" dirty="0">
                <a:solidFill>
                  <a:schemeClr val="bg1">
                    <a:lumMod val="65000"/>
                    <a:lumOff val="35000"/>
                  </a:schemeClr>
                </a:solidFill>
                <a:latin typeface="Arial Unicode MS"/>
                <a:ea typeface="ui-monospace"/>
              </a:rPr>
              <a:t/>
            </a:r>
            <a:br>
              <a:rPr lang="en-US" altLang="zh-TW" b="1" i="1" u="sng" dirty="0">
                <a:solidFill>
                  <a:schemeClr val="bg1">
                    <a:lumMod val="65000"/>
                    <a:lumOff val="35000"/>
                  </a:schemeClr>
                </a:solidFill>
                <a:latin typeface="Arial Unicode MS"/>
                <a:ea typeface="ui-monospace"/>
              </a:rPr>
            </a:br>
            <a:endParaRPr lang="zh-TW" altLang="en-US" b="1" i="1" u="sng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1230923" y="2292241"/>
            <a:ext cx="2774644" cy="1741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310610" y="2152907"/>
            <a:ext cx="378069" cy="1624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911054" y="2087858"/>
            <a:ext cx="553915" cy="1689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645640" y="2292241"/>
            <a:ext cx="3167918" cy="1741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56" name="Picture 32" descr="pandas dataframe排序– Puter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95" y="4350171"/>
            <a:ext cx="4570104" cy="190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5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1_</a:t>
            </a:r>
            <a:r>
              <a:rPr lang="zh-TW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讀寫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CSV</a:t>
            </a:r>
            <a:r>
              <a:rPr lang="zh-TW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檔案 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讀</a:t>
            </a:r>
            <a:r>
              <a:rPr lang="en-US" altLang="zh-TW" dirty="0"/>
              <a:t>CSV</a:t>
            </a:r>
            <a:r>
              <a:rPr lang="zh-TW" altLang="en-US" dirty="0"/>
              <a:t>檔案 </a:t>
            </a:r>
            <a:r>
              <a:rPr lang="en-US" altLang="zh-TW" dirty="0"/>
              <a:t>== &gt;</a:t>
            </a:r>
            <a:r>
              <a:rPr lang="en-US" altLang="zh-TW" dirty="0" err="1"/>
              <a:t>pandas.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read_csv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寫入</a:t>
            </a:r>
            <a:r>
              <a:rPr lang="en-US" altLang="zh-TW" dirty="0"/>
              <a:t>CSV</a:t>
            </a:r>
            <a:r>
              <a:rPr lang="zh-TW" altLang="en-US" dirty="0"/>
              <a:t>檔案</a:t>
            </a:r>
            <a:r>
              <a:rPr lang="en-US" altLang="zh-TW" dirty="0"/>
              <a:t>== &gt;</a:t>
            </a:r>
            <a:r>
              <a:rPr lang="en-US" altLang="zh-TW" dirty="0" err="1"/>
              <a:t>pandas.</a:t>
            </a:r>
            <a:r>
              <a:rPr lang="en-US" altLang="zh-TW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DataFrame</a:t>
            </a:r>
            <a:r>
              <a:rPr lang="en-US" altLang="zh-TW" dirty="0" err="1"/>
              <a:t>.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to_csv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34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寫入</a:t>
            </a:r>
            <a:r>
              <a:rPr lang="en-US" altLang="zh-TW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CSV Saving a </a:t>
            </a:r>
            <a:r>
              <a:rPr lang="en-US" altLang="zh-TW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DataFrame</a:t>
            </a:r>
            <a:r>
              <a:rPr lang="en-US" altLang="zh-TW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to a CSV </a:t>
            </a:r>
            <a:endParaRPr lang="zh-TW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13" y="1884575"/>
            <a:ext cx="11548997" cy="3181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04122" y="5407242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24292F"/>
                </a:solidFill>
                <a:latin typeface="-apple-system"/>
              </a:rPr>
              <a:t>只讀取表格內的</a:t>
            </a:r>
            <a:r>
              <a:rPr lang="en-US" altLang="zh-TW" b="1" dirty="0">
                <a:solidFill>
                  <a:srgbClr val="24292F"/>
                </a:solidFill>
                <a:latin typeface="-apple-system"/>
              </a:rPr>
              <a:t>Date</a:t>
            </a:r>
            <a:r>
              <a:rPr lang="zh-TW" altLang="en-US" b="1" dirty="0">
                <a:solidFill>
                  <a:srgbClr val="24292F"/>
                </a:solidFill>
                <a:latin typeface="-apple-system"/>
              </a:rPr>
              <a:t>欄位和</a:t>
            </a:r>
            <a:r>
              <a:rPr lang="en-US" altLang="zh-TW" b="1" dirty="0">
                <a:solidFill>
                  <a:srgbClr val="24292F"/>
                </a:solidFill>
                <a:latin typeface="-apple-system"/>
              </a:rPr>
              <a:t>Close</a:t>
            </a:r>
            <a:r>
              <a:rPr lang="zh-TW" altLang="en-US" b="1" dirty="0">
                <a:solidFill>
                  <a:srgbClr val="24292F"/>
                </a:solidFill>
                <a:latin typeface="-apple-system"/>
              </a:rPr>
              <a:t>欄位</a:t>
            </a:r>
            <a:endParaRPr lang="en-US" altLang="zh-TW" b="1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9619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07" y="425861"/>
            <a:ext cx="8634048" cy="603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9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91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3" y="674874"/>
            <a:ext cx="7024321" cy="536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838" y="1086216"/>
            <a:ext cx="8252521" cy="451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2_</a:t>
            </a:r>
            <a:r>
              <a:rPr lang="zh-TW" alt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讀寫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excel</a:t>
            </a:r>
            <a:r>
              <a:rPr lang="zh-TW" alt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檔案 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Reading and writing data in Excel format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1475884" y="2321142"/>
            <a:ext cx="1835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75884" y="2914528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再</a:t>
            </a:r>
            <a:r>
              <a:rPr lang="en-US" altLang="zh-TW" dirty="0" smtClean="0"/>
              <a:t>upload</a:t>
            </a:r>
            <a:r>
              <a:rPr lang="zh-TW" altLang="en-US" dirty="0" smtClean="0"/>
              <a:t>到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5883" y="3507914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3.xlsx vs </a:t>
            </a:r>
            <a:r>
              <a:rPr lang="en-US" altLang="zh-TW" dirty="0" err="1" smtClean="0"/>
              <a:t>xls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檔案差異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75883" y="4101300"/>
            <a:ext cx="3256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讀取</a:t>
            </a:r>
            <a:r>
              <a:rPr lang="en-US" altLang="zh-TW" dirty="0" smtClean="0"/>
              <a:t>excel</a:t>
            </a:r>
            <a:r>
              <a:rPr lang="zh-TW" altLang="en-US" dirty="0"/>
              <a:t> </a:t>
            </a:r>
            <a:r>
              <a:rPr lang="en-US" altLang="zh-TW" dirty="0" err="1" smtClean="0"/>
              <a:t>pandas.read_excel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68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zh-TW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144715" y="1752620"/>
            <a:ext cx="935208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/>
                <a:ea typeface="ui-monospace"/>
              </a:rPr>
              <a:t>Pandas</a:t>
            </a:r>
            <a:r>
              <a:rPr lang="zh-TW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/>
                <a:ea typeface="ui-monospace"/>
              </a:rPr>
              <a:t>資料型態及其屬性</a:t>
            </a:r>
            <a:endParaRPr lang="en-US" altLang="zh-TW" sz="2800" dirty="0" smtClean="0">
              <a:solidFill>
                <a:schemeClr val="tx2">
                  <a:lumMod val="40000"/>
                  <a:lumOff val="60000"/>
                </a:schemeClr>
              </a:solidFill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/>
                <a:ea typeface="ui-monospace"/>
              </a:rPr>
              <a:t>           </a:t>
            </a:r>
            <a:r>
              <a:rPr lang="en-US" altLang="zh-TW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/>
                <a:ea typeface="ui-monospace"/>
              </a:rPr>
              <a:t>Series vs </a:t>
            </a:r>
            <a:r>
              <a:rPr lang="en-US" altLang="zh-TW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/>
                <a:ea typeface="ui-monospace"/>
              </a:rPr>
              <a:t>dataframe</a:t>
            </a:r>
            <a:endParaRPr lang="en-US" altLang="zh-TW" dirty="0" smtClean="0">
              <a:solidFill>
                <a:schemeClr val="tx2">
                  <a:lumMod val="40000"/>
                  <a:lumOff val="60000"/>
                </a:schemeClr>
              </a:solidFill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>
              <a:solidFill>
                <a:schemeClr val="tx2">
                  <a:lumMod val="40000"/>
                  <a:lumOff val="60000"/>
                </a:schemeClr>
              </a:solidFill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/>
                <a:ea typeface="ui-monospace"/>
              </a:rPr>
              <a:t>Series</a:t>
            </a:r>
            <a:r>
              <a:rPr lang="zh-TW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/>
                <a:ea typeface="ui-monospace"/>
              </a:rPr>
              <a:t>的建立與基本運算</a:t>
            </a:r>
            <a:endParaRPr lang="en-US" altLang="zh-TW" dirty="0" smtClean="0">
              <a:solidFill>
                <a:schemeClr val="tx2">
                  <a:lumMod val="40000"/>
                  <a:lumOff val="60000"/>
                </a:schemeClr>
              </a:solidFill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/>
                <a:ea typeface="ui-monospace"/>
              </a:rPr>
              <a:t>           </a:t>
            </a:r>
            <a:r>
              <a:rPr lang="en-US" altLang="zh-TW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/>
                <a:ea typeface="ui-monospace"/>
              </a:rPr>
              <a:t>Dataframe</a:t>
            </a:r>
            <a:r>
              <a:rPr lang="zh-TW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/>
                <a:ea typeface="ui-monospace"/>
              </a:rPr>
              <a:t>的建立</a:t>
            </a:r>
            <a:endParaRPr lang="en-US" altLang="zh-TW" dirty="0" smtClean="0">
              <a:solidFill>
                <a:schemeClr val="tx2">
                  <a:lumMod val="40000"/>
                  <a:lumOff val="60000"/>
                </a:schemeClr>
              </a:solidFill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/>
                <a:ea typeface="ui-monospace"/>
              </a:rPr>
              <a:t>           從各種資料匯入成</a:t>
            </a:r>
            <a:r>
              <a:rPr lang="en-US" altLang="zh-TW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/>
                <a:ea typeface="ui-monospace"/>
              </a:rPr>
              <a:t>dataframe</a:t>
            </a:r>
            <a:endParaRPr lang="en-US" altLang="zh-TW" dirty="0" smtClean="0">
              <a:solidFill>
                <a:schemeClr val="tx2">
                  <a:lumMod val="40000"/>
                  <a:lumOff val="60000"/>
                </a:schemeClr>
              </a:solidFill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>
              <a:solidFill>
                <a:schemeClr val="tx2">
                  <a:lumMod val="40000"/>
                  <a:lumOff val="60000"/>
                </a:schemeClr>
              </a:solidFill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/>
                <a:ea typeface="ui-monospace"/>
              </a:rPr>
              <a:t>Dataframe</a:t>
            </a:r>
            <a:r>
              <a:rPr lang="zh-TW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/>
                <a:ea typeface="ui-monospace"/>
              </a:rPr>
              <a:t>的各種運算</a:t>
            </a:r>
            <a:endParaRPr lang="en-US" altLang="zh-TW" dirty="0" smtClean="0">
              <a:solidFill>
                <a:schemeClr val="tx2">
                  <a:lumMod val="40000"/>
                  <a:lumOff val="60000"/>
                </a:schemeClr>
              </a:solidFill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chemeClr val="tx2">
                  <a:lumMod val="40000"/>
                  <a:lumOff val="60000"/>
                </a:schemeClr>
              </a:solidFill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/>
                <a:ea typeface="ui-monospace"/>
              </a:rPr>
              <a:t>Pandas</a:t>
            </a:r>
            <a:r>
              <a:rPr lang="zh-TW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/>
                <a:ea typeface="ui-monospace"/>
              </a:rPr>
              <a:t>小專案</a:t>
            </a:r>
            <a:endParaRPr lang="en-US" altLang="zh-TW" sz="2800" dirty="0" smtClean="0">
              <a:solidFill>
                <a:schemeClr val="tx2">
                  <a:lumMod val="40000"/>
                  <a:lumOff val="60000"/>
                </a:schemeClr>
              </a:solidFill>
              <a:latin typeface="Arial Unicode MS"/>
              <a:ea typeface="ui-monospace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 Unicode MS"/>
              <a:ea typeface="ui-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194732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08" y="1264260"/>
            <a:ext cx="9406461" cy="472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7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3_</a:t>
            </a:r>
            <a:r>
              <a:rPr lang="zh-TW" alt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讀寫 </a:t>
            </a:r>
            <a:r>
              <a:rPr lang="en-US" altLang="zh-TW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JSON </a:t>
            </a:r>
            <a:r>
              <a:rPr lang="zh-TW" alt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檔案</a:t>
            </a:r>
            <a:br>
              <a:rPr lang="zh-TW" alt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endParaRPr lang="zh-TW" altLang="en-U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1802423"/>
            <a:ext cx="9905999" cy="3988778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將 </a:t>
            </a:r>
            <a:r>
              <a:rPr lang="en-US" altLang="zh-TW" dirty="0"/>
              <a:t>JSON </a:t>
            </a:r>
            <a:r>
              <a:rPr lang="zh-TW" altLang="en-US" dirty="0"/>
              <a:t>檔案載入到 </a:t>
            </a:r>
            <a:r>
              <a:rPr lang="en-US" altLang="zh-TW" dirty="0"/>
              <a:t>Pandas </a:t>
            </a:r>
            <a:r>
              <a:rPr lang="en-US" altLang="zh-TW" dirty="0" err="1"/>
              <a:t>DataFrame</a:t>
            </a:r>
            <a:r>
              <a:rPr lang="en-US" altLang="zh-TW" dirty="0"/>
              <a:t> </a:t>
            </a:r>
            <a:r>
              <a:rPr lang="zh-TW" altLang="en-US" dirty="0" smtClean="0"/>
              <a:t>中。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en-US" altLang="zh-TW" dirty="0"/>
              <a:t>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pandas.read_json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將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檔案次路徑傳遞給</a:t>
            </a:r>
            <a:r>
              <a:rPr lang="en-US" altLang="zh-TW" dirty="0" err="1"/>
              <a:t>pandas.read_json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將索引</a:t>
            </a:r>
            <a:r>
              <a:rPr lang="en-US" altLang="zh-TW" dirty="0" smtClean="0"/>
              <a:t>JSON </a:t>
            </a:r>
            <a:r>
              <a:rPr lang="zh-TW" altLang="en-US" dirty="0"/>
              <a:t>檔案載入到 </a:t>
            </a:r>
            <a:r>
              <a:rPr lang="en-US" altLang="zh-TW" dirty="0"/>
              <a:t>Pandas </a:t>
            </a:r>
            <a:r>
              <a:rPr lang="en-US" altLang="zh-TW" dirty="0" err="1"/>
              <a:t>DataFrame</a:t>
            </a:r>
            <a:r>
              <a:rPr lang="en-US" altLang="zh-TW" dirty="0"/>
              <a:t> </a:t>
            </a:r>
            <a:r>
              <a:rPr lang="zh-TW" altLang="en-US" dirty="0" smtClean="0"/>
              <a:t>中。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98" y="240449"/>
            <a:ext cx="9905998" cy="1478570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4292F"/>
                </a:solidFill>
                <a:latin typeface="Arial Unicode MS"/>
                <a:ea typeface="ui-monospace"/>
              </a:rPr>
              <a:t>Dataframe</a:t>
            </a:r>
            <a:r>
              <a:rPr lang="zh-TW" altLang="en-US" dirty="0">
                <a:solidFill>
                  <a:srgbClr val="24292F"/>
                </a:solidFill>
                <a:latin typeface="Arial Unicode MS"/>
                <a:ea typeface="ui-monospace"/>
              </a:rPr>
              <a:t>的各種運算</a:t>
            </a:r>
            <a:r>
              <a:rPr lang="en-US" altLang="zh-TW" dirty="0">
                <a:solidFill>
                  <a:srgbClr val="24292F"/>
                </a:solidFill>
                <a:latin typeface="Arial Unicode MS"/>
                <a:ea typeface="ui-monospace"/>
              </a:rPr>
              <a:t/>
            </a:r>
            <a:br>
              <a:rPr lang="en-US" altLang="zh-TW" dirty="0">
                <a:solidFill>
                  <a:srgbClr val="24292F"/>
                </a:solidFill>
                <a:latin typeface="Arial Unicode MS"/>
                <a:ea typeface="ui-monospace"/>
              </a:rPr>
            </a:b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9866" y="145817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                apply()                                          transform</a:t>
            </a:r>
            <a:r>
              <a:rPr lang="en-US" altLang="zh-TW" dirty="0"/>
              <a:t>() </a:t>
            </a:r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86" y="2156326"/>
            <a:ext cx="3883079" cy="441152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167" y="2156326"/>
            <a:ext cx="4164527" cy="44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9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765" y="2535241"/>
            <a:ext cx="13119292" cy="1478570"/>
          </a:xfrm>
        </p:spPr>
        <p:txBody>
          <a:bodyPr>
            <a:normAutofit fontScale="90000"/>
          </a:bodyPr>
          <a:lstStyle/>
          <a:p>
            <a:r>
              <a:rPr lang="zh-TW" altLang="en-US" sz="6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           小專題</a:t>
            </a:r>
            <a:r>
              <a:rPr lang="en-US" altLang="zh-TW" sz="6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zh-TW" sz="6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zh-TW" altLang="en-US" sz="6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      </a:t>
            </a:r>
            <a:r>
              <a:rPr lang="zh-TW" altLang="zh-TW" sz="6000" cap="none" dirty="0" smtClean="0">
                <a:solidFill>
                  <a:schemeClr val="bg2">
                    <a:lumMod val="75000"/>
                  </a:schemeClr>
                </a:solidFill>
                <a:latin typeface="Arial Unicode MS"/>
                <a:ea typeface="ui-monospace"/>
              </a:rPr>
              <a:t>歷史</a:t>
            </a:r>
            <a:r>
              <a:rPr lang="zh-TW" altLang="zh-TW" sz="6000" cap="none" dirty="0">
                <a:solidFill>
                  <a:schemeClr val="bg2">
                    <a:lumMod val="75000"/>
                  </a:schemeClr>
                </a:solidFill>
                <a:latin typeface="Arial Unicode MS"/>
                <a:ea typeface="ui-monospace"/>
              </a:rPr>
              <a:t>股價分析 </a:t>
            </a:r>
            <a:r>
              <a:rPr lang="zh-TW" altLang="zh-TW" sz="6000" cap="none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zh-TW" altLang="zh-TW" sz="6000" cap="none" dirty="0">
                <a:solidFill>
                  <a:schemeClr val="bg2">
                    <a:lumMod val="75000"/>
                  </a:schemeClr>
                </a:solidFill>
              </a:rPr>
            </a:br>
            <a:endParaRPr lang="zh-TW" altLang="en-US" sz="6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3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569618"/>
            <a:ext cx="102592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40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索引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67592" y="1842910"/>
            <a:ext cx="20598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Unicode MS"/>
                <a:ea typeface="ui-monospace"/>
              </a:rPr>
              <a:t>1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Unicode MS"/>
                <a:ea typeface="ui-monospace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Unicode MS"/>
                <a:ea typeface="ui-monospace"/>
              </a:rPr>
              <a:t>設定IPython筆記本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Unicode MS"/>
                <a:ea typeface="ui-monospace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/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</a:b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71600" y="2531128"/>
            <a:ext cx="33518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Unicode MS"/>
                <a:ea typeface="ui-monospace"/>
              </a:rPr>
              <a:t>2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Unicode MS"/>
                <a:ea typeface="ui-monospace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Unicode MS"/>
                <a:ea typeface="ui-monospace"/>
              </a:rPr>
              <a:t>從Google取得與組織股票資料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/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</a:b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67592" y="3085126"/>
            <a:ext cx="261449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Unicode MS"/>
                <a:ea typeface="ui-monospace"/>
              </a:rPr>
              <a:t>3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Unicode MS"/>
                <a:ea typeface="ui-monospace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Unicode MS"/>
                <a:ea typeface="ui-monospace"/>
              </a:rPr>
              <a:t>繪製股價時間序列的圖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/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</a:b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367592" y="3635178"/>
            <a:ext cx="232275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Unicode MS"/>
                <a:ea typeface="ui-monospace"/>
              </a:rPr>
              <a:t>4</a:t>
            </a: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Arial Unicode MS"/>
                <a:ea typeface="ui-monospace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Unicode MS"/>
                <a:ea typeface="ui-monospace"/>
              </a:rPr>
              <a:t>繪製成交量序列的圖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/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</a:b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367592" y="4185230"/>
            <a:ext cx="376866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Unicode MS"/>
                <a:ea typeface="ui-monospace"/>
              </a:rPr>
              <a:t>5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Unicode MS"/>
                <a:ea typeface="ui-monospace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Unicode MS"/>
                <a:ea typeface="ui-monospace"/>
              </a:rPr>
              <a:t>計算簡易的每日收盤價變化百分比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/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</a:b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-99654"/>
            <a:ext cx="0" cy="6565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26960" tIns="152352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43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214071"/>
            <a:ext cx="9905998" cy="147857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更新版本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122" y="1600200"/>
            <a:ext cx="10014579" cy="473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85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8029" y="126149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TW" altLang="en-US" sz="2800" dirty="0" smtClean="0">
                <a:solidFill>
                  <a:schemeClr val="tx2">
                    <a:lumMod val="75000"/>
                  </a:schemeClr>
                </a:solidFill>
              </a:rPr>
              <a:t>設定</a:t>
            </a:r>
            <a:r>
              <a:rPr lang="en-US" altLang="zh-TW" sz="2800" dirty="0" err="1">
                <a:solidFill>
                  <a:schemeClr val="tx2">
                    <a:lumMod val="75000"/>
                  </a:schemeClr>
                </a:solidFill>
              </a:rPr>
              <a:t>IPython</a:t>
            </a:r>
            <a:r>
              <a:rPr lang="zh-TW" altLang="en-US" sz="2800" dirty="0" smtClean="0">
                <a:solidFill>
                  <a:schemeClr val="tx2">
                    <a:lumMod val="75000"/>
                  </a:schemeClr>
                </a:solidFill>
              </a:rPr>
              <a:t>筆記本</a:t>
            </a:r>
            <a:endParaRPr lang="zh-TW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69" y="1274884"/>
            <a:ext cx="8678008" cy="52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79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3875" y="192699"/>
            <a:ext cx="9905998" cy="1478570"/>
          </a:xfrm>
        </p:spPr>
        <p:txBody>
          <a:bodyPr>
            <a:normAutofit fontScale="90000"/>
          </a:bodyPr>
          <a:lstStyle/>
          <a:p>
            <a:pPr lvl="0"/>
            <a:r>
              <a:rPr lang="zh-TW" altLang="zh-TW" cap="none" dirty="0">
                <a:solidFill>
                  <a:schemeClr val="tx2">
                    <a:lumMod val="75000"/>
                  </a:schemeClr>
                </a:solidFill>
                <a:latin typeface="Arial Unicode MS"/>
                <a:ea typeface="ui-monospace"/>
              </a:rPr>
              <a:t>2</a:t>
            </a:r>
            <a:r>
              <a:rPr lang="en-US" altLang="zh-TW" cap="none" dirty="0">
                <a:solidFill>
                  <a:schemeClr val="tx2">
                    <a:lumMod val="75000"/>
                  </a:schemeClr>
                </a:solidFill>
                <a:latin typeface="Arial Unicode MS"/>
                <a:ea typeface="ui-monospace"/>
              </a:rPr>
              <a:t>.</a:t>
            </a:r>
            <a:r>
              <a:rPr lang="zh-TW" altLang="zh-TW" cap="none" dirty="0">
                <a:solidFill>
                  <a:schemeClr val="tx2">
                    <a:lumMod val="75000"/>
                  </a:schemeClr>
                </a:solidFill>
                <a:latin typeface="Arial Unicode MS"/>
                <a:ea typeface="ui-monospace"/>
              </a:rPr>
              <a:t>從Google取得與組織股票資料 </a:t>
            </a:r>
            <a:r>
              <a:rPr lang="zh-TW" altLang="zh-TW" cap="none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zh-TW" altLang="zh-TW" cap="none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zh-TW" cap="none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/>
            </a:r>
            <a:br>
              <a:rPr lang="zh-TW" altLang="zh-TW" cap="none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</a:b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771" y="677007"/>
            <a:ext cx="5089038" cy="60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9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44" y="1345654"/>
            <a:ext cx="11527664" cy="40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98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77336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</a:rPr>
              <a:t>繪製</a:t>
            </a:r>
            <a:r>
              <a:rPr lang="zh-TW" altLang="en-US" b="1" dirty="0">
                <a:solidFill>
                  <a:schemeClr val="tx2">
                    <a:lumMod val="75000"/>
                  </a:schemeClr>
                </a:solidFill>
              </a:rPr>
              <a:t>股價時間序列的圖</a:t>
            </a:r>
            <a:br>
              <a:rPr lang="zh-TW" alt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zh-TW" altLang="en-US" dirty="0">
                <a:solidFill>
                  <a:schemeClr val="tx2">
                    <a:lumMod val="75000"/>
                  </a:schemeClr>
                </a:solidFill>
              </a:rPr>
            </a:b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83" y="1307186"/>
            <a:ext cx="6195647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5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PANDAS</a:t>
            </a:r>
            <a:r>
              <a:rPr lang="zh-TW" altLang="en-US" dirty="0" smtClean="0"/>
              <a:t>資料型態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73" y="2097088"/>
            <a:ext cx="3786579" cy="41383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496" y="2604940"/>
            <a:ext cx="6352442" cy="312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75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7" y="2039816"/>
            <a:ext cx="1122777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50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9424" y="119065"/>
            <a:ext cx="9905998" cy="1478570"/>
          </a:xfrm>
        </p:spPr>
        <p:txBody>
          <a:bodyPr>
            <a:normAutofit/>
          </a:bodyPr>
          <a:lstStyle/>
          <a:p>
            <a:pPr lvl="0"/>
            <a:r>
              <a:rPr lang="zh-TW" altLang="zh-TW" sz="3200" cap="none" dirty="0">
                <a:solidFill>
                  <a:schemeClr val="tx2">
                    <a:lumMod val="75000"/>
                  </a:schemeClr>
                </a:solidFill>
                <a:latin typeface="Arial Unicode MS"/>
                <a:ea typeface="ui-monospace"/>
              </a:rPr>
              <a:t>4</a:t>
            </a:r>
            <a:r>
              <a:rPr lang="en-US" altLang="zh-TW" sz="3200" dirty="0">
                <a:solidFill>
                  <a:schemeClr val="tx2">
                    <a:lumMod val="75000"/>
                  </a:schemeClr>
                </a:solidFill>
                <a:latin typeface="Arial Unicode MS"/>
                <a:ea typeface="ui-monospace"/>
              </a:rPr>
              <a:t>.</a:t>
            </a:r>
            <a:r>
              <a:rPr lang="zh-TW" altLang="zh-TW" sz="3200" cap="none" dirty="0">
                <a:solidFill>
                  <a:schemeClr val="tx2">
                    <a:lumMod val="75000"/>
                  </a:schemeClr>
                </a:solidFill>
                <a:latin typeface="Arial Unicode MS"/>
                <a:ea typeface="ui-monospace"/>
              </a:rPr>
              <a:t>繪製成交量序列的圖 </a:t>
            </a:r>
            <a:endParaRPr lang="zh-TW" altLang="en-US" sz="3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24" y="2111620"/>
            <a:ext cx="5810251" cy="2476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868" y="58204"/>
            <a:ext cx="4703885" cy="675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38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226768"/>
            <a:ext cx="7050332" cy="64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94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60" y="465260"/>
            <a:ext cx="10500947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7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24292F"/>
                </a:solidFill>
                <a:latin typeface="Arial Unicode MS"/>
                <a:ea typeface="ui-monospace"/>
              </a:rPr>
              <a:t> </a:t>
            </a:r>
            <a:r>
              <a:rPr lang="en-US" altLang="zh-TW" dirty="0">
                <a:solidFill>
                  <a:srgbClr val="24292F"/>
                </a:solidFill>
                <a:latin typeface="Arial Unicode MS"/>
                <a:ea typeface="ui-monospace"/>
              </a:rPr>
              <a:t>Series vs </a:t>
            </a:r>
            <a:r>
              <a:rPr lang="en-US" altLang="zh-TW" dirty="0" err="1">
                <a:solidFill>
                  <a:srgbClr val="24292F"/>
                </a:solidFill>
                <a:latin typeface="Arial Unicode MS"/>
                <a:ea typeface="ui-monospace"/>
              </a:rPr>
              <a:t>dataframe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141413" y="2382631"/>
            <a:ext cx="10323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>
                <a:latin typeface="Arial Unicode MS"/>
                <a:ea typeface="Menlo"/>
              </a:rPr>
              <a:t>Series</a:t>
            </a:r>
            <a:r>
              <a:rPr lang="zh-TW" altLang="zh-TW" sz="2000" dirty="0">
                <a:ea typeface="charter"/>
              </a:rPr>
              <a:t> </a:t>
            </a:r>
            <a:r>
              <a:rPr lang="zh-TW" altLang="zh-TW" dirty="0">
                <a:latin typeface="Arial" panose="020B0604020202020204" pitchFamily="34" charset="0"/>
                <a:ea typeface="charter"/>
              </a:rPr>
              <a:t>被設計成由一組索引與一組資料所搭建而成的</a:t>
            </a:r>
            <a:r>
              <a:rPr lang="zh-TW" altLang="zh-TW" dirty="0" smtClean="0">
                <a:latin typeface="Arial" panose="020B0604020202020204" pitchFamily="34" charset="0"/>
                <a:ea typeface="charter"/>
              </a:rPr>
              <a:t>資料結構</a:t>
            </a:r>
            <a:r>
              <a:rPr lang="zh-TW" altLang="en-US" dirty="0" smtClean="0">
                <a:latin typeface="Arial" panose="020B0604020202020204" pitchFamily="34" charset="0"/>
                <a:ea typeface="charter"/>
              </a:rPr>
              <a:t>。</a:t>
            </a:r>
            <a:endParaRPr lang="zh-TW" altLang="zh-TW" sz="2000" dirty="0"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41413" y="3868505"/>
            <a:ext cx="10200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/>
              <a:t>DataFrame</a:t>
            </a:r>
            <a:r>
              <a:rPr lang="zh-TW" altLang="en-US" dirty="0"/>
              <a:t>用來處理結構化</a:t>
            </a:r>
            <a:r>
              <a:rPr lang="en-US" altLang="zh-TW" dirty="0"/>
              <a:t>(Table like)</a:t>
            </a:r>
            <a:r>
              <a:rPr lang="zh-TW" altLang="en-US" dirty="0"/>
              <a:t>的</a:t>
            </a:r>
            <a:r>
              <a:rPr lang="zh-TW" altLang="en-US" dirty="0" smtClean="0"/>
              <a:t>資料，具備</a:t>
            </a:r>
            <a:r>
              <a:rPr lang="zh-TW" altLang="en-US" dirty="0"/>
              <a:t>欄與列的概念可形成完整表格</a:t>
            </a:r>
            <a:r>
              <a:rPr lang="zh-TW" altLang="en-US" dirty="0" smtClean="0"/>
              <a:t>形式。</a:t>
            </a:r>
            <a:endParaRPr lang="zh-TW" altLang="zh-TW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4292F"/>
                </a:solidFill>
                <a:latin typeface="Arial Unicode MS"/>
                <a:ea typeface="ui-monospace"/>
              </a:rPr>
              <a:t>Series</a:t>
            </a:r>
            <a:r>
              <a:rPr lang="zh-TW" altLang="en-US" dirty="0">
                <a:solidFill>
                  <a:srgbClr val="24292F"/>
                </a:solidFill>
                <a:latin typeface="Arial Unicode MS"/>
                <a:ea typeface="ui-monospace"/>
              </a:rPr>
              <a:t>的建立與基本運算</a:t>
            </a:r>
            <a:r>
              <a:rPr lang="en-US" altLang="zh-TW" dirty="0">
                <a:solidFill>
                  <a:srgbClr val="24292F"/>
                </a:solidFill>
                <a:latin typeface="Arial Unicode MS"/>
                <a:ea typeface="ui-monospace"/>
              </a:rPr>
              <a:t/>
            </a:r>
            <a:br>
              <a:rPr lang="en-US" altLang="zh-TW" dirty="0">
                <a:solidFill>
                  <a:srgbClr val="24292F"/>
                </a:solidFill>
                <a:latin typeface="Arial Unicode MS"/>
                <a:ea typeface="ui-monospace"/>
              </a:rPr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08" y="1709495"/>
            <a:ext cx="8044961" cy="46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16" y="334108"/>
            <a:ext cx="7877908" cy="609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8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796404"/>
            <a:ext cx="67437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27" y="655727"/>
            <a:ext cx="697048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6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4292F"/>
                </a:solidFill>
                <a:latin typeface="Arial Unicode MS"/>
                <a:ea typeface="ui-monospace"/>
              </a:rPr>
              <a:t>Dataframe</a:t>
            </a:r>
            <a:r>
              <a:rPr lang="zh-TW" altLang="en-US" dirty="0">
                <a:solidFill>
                  <a:srgbClr val="24292F"/>
                </a:solidFill>
                <a:latin typeface="Arial Unicode MS"/>
                <a:ea typeface="ui-monospace"/>
              </a:rPr>
              <a:t>的</a:t>
            </a:r>
            <a:r>
              <a:rPr lang="zh-TW" altLang="en-US" dirty="0" smtClean="0">
                <a:solidFill>
                  <a:srgbClr val="24292F"/>
                </a:solidFill>
                <a:latin typeface="Arial Unicode MS"/>
                <a:ea typeface="ui-monospace"/>
              </a:rPr>
              <a:t>建立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用 </a:t>
            </a:r>
            <a:r>
              <a:rPr lang="en-US" altLang="zh-TW" dirty="0"/>
              <a:t>Python </a:t>
            </a:r>
            <a:r>
              <a:rPr lang="en-US" altLang="zh-TW" dirty="0" err="1"/>
              <a:t>dict</a:t>
            </a:r>
            <a:r>
              <a:rPr lang="en-US" altLang="zh-TW" dirty="0"/>
              <a:t> </a:t>
            </a:r>
            <a:r>
              <a:rPr lang="zh-TW" altLang="en-US" dirty="0"/>
              <a:t>建立 </a:t>
            </a:r>
            <a:r>
              <a:rPr lang="en-US" altLang="zh-TW" dirty="0" err="1" smtClean="0"/>
              <a:t>DataFrame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 err="1"/>
              <a:t>pd.util.testing</a:t>
            </a:r>
            <a:r>
              <a:rPr lang="en-US" altLang="zh-TW" dirty="0"/>
              <a:t> </a:t>
            </a:r>
            <a:r>
              <a:rPr lang="zh-TW" altLang="en-US" dirty="0"/>
              <a:t>隨機建立 </a:t>
            </a:r>
            <a:r>
              <a:rPr lang="en-US" altLang="zh-TW" dirty="0" err="1" smtClean="0"/>
              <a:t>DataFrame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讀取線上 </a:t>
            </a:r>
            <a:r>
              <a:rPr lang="en-US" altLang="zh-TW" dirty="0"/>
              <a:t>CSV </a:t>
            </a:r>
            <a:r>
              <a:rPr lang="zh-TW" altLang="en-US" dirty="0" smtClean="0"/>
              <a:t>檔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6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341</TotalTime>
  <Words>332</Words>
  <Application>Microsoft Office PowerPoint</Application>
  <PresentationFormat>寬螢幕</PresentationFormat>
  <Paragraphs>72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5" baseType="lpstr">
      <vt:lpstr>-apple-system</vt:lpstr>
      <vt:lpstr>Arial Unicode MS</vt:lpstr>
      <vt:lpstr>charter</vt:lpstr>
      <vt:lpstr>Menlo</vt:lpstr>
      <vt:lpstr>ui-monospace</vt:lpstr>
      <vt:lpstr>新細明體</vt:lpstr>
      <vt:lpstr>標楷體</vt:lpstr>
      <vt:lpstr>Arial</vt:lpstr>
      <vt:lpstr>Courier New</vt:lpstr>
      <vt:lpstr>Trebuchet MS</vt:lpstr>
      <vt:lpstr>Tw Cen MT</vt:lpstr>
      <vt:lpstr>電路</vt:lpstr>
      <vt:lpstr>pandas資料分析實務報告</vt:lpstr>
      <vt:lpstr>agenda </vt:lpstr>
      <vt:lpstr>PANDAS資料型態</vt:lpstr>
      <vt:lpstr> Series vs dataframe</vt:lpstr>
      <vt:lpstr>Series的建立與基本運算 </vt:lpstr>
      <vt:lpstr>PowerPoint 簡報</vt:lpstr>
      <vt:lpstr>PowerPoint 簡報</vt:lpstr>
      <vt:lpstr>PowerPoint 簡報</vt:lpstr>
      <vt:lpstr>Dataframe的建立</vt:lpstr>
      <vt:lpstr>PowerPoint 簡報</vt:lpstr>
      <vt:lpstr>從各種資料匯入成dataframe </vt:lpstr>
      <vt:lpstr>PowerPoint 簡報</vt:lpstr>
      <vt:lpstr>1_讀寫CSV檔案  </vt:lpstr>
      <vt:lpstr>寫入CSV Saving a DataFrame to a CSV </vt:lpstr>
      <vt:lpstr>PowerPoint 簡報</vt:lpstr>
      <vt:lpstr>PowerPoint 簡報</vt:lpstr>
      <vt:lpstr>PowerPoint 簡報</vt:lpstr>
      <vt:lpstr>PowerPoint 簡報</vt:lpstr>
      <vt:lpstr>2_讀寫excel檔案 Reading and writing data in Excel format</vt:lpstr>
      <vt:lpstr>PowerPoint 簡報</vt:lpstr>
      <vt:lpstr>3_讀寫 JSON 檔案 </vt:lpstr>
      <vt:lpstr>Dataframe的各種運算 </vt:lpstr>
      <vt:lpstr>                   小專題               歷史股價分析  </vt:lpstr>
      <vt:lpstr>索引</vt:lpstr>
      <vt:lpstr>更新版本</vt:lpstr>
      <vt:lpstr>1.設定IPython筆記本</vt:lpstr>
      <vt:lpstr>2.從Google取得與組織股票資料   </vt:lpstr>
      <vt:lpstr>PowerPoint 簡報</vt:lpstr>
      <vt:lpstr>3.繪製股價時間序列的圖  </vt:lpstr>
      <vt:lpstr>PowerPoint 簡報</vt:lpstr>
      <vt:lpstr>4.繪製成交量序列的圖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資料科學及NUMPY實務</dc:title>
  <dc:creator>user</dc:creator>
  <cp:lastModifiedBy>user</cp:lastModifiedBy>
  <cp:revision>39</cp:revision>
  <dcterms:created xsi:type="dcterms:W3CDTF">2022-03-30T01:45:55Z</dcterms:created>
  <dcterms:modified xsi:type="dcterms:W3CDTF">2022-04-20T02:55:02Z</dcterms:modified>
</cp:coreProperties>
</file>