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9" r:id="rId4"/>
    <p:sldId id="280" r:id="rId5"/>
    <p:sldId id="277" r:id="rId6"/>
    <p:sldId id="281" r:id="rId7"/>
    <p:sldId id="283" r:id="rId8"/>
    <p:sldId id="284" r:id="rId9"/>
    <p:sldId id="285" r:id="rId10"/>
    <p:sldId id="286" r:id="rId11"/>
    <p:sldId id="287" r:id="rId12"/>
    <p:sldId id="288" r:id="rId13"/>
    <p:sldId id="289" r:id="rId14"/>
    <p:sldId id="290" r:id="rId15"/>
    <p:sldId id="291" r:id="rId16"/>
    <p:sldId id="278" r:id="rId17"/>
    <p:sldId id="292" r:id="rId18"/>
    <p:sldId id="293"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5006" autoAdjust="0"/>
  </p:normalViewPr>
  <p:slideViewPr>
    <p:cSldViewPr snapToGrid="0">
      <p:cViewPr varScale="1">
        <p:scale>
          <a:sx n="109" d="100"/>
          <a:sy n="109" d="100"/>
        </p:scale>
        <p:origin x="684" y="114"/>
      </p:cViewPr>
      <p:guideLst/>
    </p:cSldViewPr>
  </p:slideViewPr>
  <p:outlineViewPr>
    <p:cViewPr>
      <p:scale>
        <a:sx n="33" d="100"/>
        <a:sy n="33" d="100"/>
      </p:scale>
      <p:origin x="0" y="-299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212827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7389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135067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334539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8181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244577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41849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129329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279252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364268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C08153A-CBD0-47DA-9BC0-207948363E4C}" type="datetimeFigureOut">
              <a:rPr lang="zh-TW" altLang="en-US" smtClean="0"/>
              <a:t>2022/3/30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22145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8153A-CBD0-47DA-9BC0-207948363E4C}" type="datetimeFigureOut">
              <a:rPr lang="zh-TW" altLang="en-US" smtClean="0"/>
              <a:t>2022/3/30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640A9-3403-42CC-8307-535BAF907140}" type="slidenum">
              <a:rPr lang="zh-TW" altLang="en-US" smtClean="0"/>
              <a:t>‹#›</a:t>
            </a:fld>
            <a:endParaRPr lang="zh-TW" altLang="en-US"/>
          </a:p>
        </p:txBody>
      </p:sp>
    </p:spTree>
    <p:extLst>
      <p:ext uri="{BB962C8B-B14F-4D97-AF65-F5344CB8AC3E}">
        <p14:creationId xmlns:p14="http://schemas.microsoft.com/office/powerpoint/2010/main" val="201379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zh.wikipedia.org/wiki/%E6%95%B0%E6%8D%AE%E5%8F%AF%E8%A7%86%E5%8C%9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aborn.pydata.org/introduction.html" TargetMode="External"/><Relationship Id="rId2" Type="http://schemas.openxmlformats.org/officeDocument/2006/relationships/hyperlink" Target="https://zh.wikipedia.org/wiki/Matplotlib" TargetMode="External"/><Relationship Id="rId1" Type="http://schemas.openxmlformats.org/officeDocument/2006/relationships/slideLayout" Target="../slideLayouts/slideLayout2.xml"/><Relationship Id="rId4" Type="http://schemas.openxmlformats.org/officeDocument/2006/relationships/hyperlink" Target="https://igoamazing.com/python-plotly/#Plotly_%E6%98%AF%E4%BB%80%E9%BA%BC%EF%BC%9F"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zh.wikipedia.org/wiki/Scikit-lear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hih-sheng-huang821.medium.com/%E4%BB%80%E9%BA%BC%E6%98%AF%E4%BA%BA%E5%B7%A5%E6%99%BA%E6%85%A7-%E6%A9%9F%E5%99%A8%E5%AD%B8%E7%BF%92%E5%92%8C%E6%B7%B1%E5%BA%A6%E5%AD%B8%E7%BF%92-587e6a0dc72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zh.wikipedia.org/wiki/PyTorch" TargetMode="External"/><Relationship Id="rId2" Type="http://schemas.openxmlformats.org/officeDocument/2006/relationships/hyperlink" Target="https://zh.wikipedia.org/wiki/TensorFlo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h.wikipedia.org/wiki/%E6%95%B0%E6%8D%AE%E7%A7%91%E5%AD%A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seaniap/pandas%E5%9F%BA%E7%A4%8E%E4%BB%8B%E7%B4%B9-%E9%80%B2%E5%85%A5%E8%B3%87%E6%96%99%E7%A7%91%E5%AD%B8%E7%9A%84%E9%A0%98%E5%9F%9F-be9894b3548" TargetMode="External"/><Relationship Id="rId2" Type="http://schemas.openxmlformats.org/officeDocument/2006/relationships/hyperlink" Target="https://blog.techbridge.cc/2017/07/28/data-science-101-numpy-tutorial/" TargetMode="External"/><Relationship Id="rId1" Type="http://schemas.openxmlformats.org/officeDocument/2006/relationships/slideLayout" Target="../slideLayouts/slideLayout2.xml"/><Relationship Id="rId5" Type="http://schemas.openxmlformats.org/officeDocument/2006/relationships/hyperlink" Target="https://en.wikipedia.org/wiki/Statsmodels" TargetMode="External"/><Relationship Id="rId4" Type="http://schemas.openxmlformats.org/officeDocument/2006/relationships/hyperlink" Target="https://zh.wikipedia.org/wiki/SciP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nol.ntu.edu.tw/nol/coursesearch/print_table.php?course_id=221%20U5670&amp;class=&amp;dpt_code=2210&amp;ser_no=41528&amp;semester=103-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SciPy" TargetMode="External"/><Relationship Id="rId2" Type="http://schemas.openxmlformats.org/officeDocument/2006/relationships/hyperlink" Target="https://zh.wikipedia.org/wiki/Sym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zh.wikipedia.org/wiki/%E8%AE%A1%E7%AE%97%E6%9C%BA%E8%A7%86%E8%A7%8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13460" y="513338"/>
            <a:ext cx="9144000" cy="2387600"/>
          </a:xfrm>
        </p:spPr>
        <p:txBody>
          <a:bodyPr>
            <a:normAutofit/>
          </a:bodyPr>
          <a:lstStyle/>
          <a:p>
            <a:r>
              <a:rPr lang="zh-TW" altLang="en-US" sz="4000" b="1" dirty="0" smtClean="0">
                <a:latin typeface="標楷體" panose="03000509000000000000" pitchFamily="65" charset="-120"/>
                <a:ea typeface="標楷體" panose="03000509000000000000" pitchFamily="65" charset="-120"/>
              </a:rPr>
              <a:t>資料科學及</a:t>
            </a:r>
            <a:r>
              <a:rPr lang="en-US" altLang="zh-TW" sz="4000" b="1" dirty="0" smtClean="0">
                <a:latin typeface="標楷體" panose="03000509000000000000" pitchFamily="65" charset="-120"/>
                <a:ea typeface="標楷體" panose="03000509000000000000" pitchFamily="65" charset="-120"/>
              </a:rPr>
              <a:t>NUMPY</a:t>
            </a:r>
            <a:r>
              <a:rPr lang="zh-TW" altLang="en-US" sz="4000" b="1" dirty="0" smtClean="0">
                <a:latin typeface="標楷體" panose="03000509000000000000" pitchFamily="65" charset="-120"/>
                <a:ea typeface="標楷體" panose="03000509000000000000" pitchFamily="65" charset="-120"/>
              </a:rPr>
              <a:t>實務</a:t>
            </a:r>
            <a:endParaRPr lang="zh-TW" altLang="en-US" sz="4000" b="1"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zh-TW" altLang="en-US" dirty="0" smtClean="0"/>
              <a:t>學生李明駿</a:t>
            </a:r>
            <a:endParaRPr lang="en-US" altLang="zh-TW" dirty="0" smtClean="0"/>
          </a:p>
          <a:p>
            <a:endParaRPr lang="en-US" altLang="zh-TW" dirty="0" smtClean="0"/>
          </a:p>
          <a:p>
            <a:r>
              <a:rPr lang="zh-TW" altLang="en-US" dirty="0" smtClean="0"/>
              <a:t>老師</a:t>
            </a:r>
            <a:r>
              <a:rPr lang="en-US" altLang="zh-TW" dirty="0" smtClean="0"/>
              <a:t>:</a:t>
            </a:r>
            <a:r>
              <a:rPr lang="zh-TW" altLang="en-US" dirty="0" smtClean="0"/>
              <a:t>恩師龍大大</a:t>
            </a:r>
            <a:endParaRPr lang="zh-TW" altLang="en-US" dirty="0"/>
          </a:p>
        </p:txBody>
      </p:sp>
      <p:sp>
        <p:nvSpPr>
          <p:cNvPr id="4" name="矩形 3"/>
          <p:cNvSpPr/>
          <p:nvPr/>
        </p:nvSpPr>
        <p:spPr>
          <a:xfrm>
            <a:off x="3857993" y="1122363"/>
            <a:ext cx="2646878" cy="584775"/>
          </a:xfrm>
          <a:prstGeom prst="rect">
            <a:avLst/>
          </a:prstGeom>
        </p:spPr>
        <p:txBody>
          <a:bodyPr wrap="none">
            <a:spAutoFit/>
          </a:bodyPr>
          <a:lstStyle/>
          <a:p>
            <a:r>
              <a:rPr lang="zh-TW" altLang="en-US" sz="3200" b="1" dirty="0" smtClean="0">
                <a:latin typeface="標楷體" panose="03000509000000000000" pitchFamily="65" charset="-120"/>
                <a:ea typeface="標楷體" panose="03000509000000000000" pitchFamily="65" charset="-120"/>
              </a:rPr>
              <a:t>人工智慧導論</a:t>
            </a:r>
            <a:endParaRPr lang="zh-TW" altLang="en-US" sz="3200" b="1" dirty="0">
              <a:latin typeface="標楷體" panose="03000509000000000000" pitchFamily="65" charset="-120"/>
              <a:ea typeface="標楷體" panose="03000509000000000000" pitchFamily="65" charset="-120"/>
            </a:endParaRPr>
          </a:p>
        </p:txBody>
      </p:sp>
      <p:sp>
        <p:nvSpPr>
          <p:cNvPr id="5" name="矩形 4"/>
          <p:cNvSpPr/>
          <p:nvPr/>
        </p:nvSpPr>
        <p:spPr>
          <a:xfrm>
            <a:off x="6596977" y="1337806"/>
            <a:ext cx="1569660" cy="369332"/>
          </a:xfrm>
          <a:prstGeom prst="rect">
            <a:avLst/>
          </a:prstGeom>
        </p:spPr>
        <p:txBody>
          <a:bodyPr wrap="none">
            <a:spAutoFit/>
          </a:bodyPr>
          <a:lstStyle/>
          <a:p>
            <a:r>
              <a:rPr lang="zh-TW" altLang="en-US" dirty="0">
                <a:solidFill>
                  <a:srgbClr val="292929"/>
                </a:solidFill>
                <a:latin typeface="標楷體" panose="03000509000000000000" pitchFamily="65" charset="-120"/>
                <a:ea typeface="標楷體" panose="03000509000000000000" pitchFamily="65" charset="-120"/>
              </a:rPr>
              <a:t>期中</a:t>
            </a:r>
            <a:r>
              <a:rPr lang="zh-TW" altLang="en-US" dirty="0" smtClean="0">
                <a:solidFill>
                  <a:srgbClr val="292929"/>
                </a:solidFill>
                <a:latin typeface="標楷體" panose="03000509000000000000" pitchFamily="65" charset="-120"/>
                <a:ea typeface="標楷體" panose="03000509000000000000" pitchFamily="65" charset="-120"/>
              </a:rPr>
              <a:t>平時報告</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5992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smtClean="0"/>
              <a:t>資料視覺化</a:t>
            </a:r>
            <a:r>
              <a:rPr lang="en-US" altLang="zh-TW" sz="3200" dirty="0" smtClean="0"/>
              <a:t>(Data </a:t>
            </a:r>
            <a:r>
              <a:rPr lang="en-US" altLang="zh-TW" sz="3200" dirty="0" err="1" smtClean="0"/>
              <a:t>Visulization</a:t>
            </a:r>
            <a:r>
              <a:rPr lang="en-US" altLang="zh-TW" sz="3200" dirty="0" smtClean="0"/>
              <a:t>)</a:t>
            </a:r>
            <a:endParaRPr lang="zh-TW" altLang="en-US" sz="3200" dirty="0"/>
          </a:p>
        </p:txBody>
      </p:sp>
      <p:sp>
        <p:nvSpPr>
          <p:cNvPr id="3" name="內容版面配置區 2"/>
          <p:cNvSpPr>
            <a:spLocks noGrp="1"/>
          </p:cNvSpPr>
          <p:nvPr>
            <p:ph idx="1"/>
          </p:nvPr>
        </p:nvSpPr>
        <p:spPr/>
        <p:txBody>
          <a:bodyPr/>
          <a:lstStyle/>
          <a:p>
            <a:r>
              <a:rPr lang="zh-TW" altLang="en-US" dirty="0" smtClean="0"/>
              <a:t>         為了</a:t>
            </a:r>
            <a:r>
              <a:rPr lang="zh-TW" altLang="en-US" dirty="0"/>
              <a:t>清晰有效地傳遞資訊，資料視覺化使用</a:t>
            </a:r>
            <a:r>
              <a:rPr lang="zh-TW" altLang="en-US" dirty="0">
                <a:solidFill>
                  <a:schemeClr val="accent1">
                    <a:lumMod val="75000"/>
                  </a:schemeClr>
                </a:solidFill>
              </a:rPr>
              <a:t>統計圖形</a:t>
            </a:r>
            <a:r>
              <a:rPr lang="zh-TW" altLang="en-US" dirty="0"/>
              <a:t>、</a:t>
            </a:r>
            <a:r>
              <a:rPr lang="zh-TW" altLang="en-US" dirty="0">
                <a:solidFill>
                  <a:schemeClr val="accent1">
                    <a:lumMod val="75000"/>
                  </a:schemeClr>
                </a:solidFill>
              </a:rPr>
              <a:t>圖表</a:t>
            </a:r>
            <a:r>
              <a:rPr lang="zh-TW" altLang="en-US" dirty="0" smtClean="0"/>
              <a:t>、</a:t>
            </a:r>
            <a:r>
              <a:rPr lang="zh-TW" altLang="en-US" dirty="0" smtClean="0">
                <a:solidFill>
                  <a:schemeClr val="accent1">
                    <a:lumMod val="75000"/>
                  </a:schemeClr>
                </a:solidFill>
              </a:rPr>
              <a:t>資訊</a:t>
            </a:r>
            <a:r>
              <a:rPr lang="zh-TW" altLang="en-US" dirty="0">
                <a:solidFill>
                  <a:schemeClr val="accent1">
                    <a:lumMod val="75000"/>
                  </a:schemeClr>
                </a:solidFill>
              </a:rPr>
              <a:t>圖表</a:t>
            </a:r>
            <a:r>
              <a:rPr lang="zh-TW" altLang="en-US" dirty="0"/>
              <a:t>和其他工具。可以使用</a:t>
            </a:r>
            <a:r>
              <a:rPr lang="zh-TW" altLang="en-US" dirty="0">
                <a:solidFill>
                  <a:schemeClr val="accent2">
                    <a:lumMod val="75000"/>
                  </a:schemeClr>
                </a:solidFill>
              </a:rPr>
              <a:t>點</a:t>
            </a:r>
            <a:r>
              <a:rPr lang="zh-TW" altLang="en-US" dirty="0"/>
              <a:t>、</a:t>
            </a:r>
            <a:r>
              <a:rPr lang="zh-TW" altLang="en-US" dirty="0">
                <a:solidFill>
                  <a:schemeClr val="accent2">
                    <a:lumMod val="75000"/>
                  </a:schemeClr>
                </a:solidFill>
              </a:rPr>
              <a:t>線</a:t>
            </a:r>
            <a:r>
              <a:rPr lang="zh-TW" altLang="en-US" dirty="0"/>
              <a:t>或</a:t>
            </a:r>
            <a:r>
              <a:rPr lang="zh-TW" altLang="en-US" dirty="0">
                <a:solidFill>
                  <a:schemeClr val="accent2">
                    <a:lumMod val="75000"/>
                  </a:schemeClr>
                </a:solidFill>
              </a:rPr>
              <a:t>條</a:t>
            </a:r>
            <a:r>
              <a:rPr lang="zh-TW" altLang="en-US" dirty="0"/>
              <a:t>對數字資料進行編碼，以便在視覺上傳達定量資訊</a:t>
            </a:r>
            <a:r>
              <a:rPr lang="zh-TW" altLang="en-US" dirty="0" smtClean="0"/>
              <a:t>。</a:t>
            </a:r>
            <a:endParaRPr lang="en-US" altLang="zh-TW" dirty="0" smtClean="0"/>
          </a:p>
          <a:p>
            <a:r>
              <a:rPr lang="zh-TW" altLang="en-US" dirty="0" smtClean="0"/>
              <a:t>         有效</a:t>
            </a:r>
            <a:r>
              <a:rPr lang="zh-TW" altLang="en-US" dirty="0"/>
              <a:t>的視覺化可以幫助使用者分析和推理資料和證據。它使複雜的資料更容易理解和使用</a:t>
            </a:r>
            <a:r>
              <a:rPr lang="zh-TW" altLang="en-US" dirty="0" smtClean="0"/>
              <a:t>。</a:t>
            </a:r>
            <a:endParaRPr lang="en-US" altLang="zh-TW" dirty="0" smtClean="0"/>
          </a:p>
          <a:p>
            <a:r>
              <a:rPr lang="zh-TW" altLang="en-US" dirty="0" smtClean="0"/>
              <a:t>         網際網路</a:t>
            </a:r>
            <a:r>
              <a:rPr lang="zh-TW" altLang="en-US" dirty="0"/>
              <a:t>活動產生的資料量的增加和環境中感測器數量的增加被稱為</a:t>
            </a:r>
            <a:r>
              <a:rPr lang="en-US" altLang="zh-TW" dirty="0"/>
              <a:t>"</a:t>
            </a:r>
            <a:r>
              <a:rPr lang="zh-TW" altLang="en-US" dirty="0">
                <a:solidFill>
                  <a:schemeClr val="accent1">
                    <a:lumMod val="75000"/>
                  </a:schemeClr>
                </a:solidFill>
              </a:rPr>
              <a:t>巨量資料</a:t>
            </a:r>
            <a:r>
              <a:rPr lang="en-US" altLang="zh-TW" dirty="0"/>
              <a:t>"</a:t>
            </a:r>
            <a:r>
              <a:rPr lang="zh-TW" altLang="en-US" dirty="0"/>
              <a:t>或</a:t>
            </a:r>
            <a:r>
              <a:rPr lang="zh-TW" altLang="en-US" dirty="0">
                <a:solidFill>
                  <a:schemeClr val="accent1">
                    <a:lumMod val="75000"/>
                  </a:schemeClr>
                </a:solidFill>
              </a:rPr>
              <a:t>物聯網</a:t>
            </a:r>
            <a:r>
              <a:rPr lang="zh-TW" altLang="en-US" dirty="0"/>
              <a:t>。處理、分析和交流這些資料對資料視覺化來說是道德和分析方面的挑戰。</a:t>
            </a:r>
          </a:p>
        </p:txBody>
      </p:sp>
      <p:sp>
        <p:nvSpPr>
          <p:cNvPr id="4" name="矩形 3"/>
          <p:cNvSpPr/>
          <p:nvPr/>
        </p:nvSpPr>
        <p:spPr>
          <a:xfrm>
            <a:off x="1321694" y="5807631"/>
            <a:ext cx="9944197" cy="369332"/>
          </a:xfrm>
          <a:prstGeom prst="rect">
            <a:avLst/>
          </a:prstGeom>
        </p:spPr>
        <p:txBody>
          <a:bodyPr wrap="none">
            <a:spAutoFit/>
          </a:bodyPr>
          <a:lstStyle/>
          <a:p>
            <a:r>
              <a:rPr lang="zh-TW" altLang="en-US" dirty="0" smtClean="0"/>
              <a:t>資料來源</a:t>
            </a:r>
            <a:r>
              <a:rPr lang="en-US" altLang="zh-TW" dirty="0" smtClean="0">
                <a:hlinkClick r:id="rId2"/>
              </a:rPr>
              <a:t>https://zh.wikipedia.org/wiki/%E6%95%B0%E6%8D%AE%E5%8F%AF%E8%A7%86%E5%8C%96</a:t>
            </a:r>
            <a:endParaRPr lang="zh-TW" altLang="en-US" dirty="0"/>
          </a:p>
        </p:txBody>
      </p:sp>
    </p:spTree>
    <p:extLst>
      <p:ext uri="{BB962C8B-B14F-4D97-AF65-F5344CB8AC3E}">
        <p14:creationId xmlns:p14="http://schemas.microsoft.com/office/powerpoint/2010/main" val="289708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492369"/>
            <a:ext cx="10515600" cy="5684594"/>
          </a:xfrm>
        </p:spPr>
        <p:txBody>
          <a:bodyPr/>
          <a:lstStyle/>
          <a:p>
            <a:pPr lvl="1"/>
            <a:r>
              <a:rPr lang="en-US" altLang="zh-TW" sz="2800" dirty="0" err="1" smtClean="0"/>
              <a:t>Matplotlib</a:t>
            </a:r>
            <a:r>
              <a:rPr lang="en-US" altLang="zh-TW" dirty="0" smtClean="0"/>
              <a:t>=&gt;</a:t>
            </a:r>
            <a:r>
              <a:rPr lang="zh-TW" altLang="en-US" sz="2000" dirty="0"/>
              <a:t>是</a:t>
            </a:r>
            <a:r>
              <a:rPr lang="en-US" altLang="zh-TW" sz="2000" dirty="0"/>
              <a:t>Python</a:t>
            </a:r>
            <a:r>
              <a:rPr lang="zh-TW" altLang="en-US" sz="2000" dirty="0"/>
              <a:t>語言及其數值計算庫</a:t>
            </a:r>
            <a:r>
              <a:rPr lang="en-US" altLang="zh-TW" sz="2000" dirty="0" err="1"/>
              <a:t>NumPy</a:t>
            </a:r>
            <a:r>
              <a:rPr lang="zh-TW" altLang="en-US" sz="2000" dirty="0"/>
              <a:t>的繪圖庫。它提供了一個</a:t>
            </a:r>
            <a:r>
              <a:rPr lang="zh-TW" altLang="en-US" sz="2000" dirty="0">
                <a:solidFill>
                  <a:schemeClr val="accent1">
                    <a:lumMod val="75000"/>
                  </a:schemeClr>
                </a:solidFill>
              </a:rPr>
              <a:t>物件導向</a:t>
            </a:r>
            <a:r>
              <a:rPr lang="zh-TW" altLang="en-US" sz="2000" dirty="0"/>
              <a:t>的</a:t>
            </a:r>
            <a:r>
              <a:rPr lang="en-US" altLang="zh-TW" sz="2000" dirty="0"/>
              <a:t>API</a:t>
            </a:r>
            <a:r>
              <a:rPr lang="zh-TW" altLang="en-US" sz="2000" dirty="0"/>
              <a:t>，用於使用通用</a:t>
            </a:r>
            <a:r>
              <a:rPr lang="en-US" altLang="zh-TW" sz="2000" dirty="0"/>
              <a:t>GUI</a:t>
            </a:r>
            <a:r>
              <a:rPr lang="zh-TW" altLang="en-US" sz="2000" dirty="0" smtClean="0"/>
              <a:t>工具包將</a:t>
            </a:r>
            <a:r>
              <a:rPr lang="zh-TW" altLang="en-US" sz="2000" dirty="0"/>
              <a:t>繪圖嵌入到應用程式中</a:t>
            </a:r>
            <a:r>
              <a:rPr lang="zh-TW" altLang="en-US" sz="2000" dirty="0" smtClean="0"/>
              <a:t>。</a:t>
            </a:r>
            <a:endParaRPr lang="en-US" altLang="zh-TW" sz="2000" dirty="0" smtClean="0"/>
          </a:p>
          <a:p>
            <a:pPr lvl="1"/>
            <a:r>
              <a:rPr lang="zh-TW" altLang="en-US" sz="1400" dirty="0" smtClean="0"/>
              <a:t>資料來源</a:t>
            </a:r>
            <a:r>
              <a:rPr lang="en-US" altLang="zh-TW" sz="1400" dirty="0" smtClean="0">
                <a:hlinkClick r:id="rId2"/>
              </a:rPr>
              <a:t>https://zh.wikipedia.org/wiki/Matplotlib</a:t>
            </a:r>
            <a:endParaRPr lang="en-US" altLang="zh-TW" sz="1400" dirty="0" smtClean="0"/>
          </a:p>
          <a:p>
            <a:pPr lvl="1"/>
            <a:endParaRPr lang="en-US" altLang="zh-TW" sz="1400" dirty="0" smtClean="0"/>
          </a:p>
          <a:p>
            <a:pPr lvl="1"/>
            <a:r>
              <a:rPr lang="en-US" altLang="zh-TW" dirty="0" err="1" smtClean="0"/>
              <a:t>Seaborn</a:t>
            </a:r>
            <a:r>
              <a:rPr lang="en-US" altLang="zh-TW" dirty="0" smtClean="0"/>
              <a:t>=&gt;</a:t>
            </a:r>
            <a:r>
              <a:rPr lang="en-US" altLang="zh-TW" sz="2000" dirty="0" err="1"/>
              <a:t>Seaborn</a:t>
            </a:r>
            <a:r>
              <a:rPr lang="en-US" altLang="zh-TW" sz="2000" dirty="0"/>
              <a:t> </a:t>
            </a:r>
            <a:r>
              <a:rPr lang="zh-TW" altLang="en-US" sz="2000" dirty="0"/>
              <a:t>是一個用 </a:t>
            </a:r>
            <a:r>
              <a:rPr lang="en-US" altLang="zh-TW" sz="2000" dirty="0"/>
              <a:t>Python </a:t>
            </a:r>
            <a:r>
              <a:rPr lang="zh-TW" altLang="en-US" sz="2000" dirty="0"/>
              <a:t>製作統計圖形的庫。它建立在</a:t>
            </a:r>
            <a:r>
              <a:rPr lang="en-US" altLang="zh-TW" sz="2000" dirty="0" err="1"/>
              <a:t>matplotlib</a:t>
            </a:r>
            <a:r>
              <a:rPr lang="zh-TW" altLang="en-US" sz="2000" dirty="0"/>
              <a:t>之上，並與</a:t>
            </a:r>
            <a:r>
              <a:rPr lang="en-US" altLang="zh-TW" sz="2000" dirty="0"/>
              <a:t>pandas</a:t>
            </a:r>
            <a:r>
              <a:rPr lang="zh-TW" altLang="en-US" sz="2000" dirty="0"/>
              <a:t>數據結構緊密集成</a:t>
            </a:r>
            <a:r>
              <a:rPr lang="zh-TW" altLang="en-US" sz="2000" dirty="0" smtClean="0"/>
              <a:t>。</a:t>
            </a:r>
            <a:endParaRPr lang="en-US" altLang="zh-TW" sz="2000" dirty="0" smtClean="0"/>
          </a:p>
          <a:p>
            <a:pPr lvl="1"/>
            <a:r>
              <a:rPr lang="zh-TW" altLang="en-US" sz="2000" dirty="0"/>
              <a:t> </a:t>
            </a:r>
            <a:r>
              <a:rPr lang="zh-TW" altLang="en-US" sz="2000" dirty="0" smtClean="0"/>
              <a:t>        繪圖</a:t>
            </a:r>
            <a:r>
              <a:rPr lang="zh-TW" altLang="en-US" sz="2000" dirty="0"/>
              <a:t>功能對包含整個數據集的數據框和數組進行操作，並在內部執行必要的語義映射和統計聚合以</a:t>
            </a:r>
            <a:r>
              <a:rPr lang="zh-TW" altLang="en-US" sz="2000" dirty="0">
                <a:solidFill>
                  <a:schemeClr val="accent1">
                    <a:lumMod val="75000"/>
                  </a:schemeClr>
                </a:solidFill>
              </a:rPr>
              <a:t>生成信息圖</a:t>
            </a:r>
            <a:r>
              <a:rPr lang="zh-TW" altLang="en-US" sz="2000" dirty="0" smtClean="0"/>
              <a:t>。</a:t>
            </a:r>
            <a:endParaRPr lang="en-US" altLang="zh-TW" sz="2000" dirty="0" smtClean="0"/>
          </a:p>
          <a:p>
            <a:pPr lvl="1"/>
            <a:r>
              <a:rPr lang="zh-TW" altLang="en-US" sz="1400" dirty="0" smtClean="0"/>
              <a:t>資料來源</a:t>
            </a:r>
            <a:r>
              <a:rPr lang="en-US" altLang="zh-TW" sz="2000" dirty="0" smtClean="0">
                <a:hlinkClick r:id="rId3"/>
              </a:rPr>
              <a:t>https://seaborn.pydata.org/introduction.html</a:t>
            </a:r>
            <a:endParaRPr lang="en-US" altLang="zh-TW" sz="2000" dirty="0" smtClean="0"/>
          </a:p>
          <a:p>
            <a:pPr lvl="1"/>
            <a:endParaRPr lang="en-US" altLang="zh-TW" sz="2000" dirty="0" smtClean="0"/>
          </a:p>
          <a:p>
            <a:pPr lvl="1"/>
            <a:r>
              <a:rPr lang="en-US" altLang="zh-TW" dirty="0" err="1" smtClean="0"/>
              <a:t>Plotly</a:t>
            </a:r>
            <a:r>
              <a:rPr lang="en-US" altLang="zh-TW" dirty="0" smtClean="0"/>
              <a:t>=&gt;</a:t>
            </a:r>
            <a:r>
              <a:rPr lang="zh-TW" altLang="en-US" sz="2000" dirty="0"/>
              <a:t>是一個 </a:t>
            </a:r>
            <a:r>
              <a:rPr lang="en-US" altLang="zh-TW" sz="2000" dirty="0"/>
              <a:t>open-source </a:t>
            </a:r>
            <a:r>
              <a:rPr lang="zh-TW" altLang="en-US" sz="2000" dirty="0"/>
              <a:t>科學圖形函式庫</a:t>
            </a:r>
            <a:r>
              <a:rPr lang="en-US" altLang="zh-TW" sz="2000" dirty="0"/>
              <a:t>(library)</a:t>
            </a:r>
            <a:r>
              <a:rPr lang="zh-TW" altLang="en-US" sz="2000" dirty="0"/>
              <a:t>，主要用來畫圖，幫助統計分析與報表呈現，它還能更進一步做到</a:t>
            </a:r>
            <a:r>
              <a:rPr lang="zh-TW" altLang="en-US" sz="2000" dirty="0">
                <a:solidFill>
                  <a:schemeClr val="accent1">
                    <a:lumMod val="75000"/>
                  </a:schemeClr>
                </a:solidFill>
              </a:rPr>
              <a:t>視覺化互動</a:t>
            </a:r>
            <a:r>
              <a:rPr lang="zh-TW" altLang="en-US" sz="2000" dirty="0" smtClean="0">
                <a:solidFill>
                  <a:schemeClr val="accent1">
                    <a:lumMod val="75000"/>
                  </a:schemeClr>
                </a:solidFill>
              </a:rPr>
              <a:t>報表</a:t>
            </a:r>
            <a:r>
              <a:rPr lang="zh-TW" altLang="en-US" sz="2000" dirty="0"/>
              <a:t>，相比 </a:t>
            </a:r>
            <a:r>
              <a:rPr lang="en-US" altLang="zh-TW" sz="2000" dirty="0" err="1"/>
              <a:t>Matplotlib</a:t>
            </a:r>
            <a:r>
              <a:rPr lang="en-US" altLang="zh-TW" sz="2000" dirty="0"/>
              <a:t> </a:t>
            </a:r>
            <a:r>
              <a:rPr lang="zh-TW" altLang="en-US" sz="2000" dirty="0"/>
              <a:t>與 </a:t>
            </a:r>
            <a:r>
              <a:rPr lang="en-US" altLang="zh-TW" sz="2000" dirty="0" err="1"/>
              <a:t>Seaborn</a:t>
            </a:r>
            <a:r>
              <a:rPr lang="zh-TW" altLang="en-US" sz="2000" dirty="0"/>
              <a:t>，它將資料視覺化提升到新層次。</a:t>
            </a:r>
            <a:endParaRPr lang="en-US" altLang="zh-TW" sz="2000" dirty="0" smtClean="0"/>
          </a:p>
          <a:p>
            <a:r>
              <a:rPr lang="zh-TW" altLang="en-US" sz="1400" dirty="0" smtClean="0"/>
              <a:t>           資料來源</a:t>
            </a:r>
            <a:r>
              <a:rPr lang="en-US" altLang="zh-TW" sz="1400" dirty="0" smtClean="0">
                <a:hlinkClick r:id="rId4"/>
              </a:rPr>
              <a:t>https://igoamazing.com/python-plotly/#Plotly_%E6%98%AF%E4%BB%80%E9%BA%BC%EF%BC%9F</a:t>
            </a:r>
            <a:endParaRPr lang="zh-TW" altLang="en-US" sz="1400" dirty="0"/>
          </a:p>
        </p:txBody>
      </p:sp>
    </p:spTree>
    <p:extLst>
      <p:ext uri="{BB962C8B-B14F-4D97-AF65-F5344CB8AC3E}">
        <p14:creationId xmlns:p14="http://schemas.microsoft.com/office/powerpoint/2010/main" val="329259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smtClean="0"/>
              <a:t>機器學習</a:t>
            </a:r>
            <a:endParaRPr lang="zh-TW" altLang="en-US" sz="3200" dirty="0"/>
          </a:p>
        </p:txBody>
      </p:sp>
      <p:sp>
        <p:nvSpPr>
          <p:cNvPr id="3" name="內容版面配置區 2"/>
          <p:cNvSpPr>
            <a:spLocks noGrp="1"/>
          </p:cNvSpPr>
          <p:nvPr>
            <p:ph idx="1"/>
          </p:nvPr>
        </p:nvSpPr>
        <p:spPr>
          <a:xfrm>
            <a:off x="838200" y="1570648"/>
            <a:ext cx="10515600" cy="4351338"/>
          </a:xfrm>
        </p:spPr>
        <p:txBody>
          <a:bodyPr/>
          <a:lstStyle/>
          <a:p>
            <a:r>
              <a:rPr lang="zh-TW" altLang="en-US" dirty="0" smtClean="0"/>
              <a:t>         是</a:t>
            </a:r>
            <a:r>
              <a:rPr lang="zh-TW" altLang="en-US" dirty="0">
                <a:solidFill>
                  <a:schemeClr val="accent1">
                    <a:lumMod val="75000"/>
                  </a:schemeClr>
                </a:solidFill>
              </a:rPr>
              <a:t>人工智慧</a:t>
            </a:r>
            <a:r>
              <a:rPr lang="zh-TW" altLang="en-US" dirty="0"/>
              <a:t>的一個分支。人工智慧的研究歷史有著一條從以「</a:t>
            </a:r>
            <a:r>
              <a:rPr lang="zh-TW" altLang="en-US" dirty="0">
                <a:solidFill>
                  <a:schemeClr val="accent1">
                    <a:lumMod val="75000"/>
                  </a:schemeClr>
                </a:solidFill>
              </a:rPr>
              <a:t>推理</a:t>
            </a:r>
            <a:r>
              <a:rPr lang="zh-TW" altLang="en-US" dirty="0"/>
              <a:t>」為重點，到以「</a:t>
            </a:r>
            <a:r>
              <a:rPr lang="zh-TW" altLang="en-US" dirty="0">
                <a:solidFill>
                  <a:schemeClr val="accent1">
                    <a:lumMod val="75000"/>
                  </a:schemeClr>
                </a:solidFill>
              </a:rPr>
              <a:t>知識</a:t>
            </a:r>
            <a:r>
              <a:rPr lang="zh-TW" altLang="en-US" dirty="0"/>
              <a:t>」為重點，再到以「</a:t>
            </a:r>
            <a:r>
              <a:rPr lang="zh-TW" altLang="en-US" dirty="0">
                <a:solidFill>
                  <a:schemeClr val="accent1">
                    <a:lumMod val="75000"/>
                  </a:schemeClr>
                </a:solidFill>
              </a:rPr>
              <a:t>學習</a:t>
            </a:r>
            <a:r>
              <a:rPr lang="zh-TW" altLang="en-US" dirty="0"/>
              <a:t>」為重點的自然、清晰的脈絡。顯然，機器學習是實現人工智慧的一個途徑，即以機器學習為手段解決人工智慧中的問題</a:t>
            </a:r>
            <a:r>
              <a:rPr lang="zh-TW" altLang="en-US" dirty="0" smtClean="0"/>
              <a:t>。</a:t>
            </a:r>
            <a:endParaRPr lang="en-US" altLang="zh-TW" dirty="0" smtClean="0"/>
          </a:p>
          <a:p>
            <a:r>
              <a:rPr lang="zh-TW" altLang="en-US" dirty="0" smtClean="0"/>
              <a:t>         機器學習</a:t>
            </a:r>
            <a:r>
              <a:rPr lang="zh-TW" altLang="en-US" dirty="0"/>
              <a:t>理論主要是設計和分析一些讓電腦可以</a:t>
            </a:r>
            <a:r>
              <a:rPr lang="zh-TW" altLang="en-US" dirty="0">
                <a:solidFill>
                  <a:schemeClr val="accent1">
                    <a:lumMod val="75000"/>
                  </a:schemeClr>
                </a:solidFill>
              </a:rPr>
              <a:t>自動</a:t>
            </a:r>
            <a:r>
              <a:rPr lang="zh-TW" altLang="en-US" dirty="0"/>
              <a:t>「</a:t>
            </a:r>
            <a:r>
              <a:rPr lang="zh-TW" altLang="en-US" dirty="0">
                <a:solidFill>
                  <a:schemeClr val="accent1">
                    <a:lumMod val="75000"/>
                  </a:schemeClr>
                </a:solidFill>
              </a:rPr>
              <a:t>學習</a:t>
            </a:r>
            <a:r>
              <a:rPr lang="zh-TW" altLang="en-US" dirty="0"/>
              <a:t>」的</a:t>
            </a:r>
            <a:r>
              <a:rPr lang="zh-TW" altLang="en-US" dirty="0">
                <a:solidFill>
                  <a:schemeClr val="accent1">
                    <a:lumMod val="75000"/>
                  </a:schemeClr>
                </a:solidFill>
              </a:rPr>
              <a:t>演算法</a:t>
            </a:r>
            <a:r>
              <a:rPr lang="zh-TW" altLang="en-US" dirty="0"/>
              <a:t>。機器學習演算法是一類從資料中</a:t>
            </a:r>
            <a:r>
              <a:rPr lang="zh-TW" altLang="en-US" dirty="0">
                <a:solidFill>
                  <a:schemeClr val="accent1">
                    <a:lumMod val="75000"/>
                  </a:schemeClr>
                </a:solidFill>
              </a:rPr>
              <a:t>自動分析</a:t>
            </a:r>
            <a:r>
              <a:rPr lang="zh-TW" altLang="en-US" dirty="0"/>
              <a:t>獲得</a:t>
            </a:r>
            <a:r>
              <a:rPr lang="zh-TW" altLang="en-US" dirty="0">
                <a:solidFill>
                  <a:schemeClr val="accent1">
                    <a:lumMod val="75000"/>
                  </a:schemeClr>
                </a:solidFill>
              </a:rPr>
              <a:t>規律</a:t>
            </a:r>
            <a:r>
              <a:rPr lang="zh-TW" altLang="en-US" dirty="0"/>
              <a:t>，並利用規律對未知資料進行預測</a:t>
            </a:r>
            <a:r>
              <a:rPr lang="zh-TW" altLang="en-US" dirty="0" smtClean="0"/>
              <a:t>的演算法。</a:t>
            </a:r>
            <a:endParaRPr lang="en-US" altLang="zh-TW" dirty="0" smtClean="0"/>
          </a:p>
          <a:p>
            <a:endParaRPr lang="en-US" altLang="zh-TW" dirty="0"/>
          </a:p>
          <a:p>
            <a:pPr marL="0" indent="0">
              <a:buNone/>
            </a:pPr>
            <a:r>
              <a:rPr lang="zh-TW" altLang="en-US" sz="1400" dirty="0" smtClean="0"/>
              <a:t>                                     資料來源</a:t>
            </a:r>
            <a:r>
              <a:rPr lang="en-US" altLang="zh-TW" sz="1400" dirty="0" smtClean="0">
                <a:hlinkClick r:id="rId2"/>
              </a:rPr>
              <a:t>https://zh.wikipedia.org/wiki/%E6%9C%BA%E5%99%A8%E5%AD%A6%E4%B9%A0</a:t>
            </a:r>
            <a:endParaRPr lang="zh-TW" altLang="en-US" sz="1400" dirty="0"/>
          </a:p>
        </p:txBody>
      </p:sp>
    </p:spTree>
    <p:extLst>
      <p:ext uri="{BB962C8B-B14F-4D97-AF65-F5344CB8AC3E}">
        <p14:creationId xmlns:p14="http://schemas.microsoft.com/office/powerpoint/2010/main" val="75825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228600" lvl="1">
              <a:spcBef>
                <a:spcPts val="1000"/>
              </a:spcBef>
            </a:pPr>
            <a:r>
              <a:rPr lang="en-US" altLang="zh-TW" dirty="0" err="1" smtClean="0"/>
              <a:t>scikit</a:t>
            </a:r>
            <a:r>
              <a:rPr lang="en-US" altLang="zh-TW" dirty="0" smtClean="0"/>
              <a:t>-learn (</a:t>
            </a:r>
            <a:r>
              <a:rPr lang="en-US" altLang="zh-TW" dirty="0" err="1" smtClean="0"/>
              <a:t>sklearn</a:t>
            </a:r>
            <a:r>
              <a:rPr lang="en-US" altLang="zh-TW" dirty="0" smtClean="0"/>
              <a:t>)=&gt;</a:t>
            </a:r>
            <a:r>
              <a:rPr lang="zh-TW" altLang="en-US" dirty="0"/>
              <a:t>在很大程度上是用</a:t>
            </a:r>
            <a:r>
              <a:rPr lang="en-US" altLang="zh-TW" dirty="0"/>
              <a:t>Python</a:t>
            </a:r>
            <a:r>
              <a:rPr lang="zh-TW" altLang="en-US" dirty="0"/>
              <a:t>書寫的，並大量使用了</a:t>
            </a:r>
            <a:r>
              <a:rPr lang="en-US" altLang="zh-TW" dirty="0" err="1">
                <a:solidFill>
                  <a:schemeClr val="accent1">
                    <a:lumMod val="75000"/>
                  </a:schemeClr>
                </a:solidFill>
              </a:rPr>
              <a:t>NumPy</a:t>
            </a:r>
            <a:r>
              <a:rPr lang="zh-TW" altLang="en-US" dirty="0"/>
              <a:t>來進行高性能線性代數和數組運算</a:t>
            </a:r>
            <a:r>
              <a:rPr lang="zh-TW" altLang="en-US" dirty="0" smtClean="0"/>
              <a:t>。</a:t>
            </a:r>
            <a:endParaRPr lang="en-US" altLang="zh-TW" dirty="0" smtClean="0"/>
          </a:p>
          <a:p>
            <a:pPr marL="228600" lvl="1">
              <a:spcBef>
                <a:spcPts val="1000"/>
              </a:spcBef>
            </a:pPr>
            <a:r>
              <a:rPr lang="zh-TW" altLang="en-US" dirty="0" smtClean="0"/>
              <a:t>          </a:t>
            </a:r>
            <a:r>
              <a:rPr lang="en-US" altLang="zh-TW" dirty="0" err="1" smtClean="0"/>
              <a:t>Scikit</a:t>
            </a:r>
            <a:r>
              <a:rPr lang="en-US" altLang="zh-TW" dirty="0" smtClean="0"/>
              <a:t>-learn</a:t>
            </a:r>
            <a:r>
              <a:rPr lang="zh-TW" altLang="en-US" dirty="0"/>
              <a:t>良好集成於很多其他</a:t>
            </a:r>
            <a:r>
              <a:rPr lang="en-US" altLang="zh-TW" dirty="0"/>
              <a:t>Python</a:t>
            </a:r>
            <a:r>
              <a:rPr lang="zh-TW" altLang="en-US" dirty="0"/>
              <a:t>庫，比如用於繪圖的</a:t>
            </a:r>
            <a:r>
              <a:rPr lang="en-US" altLang="zh-TW" dirty="0" err="1">
                <a:solidFill>
                  <a:schemeClr val="accent1">
                    <a:lumMod val="75000"/>
                  </a:schemeClr>
                </a:solidFill>
              </a:rPr>
              <a:t>matplotlib</a:t>
            </a:r>
            <a:r>
              <a:rPr lang="zh-TW" altLang="en-US" dirty="0"/>
              <a:t>和</a:t>
            </a:r>
            <a:r>
              <a:rPr lang="en-US" altLang="zh-TW" dirty="0" err="1">
                <a:solidFill>
                  <a:schemeClr val="accent1">
                    <a:lumMod val="75000"/>
                  </a:schemeClr>
                </a:solidFill>
              </a:rPr>
              <a:t>plotly</a:t>
            </a:r>
            <a:r>
              <a:rPr lang="zh-TW" altLang="en-US" dirty="0"/>
              <a:t>，用於數組向量化的</a:t>
            </a:r>
            <a:r>
              <a:rPr lang="en-US" altLang="zh-TW" dirty="0" err="1">
                <a:solidFill>
                  <a:schemeClr val="accent1">
                    <a:lumMod val="75000"/>
                  </a:schemeClr>
                </a:solidFill>
              </a:rPr>
              <a:t>NumPy</a:t>
            </a:r>
            <a:r>
              <a:rPr lang="zh-TW" altLang="en-US" dirty="0"/>
              <a:t>，用於數據幀的</a:t>
            </a:r>
            <a:r>
              <a:rPr lang="en-US" altLang="zh-TW" dirty="0">
                <a:solidFill>
                  <a:schemeClr val="accent1">
                    <a:lumMod val="75000"/>
                  </a:schemeClr>
                </a:solidFill>
              </a:rPr>
              <a:t>pandas</a:t>
            </a:r>
            <a:r>
              <a:rPr lang="zh-TW" altLang="en-US" dirty="0"/>
              <a:t>，</a:t>
            </a:r>
            <a:r>
              <a:rPr lang="en-US" altLang="zh-TW" dirty="0" err="1">
                <a:solidFill>
                  <a:schemeClr val="accent1">
                    <a:lumMod val="75000"/>
                  </a:schemeClr>
                </a:solidFill>
              </a:rPr>
              <a:t>SciPy</a:t>
            </a:r>
            <a:r>
              <a:rPr lang="zh-TW" altLang="en-US" dirty="0"/>
              <a:t>等等。</a:t>
            </a:r>
            <a:endParaRPr lang="en-US" altLang="zh-TW" dirty="0" smtClean="0"/>
          </a:p>
          <a:p>
            <a:endParaRPr lang="zh-TW" altLang="en-US" dirty="0"/>
          </a:p>
        </p:txBody>
      </p:sp>
      <p:sp>
        <p:nvSpPr>
          <p:cNvPr id="5" name="矩形 4"/>
          <p:cNvSpPr/>
          <p:nvPr/>
        </p:nvSpPr>
        <p:spPr>
          <a:xfrm>
            <a:off x="4143735" y="4739027"/>
            <a:ext cx="3904530" cy="307777"/>
          </a:xfrm>
          <a:prstGeom prst="rect">
            <a:avLst/>
          </a:prstGeom>
        </p:spPr>
        <p:txBody>
          <a:bodyPr wrap="none">
            <a:spAutoFit/>
          </a:bodyPr>
          <a:lstStyle/>
          <a:p>
            <a:r>
              <a:rPr lang="zh-TW" altLang="en-US" sz="1400" dirty="0"/>
              <a:t>資料</a:t>
            </a:r>
            <a:r>
              <a:rPr lang="zh-TW" altLang="en-US" sz="1400" dirty="0" smtClean="0"/>
              <a:t>來源</a:t>
            </a:r>
            <a:r>
              <a:rPr lang="en-US" altLang="zh-TW" sz="1400" dirty="0" smtClean="0">
                <a:hlinkClick r:id="rId2"/>
              </a:rPr>
              <a:t>https://zh.wikipedia.org/wiki/Scikit-learn</a:t>
            </a:r>
            <a:endParaRPr lang="zh-TW" altLang="en-US" sz="1400" dirty="0"/>
          </a:p>
        </p:txBody>
      </p:sp>
    </p:spTree>
    <p:extLst>
      <p:ext uri="{BB962C8B-B14F-4D97-AF65-F5344CB8AC3E}">
        <p14:creationId xmlns:p14="http://schemas.microsoft.com/office/powerpoint/2010/main" val="263169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200" dirty="0" smtClean="0"/>
              <a:t>機器學習與人工智慧</a:t>
            </a:r>
            <a:endParaRPr lang="zh-TW" altLang="en-US" sz="3200" dirty="0"/>
          </a:p>
        </p:txBody>
      </p:sp>
      <p:sp>
        <p:nvSpPr>
          <p:cNvPr id="3" name="內容版面配置區 2"/>
          <p:cNvSpPr>
            <a:spLocks noGrp="1"/>
          </p:cNvSpPr>
          <p:nvPr>
            <p:ph idx="1"/>
          </p:nvPr>
        </p:nvSpPr>
        <p:spPr/>
        <p:txBody>
          <a:bodyPr/>
          <a:lstStyle/>
          <a:p>
            <a:r>
              <a:rPr lang="zh-TW" altLang="en-US" dirty="0"/>
              <a:t>人工智慧</a:t>
            </a:r>
            <a:r>
              <a:rPr lang="en-US" altLang="zh-TW" dirty="0"/>
              <a:t>(Artificial Intelligence, AI</a:t>
            </a:r>
            <a:r>
              <a:rPr lang="en-US" altLang="zh-TW" dirty="0" smtClean="0"/>
              <a:t>)</a:t>
            </a:r>
          </a:p>
          <a:p>
            <a:r>
              <a:rPr lang="en-US" altLang="zh-TW" dirty="0" smtClean="0"/>
              <a:t>=&gt;</a:t>
            </a:r>
            <a:r>
              <a:rPr lang="zh-TW" altLang="en-US" sz="2000" i="1" dirty="0"/>
              <a:t>模仿人類思考進而模擬人類的能力</a:t>
            </a:r>
            <a:r>
              <a:rPr lang="en-US" altLang="zh-TW" sz="2000" i="1" dirty="0"/>
              <a:t>/</a:t>
            </a:r>
            <a:r>
              <a:rPr lang="zh-TW" altLang="en-US" sz="2000" i="1" dirty="0"/>
              <a:t>行為</a:t>
            </a:r>
            <a:r>
              <a:rPr lang="zh-TW" altLang="en-US" sz="2000" i="1" dirty="0" smtClean="0"/>
              <a:t>。</a:t>
            </a:r>
            <a:endParaRPr lang="en-US" altLang="zh-TW" sz="2000" i="1" dirty="0" smtClean="0"/>
          </a:p>
          <a:p>
            <a:pPr marL="0" indent="0">
              <a:buNone/>
            </a:pPr>
            <a:endParaRPr lang="en-US" altLang="zh-TW" sz="2000" dirty="0" smtClean="0"/>
          </a:p>
          <a:p>
            <a:r>
              <a:rPr lang="zh-TW" altLang="en-US" dirty="0"/>
              <a:t>機器學習</a:t>
            </a:r>
            <a:r>
              <a:rPr lang="en-US" altLang="zh-TW" dirty="0"/>
              <a:t>(machine </a:t>
            </a:r>
            <a:r>
              <a:rPr lang="en-US" altLang="zh-TW" dirty="0" smtClean="0"/>
              <a:t>learning</a:t>
            </a:r>
            <a:r>
              <a:rPr lang="en-US" altLang="zh-TW" dirty="0"/>
              <a:t>, ML</a:t>
            </a:r>
            <a:r>
              <a:rPr lang="en-US" altLang="zh-TW" dirty="0" smtClean="0"/>
              <a:t>)</a:t>
            </a:r>
          </a:p>
          <a:p>
            <a:r>
              <a:rPr lang="en-US" altLang="zh-TW" dirty="0" smtClean="0"/>
              <a:t>=&gt;</a:t>
            </a:r>
            <a:r>
              <a:rPr lang="zh-TW" altLang="en-US" sz="2000" i="1" dirty="0"/>
              <a:t>從資料中學習模型</a:t>
            </a:r>
            <a:r>
              <a:rPr lang="zh-TW" altLang="en-US" sz="2000" i="1" dirty="0" smtClean="0"/>
              <a:t>。</a:t>
            </a:r>
            <a:endParaRPr lang="en-US" altLang="zh-TW" sz="2000" i="1" dirty="0" smtClean="0"/>
          </a:p>
          <a:p>
            <a:endParaRPr lang="en-US" altLang="zh-TW" sz="2000" i="1" dirty="0"/>
          </a:p>
          <a:p>
            <a:r>
              <a:rPr lang="zh-TW" altLang="en-US" sz="1400" dirty="0"/>
              <a:t>資料</a:t>
            </a:r>
            <a:r>
              <a:rPr lang="zh-TW" altLang="en-US" sz="1400" dirty="0" smtClean="0"/>
              <a:t>來源</a:t>
            </a:r>
            <a:r>
              <a:rPr lang="en-US" altLang="zh-TW" sz="1400" dirty="0" smtClean="0">
                <a:hlinkClick r:id="rId2"/>
              </a:rPr>
              <a:t>https://chih-sheng-huang821.medium.com/%E4%BB%80%E9%BA%BC%E6%98%AF%E4%BA%BA%E5%B7%A5%E6%99%BA%E6%85%A7-%E6%A9%9F%E5%99%A8%E5%AD%B8%E7%BF%92%E5%92%8C%E6%B7%B1%E5%BA%A6%E5%AD%B8%E7%BF%92-587e6a0dc72a</a:t>
            </a:r>
            <a:endParaRPr lang="zh-TW" altLang="en-US" sz="1400" dirty="0"/>
          </a:p>
        </p:txBody>
      </p:sp>
    </p:spTree>
    <p:extLst>
      <p:ext uri="{BB962C8B-B14F-4D97-AF65-F5344CB8AC3E}">
        <p14:creationId xmlns:p14="http://schemas.microsoft.com/office/powerpoint/2010/main" val="379512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1"/>
            <a:r>
              <a:rPr lang="en-US" altLang="zh-TW" dirty="0" err="1" smtClean="0"/>
              <a:t>Tensorflow</a:t>
            </a:r>
            <a:r>
              <a:rPr lang="en-US" altLang="zh-TW" dirty="0" smtClean="0"/>
              <a:t>=&gt;</a:t>
            </a:r>
            <a:r>
              <a:rPr lang="zh-TW" altLang="en-US" dirty="0"/>
              <a:t>是一個</a:t>
            </a:r>
            <a:r>
              <a:rPr lang="zh-TW" altLang="en-US" dirty="0" smtClean="0"/>
              <a:t>開</a:t>
            </a:r>
            <a:r>
              <a:rPr lang="zh-TW" altLang="en-US" dirty="0"/>
              <a:t>放式</a:t>
            </a:r>
            <a:r>
              <a:rPr lang="zh-TW" altLang="en-US" dirty="0" smtClean="0"/>
              <a:t>軟體</a:t>
            </a:r>
            <a:r>
              <a:rPr lang="zh-TW" altLang="en-US" dirty="0"/>
              <a:t>庫，用於各種</a:t>
            </a:r>
            <a:r>
              <a:rPr lang="zh-TW" altLang="en-US" dirty="0">
                <a:solidFill>
                  <a:schemeClr val="accent1">
                    <a:lumMod val="75000"/>
                  </a:schemeClr>
                </a:solidFill>
              </a:rPr>
              <a:t>感知</a:t>
            </a:r>
            <a:r>
              <a:rPr lang="zh-TW" altLang="en-US" dirty="0"/>
              <a:t>和</a:t>
            </a:r>
            <a:r>
              <a:rPr lang="zh-TW" altLang="en-US" dirty="0">
                <a:solidFill>
                  <a:schemeClr val="accent1">
                    <a:lumMod val="75000"/>
                  </a:schemeClr>
                </a:solidFill>
              </a:rPr>
              <a:t>語言</a:t>
            </a:r>
            <a:r>
              <a:rPr lang="zh-TW" altLang="en-US" dirty="0"/>
              <a:t>理解任務的</a:t>
            </a:r>
            <a:r>
              <a:rPr lang="zh-TW" altLang="en-US" dirty="0">
                <a:solidFill>
                  <a:schemeClr val="accent1">
                    <a:lumMod val="75000"/>
                  </a:schemeClr>
                </a:solidFill>
              </a:rPr>
              <a:t>機器學習</a:t>
            </a:r>
            <a:r>
              <a:rPr lang="zh-TW" altLang="en-US" dirty="0" smtClean="0"/>
              <a:t>。</a:t>
            </a:r>
            <a:r>
              <a:rPr lang="zh-TW" altLang="en-US" dirty="0"/>
              <a:t>張量處理單元（</a:t>
            </a:r>
            <a:r>
              <a:rPr lang="en-US" altLang="zh-TW" dirty="0"/>
              <a:t>TPU</a:t>
            </a:r>
            <a:r>
              <a:rPr lang="zh-TW" altLang="en-US" dirty="0"/>
              <a:t>），一個專為</a:t>
            </a:r>
            <a:r>
              <a:rPr lang="zh-TW" altLang="en-US" dirty="0">
                <a:solidFill>
                  <a:schemeClr val="accent1">
                    <a:lumMod val="75000"/>
                  </a:schemeClr>
                </a:solidFill>
              </a:rPr>
              <a:t>機器學習</a:t>
            </a:r>
            <a:r>
              <a:rPr lang="zh-TW" altLang="en-US" dirty="0"/>
              <a:t>和</a:t>
            </a:r>
            <a:r>
              <a:rPr lang="en-US" altLang="zh-TW" dirty="0" err="1">
                <a:solidFill>
                  <a:schemeClr val="accent1">
                    <a:lumMod val="75000"/>
                  </a:schemeClr>
                </a:solidFill>
              </a:rPr>
              <a:t>TensorFlow</a:t>
            </a:r>
            <a:r>
              <a:rPr lang="zh-TW" altLang="en-US" dirty="0">
                <a:solidFill>
                  <a:schemeClr val="accent1">
                    <a:lumMod val="75000"/>
                  </a:schemeClr>
                </a:solidFill>
              </a:rPr>
              <a:t>全客製化的專用積體電路</a:t>
            </a:r>
            <a:r>
              <a:rPr lang="zh-TW" altLang="en-US" dirty="0"/>
              <a:t>。</a:t>
            </a:r>
            <a:r>
              <a:rPr lang="en-US" altLang="zh-TW" dirty="0"/>
              <a:t>TPU</a:t>
            </a:r>
            <a:r>
              <a:rPr lang="zh-TW" altLang="en-US" dirty="0"/>
              <a:t>是一個</a:t>
            </a:r>
            <a:r>
              <a:rPr lang="zh-TW" altLang="en-US" dirty="0">
                <a:solidFill>
                  <a:schemeClr val="accent1">
                    <a:lumMod val="75000"/>
                  </a:schemeClr>
                </a:solidFill>
              </a:rPr>
              <a:t>可程式化的人工智慧加速器</a:t>
            </a:r>
            <a:r>
              <a:rPr lang="zh-TW" altLang="en-US" dirty="0"/>
              <a:t>，提供高吞吐量的低精度計算（如</a:t>
            </a:r>
            <a:r>
              <a:rPr lang="en-US" altLang="zh-TW" dirty="0"/>
              <a:t>8</a:t>
            </a:r>
            <a:r>
              <a:rPr lang="zh-TW" altLang="en-US" dirty="0"/>
              <a:t>位元），面向使用或執行模型而不是訓練模型</a:t>
            </a:r>
            <a:r>
              <a:rPr lang="zh-TW" altLang="en-US" dirty="0" smtClean="0"/>
              <a:t>。</a:t>
            </a:r>
            <a:endParaRPr lang="en-US" altLang="zh-TW" dirty="0" smtClean="0"/>
          </a:p>
          <a:p>
            <a:pPr marL="457200" lvl="1" indent="0">
              <a:buNone/>
            </a:pPr>
            <a:r>
              <a:rPr lang="zh-TW" altLang="en-US" sz="1400" dirty="0" smtClean="0"/>
              <a:t>     資料來源</a:t>
            </a:r>
            <a:r>
              <a:rPr lang="en-US" altLang="zh-TW" sz="1400" dirty="0" smtClean="0">
                <a:hlinkClick r:id="rId2"/>
              </a:rPr>
              <a:t>https://zh.wikipedia.org/wiki/TensorFlow</a:t>
            </a:r>
            <a:endParaRPr lang="en-US" altLang="zh-TW" sz="1400" dirty="0" smtClean="0"/>
          </a:p>
          <a:p>
            <a:pPr marL="457200" lvl="1" indent="0">
              <a:buNone/>
            </a:pPr>
            <a:endParaRPr lang="en-US" altLang="zh-TW" sz="1400" dirty="0" smtClean="0"/>
          </a:p>
          <a:p>
            <a:pPr lvl="1"/>
            <a:r>
              <a:rPr lang="en-US" altLang="zh-TW" dirty="0" err="1" smtClean="0"/>
              <a:t>Pytorch</a:t>
            </a:r>
            <a:r>
              <a:rPr lang="en-US" altLang="zh-TW" dirty="0" smtClean="0"/>
              <a:t> (torch)=&gt;</a:t>
            </a:r>
            <a:r>
              <a:rPr lang="zh-TW" altLang="en-US" dirty="0"/>
              <a:t>是一個</a:t>
            </a:r>
            <a:r>
              <a:rPr lang="zh-TW" altLang="en-US" dirty="0" smtClean="0"/>
              <a:t>開</a:t>
            </a:r>
            <a:r>
              <a:rPr lang="zh-TW" altLang="en-US" dirty="0" smtClean="0"/>
              <a:t>放式</a:t>
            </a:r>
            <a:r>
              <a:rPr lang="zh-TW" altLang="en-US" dirty="0" smtClean="0"/>
              <a:t>的</a:t>
            </a:r>
            <a:r>
              <a:rPr lang="en-US" altLang="zh-TW" dirty="0"/>
              <a:t>Python</a:t>
            </a:r>
            <a:r>
              <a:rPr lang="zh-TW" altLang="en-US" dirty="0"/>
              <a:t>機器學習庫，基於</a:t>
            </a:r>
            <a:r>
              <a:rPr lang="en-US" altLang="zh-TW" dirty="0" smtClean="0"/>
              <a:t>Torch</a:t>
            </a:r>
            <a:r>
              <a:rPr lang="zh-TW" altLang="en-US" dirty="0"/>
              <a:t>，底層由</a:t>
            </a:r>
            <a:r>
              <a:rPr lang="en-US" altLang="zh-TW" dirty="0"/>
              <a:t>C++</a:t>
            </a:r>
            <a:r>
              <a:rPr lang="zh-TW" altLang="en-US" dirty="0"/>
              <a:t>實現，</a:t>
            </a:r>
            <a:r>
              <a:rPr lang="zh-TW" altLang="en-US" dirty="0">
                <a:solidFill>
                  <a:schemeClr val="accent1">
                    <a:lumMod val="75000"/>
                  </a:schemeClr>
                </a:solidFill>
              </a:rPr>
              <a:t>應用於人工智慧領域</a:t>
            </a:r>
            <a:r>
              <a:rPr lang="zh-TW" altLang="en-US" dirty="0"/>
              <a:t>，如自然語言處理。</a:t>
            </a:r>
            <a:endParaRPr lang="en-US" altLang="zh-TW" dirty="0" smtClean="0"/>
          </a:p>
          <a:p>
            <a:pPr marL="0" indent="0">
              <a:buNone/>
            </a:pPr>
            <a:r>
              <a:rPr lang="zh-TW" altLang="en-US" sz="1400" dirty="0" smtClean="0"/>
              <a:t>                資料來源</a:t>
            </a:r>
            <a:r>
              <a:rPr lang="en-US" altLang="zh-TW" sz="1400" dirty="0" smtClean="0">
                <a:hlinkClick r:id="rId3"/>
              </a:rPr>
              <a:t>https://zh.wikipedia.org/wiki/PyTorch</a:t>
            </a:r>
            <a:endParaRPr lang="zh-TW" altLang="en-US" sz="1400" b="1" dirty="0"/>
          </a:p>
        </p:txBody>
      </p:sp>
    </p:spTree>
    <p:extLst>
      <p:ext uri="{BB962C8B-B14F-4D97-AF65-F5344CB8AC3E}">
        <p14:creationId xmlns:p14="http://schemas.microsoft.com/office/powerpoint/2010/main" val="167747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26927" y="0"/>
            <a:ext cx="10515600" cy="1325563"/>
          </a:xfrm>
        </p:spPr>
        <p:txBody>
          <a:bodyPr>
            <a:normAutofit/>
          </a:bodyPr>
          <a:lstStyle/>
          <a:p>
            <a:pPr algn="ctr"/>
            <a:r>
              <a:rPr lang="en-US" altLang="zh-TW" sz="3200" b="1" dirty="0">
                <a:latin typeface="標楷體" panose="03000509000000000000" pitchFamily="65" charset="-120"/>
                <a:ea typeface="標楷體" panose="03000509000000000000" pitchFamily="65" charset="-120"/>
              </a:rPr>
              <a:t>Google </a:t>
            </a:r>
            <a:r>
              <a:rPr lang="en-US" altLang="zh-TW" sz="3200" b="1" dirty="0" err="1" smtClean="0">
                <a:latin typeface="標楷體" panose="03000509000000000000" pitchFamily="65" charset="-120"/>
                <a:ea typeface="標楷體" panose="03000509000000000000" pitchFamily="65" charset="-120"/>
              </a:rPr>
              <a:t>Colab</a:t>
            </a:r>
            <a:r>
              <a:rPr lang="zh-TW" altLang="en-US" sz="3200" b="1" dirty="0" smtClean="0">
                <a:latin typeface="標楷體" panose="03000509000000000000" pitchFamily="65" charset="-120"/>
                <a:ea typeface="標楷體" panose="03000509000000000000" pitchFamily="65" charset="-120"/>
              </a:rPr>
              <a:t>開發環境</a:t>
            </a:r>
            <a:endParaRPr lang="zh-TW" altLang="en-US" sz="3200" b="1" dirty="0">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682" y="1422357"/>
            <a:ext cx="8758518" cy="4235489"/>
          </a:xfrm>
          <a:prstGeom prst="rect">
            <a:avLst/>
          </a:prstGeom>
        </p:spPr>
      </p:pic>
    </p:spTree>
    <p:extLst>
      <p:ext uri="{BB962C8B-B14F-4D97-AF65-F5344CB8AC3E}">
        <p14:creationId xmlns:p14="http://schemas.microsoft.com/office/powerpoint/2010/main" val="108109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839" y="1350840"/>
            <a:ext cx="5660138" cy="4351338"/>
          </a:xfrm>
        </p:spPr>
      </p:pic>
    </p:spTree>
    <p:extLst>
      <p:ext uri="{BB962C8B-B14F-4D97-AF65-F5344CB8AC3E}">
        <p14:creationId xmlns:p14="http://schemas.microsoft.com/office/powerpoint/2010/main" val="6490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417" y="928809"/>
            <a:ext cx="4597320" cy="4351338"/>
          </a:xfrm>
        </p:spPr>
      </p:pic>
    </p:spTree>
    <p:extLst>
      <p:ext uri="{BB962C8B-B14F-4D97-AF65-F5344CB8AC3E}">
        <p14:creationId xmlns:p14="http://schemas.microsoft.com/office/powerpoint/2010/main" val="193271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4088" y="359818"/>
            <a:ext cx="2815194" cy="523220"/>
          </a:xfrm>
          <a:prstGeom prst="rect">
            <a:avLst/>
          </a:prstGeom>
        </p:spPr>
        <p:txBody>
          <a:bodyPr wrap="none">
            <a:spAutoFit/>
          </a:bodyPr>
          <a:lstStyle/>
          <a:p>
            <a:r>
              <a:rPr lang="en-US" altLang="zh-TW" sz="2800" b="1" i="0" dirty="0" err="1" smtClean="0">
                <a:solidFill>
                  <a:srgbClr val="24292F"/>
                </a:solidFill>
                <a:effectLst/>
                <a:latin typeface="-apple-system"/>
              </a:rPr>
              <a:t>numpy</a:t>
            </a:r>
            <a:r>
              <a:rPr lang="en-US" altLang="zh-TW" sz="2800" b="1" i="0" dirty="0" smtClean="0">
                <a:solidFill>
                  <a:srgbClr val="24292F"/>
                </a:solidFill>
                <a:effectLst/>
                <a:latin typeface="-apple-system"/>
              </a:rPr>
              <a:t> </a:t>
            </a:r>
            <a:r>
              <a:rPr lang="zh-TW" altLang="en-US" sz="2800" b="1" dirty="0" smtClean="0">
                <a:solidFill>
                  <a:srgbClr val="24292F"/>
                </a:solidFill>
                <a:effectLst/>
                <a:latin typeface="-apple-system"/>
              </a:rPr>
              <a:t>學習</a:t>
            </a:r>
            <a:r>
              <a:rPr lang="zh-TW" altLang="en-US" sz="2800" b="1" i="0" dirty="0" smtClean="0">
                <a:solidFill>
                  <a:srgbClr val="24292F"/>
                </a:solidFill>
                <a:effectLst/>
                <a:latin typeface="-apple-system"/>
              </a:rPr>
              <a:t>主題</a:t>
            </a:r>
            <a:endParaRPr lang="zh-TW" altLang="en-US" sz="2800" b="1" i="0" dirty="0">
              <a:solidFill>
                <a:srgbClr val="24292F"/>
              </a:solidFill>
              <a:effectLst/>
              <a:latin typeface="-apple-system"/>
            </a:endParaRPr>
          </a:p>
        </p:txBody>
      </p:sp>
      <p:sp>
        <p:nvSpPr>
          <p:cNvPr id="7" name="矩形 6"/>
          <p:cNvSpPr/>
          <p:nvPr/>
        </p:nvSpPr>
        <p:spPr>
          <a:xfrm>
            <a:off x="745640" y="1331001"/>
            <a:ext cx="4626588" cy="400110"/>
          </a:xfrm>
          <a:prstGeom prst="rect">
            <a:avLst/>
          </a:prstGeom>
        </p:spPr>
        <p:txBody>
          <a:bodyPr wrap="none">
            <a:spAutoFit/>
          </a:bodyPr>
          <a:lstStyle/>
          <a:p>
            <a:pPr lvl="0" eaLnBrk="0" fontAlgn="base" hangingPunct="0">
              <a:spcBef>
                <a:spcPct val="0"/>
              </a:spcBef>
              <a:spcAft>
                <a:spcPct val="0"/>
              </a:spcAft>
            </a:pPr>
            <a:r>
              <a:rPr lang="zh-TW" altLang="zh-TW" sz="2000" dirty="0">
                <a:solidFill>
                  <a:srgbClr val="24292F"/>
                </a:solidFill>
                <a:latin typeface="Arial Unicode MS"/>
                <a:ea typeface="ui-monospace"/>
              </a:rPr>
              <a:t>1.</a:t>
            </a:r>
            <a:r>
              <a:rPr lang="zh-TW" altLang="zh-TW" dirty="0">
                <a:solidFill>
                  <a:srgbClr val="24292F"/>
                </a:solidFill>
                <a:latin typeface="Arial Unicode MS"/>
                <a:ea typeface="ui-monospace"/>
              </a:rPr>
              <a:t>資料型態 ==&gt; N-Dimensional Arrays(ndarray)</a:t>
            </a:r>
            <a:r>
              <a:rPr lang="zh-TW" altLang="zh-TW" dirty="0"/>
              <a:t> </a:t>
            </a:r>
            <a:endParaRPr lang="zh-TW" altLang="zh-TW" dirty="0">
              <a:latin typeface="Arial" panose="020B0604020202020204" pitchFamily="34" charset="0"/>
            </a:endParaRPr>
          </a:p>
        </p:txBody>
      </p:sp>
      <p:sp>
        <p:nvSpPr>
          <p:cNvPr id="8" name="Rectangle 3"/>
          <p:cNvSpPr>
            <a:spLocks noChangeArrowheads="1"/>
          </p:cNvSpPr>
          <p:nvPr/>
        </p:nvSpPr>
        <p:spPr bwMode="auto">
          <a:xfrm>
            <a:off x="931334" y="1665695"/>
            <a:ext cx="278922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ndarray的屬性: 軸(axis)</a:t>
            </a:r>
            <a:endParaRPr kumimoji="0" lang="en-US" altLang="zh-TW" sz="2000" b="0" i="0" u="none" strike="noStrike" cap="none" normalizeH="0" baseline="0" dirty="0" smtClean="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維度(dimension):ndim|</a:t>
            </a:r>
            <a:endParaRPr kumimoji="0" lang="en-US" altLang="zh-TW" sz="2000" b="0" i="0" u="none" strike="noStrike" cap="none" normalizeH="0" baseline="0" dirty="0" smtClean="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秩rank </a:t>
            </a:r>
            <a:endParaRPr kumimoji="0" lang="en-US" altLang="zh-TW" sz="2000" b="0" i="0" u="none" strike="noStrike" cap="none" normalizeH="0" baseline="0" dirty="0" smtClean="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形狀(shape):shape</a:t>
            </a:r>
            <a:endParaRPr kumimoji="0" lang="en-US" altLang="zh-TW" sz="2000" b="0" i="0" u="none" strike="noStrike" cap="none" normalizeH="0" baseline="0" dirty="0" smtClean="0">
              <a:ln>
                <a:noFill/>
              </a:ln>
              <a:solidFill>
                <a:srgbClr val="24292F"/>
              </a:solidFill>
              <a:effectLst/>
              <a:latin typeface="Arial Unicode MS"/>
              <a:ea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dtype(資料型態:data type) </a:t>
            </a:r>
            <a:r>
              <a:rPr kumimoji="0" lang="zh-TW" altLang="zh-TW" sz="2000" b="0" i="0" u="none" strike="noStrike" cap="none" normalizeH="0" baseline="0" dirty="0" smtClean="0">
                <a:ln>
                  <a:noFill/>
                </a:ln>
                <a:solidFill>
                  <a:schemeClr val="tx1"/>
                </a:solidFill>
                <a:effectLst/>
              </a:rPr>
              <a:t/>
            </a:r>
            <a:br>
              <a:rPr kumimoji="0" lang="zh-TW" altLang="zh-TW" sz="2000" b="0" i="0" u="none" strike="noStrike" cap="none" normalizeH="0" baseline="0" dirty="0" smtClean="0">
                <a:ln>
                  <a:noFill/>
                </a:ln>
                <a:solidFill>
                  <a:schemeClr val="tx1"/>
                </a:solidFill>
                <a:effectLst/>
              </a:rPr>
            </a:b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745640" y="3437098"/>
            <a:ext cx="417836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2.基本運算1: 建立各式各樣的ndarray </a:t>
            </a:r>
            <a:r>
              <a:rPr kumimoji="0" lang="zh-TW" altLang="zh-TW" sz="2000" b="0" i="0" u="none" strike="noStrike" cap="none" normalizeH="0" baseline="0" dirty="0" smtClean="0">
                <a:ln>
                  <a:noFill/>
                </a:ln>
                <a:solidFill>
                  <a:schemeClr val="tx1"/>
                </a:solidFill>
                <a:effectLst/>
              </a:rPr>
              <a:t/>
            </a:r>
            <a:br>
              <a:rPr kumimoji="0" lang="zh-TW" altLang="zh-TW" sz="2000" b="0" i="0" u="none" strike="noStrike" cap="none" normalizeH="0" baseline="0" dirty="0" smtClean="0">
                <a:ln>
                  <a:noFill/>
                </a:ln>
                <a:solidFill>
                  <a:schemeClr val="tx1"/>
                </a:solidFill>
                <a:effectLst/>
              </a:rPr>
            </a:b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931334" y="3851965"/>
            <a:ext cx="897521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基本運算2: ndarray的基本運算:切片 (Slicing) , 搜尋(找出滿足條件的資料),排序,..... </a:t>
            </a:r>
            <a:r>
              <a:rPr kumimoji="0" lang="zh-TW" altLang="zh-TW" sz="2000" b="0" i="0" u="none" strike="noStrike" cap="none" normalizeH="0" baseline="0" dirty="0" smtClean="0">
                <a:ln>
                  <a:noFill/>
                </a:ln>
                <a:solidFill>
                  <a:schemeClr val="tx1"/>
                </a:solidFill>
                <a:effectLst/>
              </a:rPr>
              <a:t/>
            </a:r>
            <a:br>
              <a:rPr kumimoji="0" lang="zh-TW" altLang="zh-TW" sz="2000" b="0" i="0" u="none" strike="noStrike" cap="none" normalizeH="0" baseline="0" dirty="0" smtClean="0">
                <a:ln>
                  <a:noFill/>
                </a:ln>
                <a:solidFill>
                  <a:schemeClr val="tx1"/>
                </a:solidFill>
                <a:effectLst/>
              </a:rPr>
            </a:b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931334" y="4274178"/>
            <a:ext cx="5023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基本運算3: ndarray的基本數學運算:四則運算</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931334" y="4617063"/>
            <a:ext cx="79028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基本運算4: ndarray的基本統計運算 ==&gt; 進階功能請參閱python統計書籍</a:t>
            </a:r>
            <a:r>
              <a:rPr kumimoji="0" lang="zh-TW" altLang="zh-TW" sz="2000" b="0" i="0" u="none" strike="noStrike" cap="none" normalizeH="0" baseline="0" dirty="0" smtClean="0">
                <a:ln>
                  <a:noFill/>
                </a:ln>
                <a:solidFill>
                  <a:schemeClr val="tx1"/>
                </a:solidFill>
                <a:effectLst/>
              </a:rPr>
              <a:t> </a:t>
            </a: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931334" y="5034661"/>
            <a:ext cx="40395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Arial Unicode MS"/>
                <a:ea typeface="ui-monospace"/>
              </a:rPr>
              <a:t>基本運算4: ndarray的(線性代數)運算 </a:t>
            </a:r>
            <a:r>
              <a:rPr kumimoji="0" lang="zh-TW" altLang="zh-TW" sz="2000" b="0" i="0" u="none" strike="noStrike" cap="none" normalizeH="0" baseline="0" dirty="0" smtClean="0">
                <a:ln>
                  <a:noFill/>
                </a:ln>
                <a:solidFill>
                  <a:schemeClr val="tx1"/>
                </a:solidFill>
                <a:effectLst/>
              </a:rPr>
              <a:t/>
            </a:r>
            <a:br>
              <a:rPr kumimoji="0" lang="zh-TW" altLang="zh-TW" sz="2000" b="0" i="0" u="none" strike="noStrike" cap="none" normalizeH="0" baseline="0" dirty="0" smtClean="0">
                <a:ln>
                  <a:noFill/>
                </a:ln>
                <a:solidFill>
                  <a:schemeClr val="tx1"/>
                </a:solidFill>
                <a:effectLst/>
              </a:rPr>
            </a:b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76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accent2">
                    <a:lumMod val="75000"/>
                  </a:schemeClr>
                </a:solidFill>
              </a:rPr>
              <a:t>agenda</a:t>
            </a:r>
            <a:r>
              <a:rPr lang="zh-TW" altLang="en-US" dirty="0">
                <a:solidFill>
                  <a:schemeClr val="accent2">
                    <a:lumMod val="75000"/>
                  </a:schemeClr>
                </a:solidFill>
              </a:rPr>
              <a:t/>
            </a:r>
            <a:br>
              <a:rPr lang="zh-TW" altLang="en-US" dirty="0">
                <a:solidFill>
                  <a:schemeClr val="accent2">
                    <a:lumMod val="75000"/>
                  </a:schemeClr>
                </a:solidFill>
              </a:rPr>
            </a:br>
            <a:endParaRPr lang="zh-TW" altLang="en-US" dirty="0"/>
          </a:p>
        </p:txBody>
      </p:sp>
      <p:sp>
        <p:nvSpPr>
          <p:cNvPr id="5" name="Rectangle 2"/>
          <p:cNvSpPr>
            <a:spLocks noGrp="1" noChangeArrowheads="1"/>
          </p:cNvSpPr>
          <p:nvPr>
            <p:ph idx="1"/>
          </p:nvPr>
        </p:nvSpPr>
        <p:spPr bwMode="auto">
          <a:xfrm>
            <a:off x="1101969" y="1475245"/>
            <a:ext cx="9352085"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smtClean="0">
                <a:ln>
                  <a:noFill/>
                </a:ln>
                <a:solidFill>
                  <a:srgbClr val="24292F"/>
                </a:solidFill>
                <a:effectLst/>
                <a:latin typeface="Arial Unicode MS"/>
                <a:ea typeface="ui-monospace"/>
              </a:rPr>
              <a:t>資料科學(Data Science)</a:t>
            </a:r>
            <a:endParaRPr kumimoji="0" lang="en-US" altLang="zh-TW" b="0" i="0" u="none" strike="noStrike" cap="none" normalizeH="0" baseline="0" dirty="0" smtClean="0">
              <a:ln>
                <a:noFill/>
              </a:ln>
              <a:solidFill>
                <a:srgbClr val="24292F"/>
              </a:solidFill>
              <a:effectLst/>
              <a:latin typeface="Arial Unicode MS"/>
              <a:ea typeface="ui-monospace"/>
            </a:endParaRPr>
          </a:p>
          <a:p>
            <a:pPr marL="0" lvl="0" indent="0" eaLnBrk="0" fontAlgn="base" hangingPunct="0">
              <a:lnSpc>
                <a:spcPct val="100000"/>
              </a:lnSpc>
              <a:spcBef>
                <a:spcPct val="0"/>
              </a:spcBef>
              <a:spcAft>
                <a:spcPct val="0"/>
              </a:spcAft>
              <a:buNone/>
            </a:pPr>
            <a:r>
              <a:rPr kumimoji="0" lang="zh-TW" altLang="zh-TW" b="0" i="0" u="none" strike="noStrike" cap="none" normalizeH="0" baseline="0" dirty="0" smtClean="0">
                <a:ln>
                  <a:noFill/>
                </a:ln>
                <a:solidFill>
                  <a:srgbClr val="24292F"/>
                </a:solidFill>
                <a:effectLst/>
                <a:latin typeface="Arial Unicode MS"/>
                <a:ea typeface="ui-monospace"/>
              </a:rPr>
              <a:t>資料科學(Data Science)</a:t>
            </a:r>
            <a:r>
              <a:rPr lang="zh-TW" altLang="en-US" dirty="0">
                <a:solidFill>
                  <a:srgbClr val="24292F"/>
                </a:solidFill>
                <a:latin typeface="Arial Unicode MS"/>
                <a:ea typeface="ui-monospace"/>
              </a:rPr>
              <a:t>常用</a:t>
            </a:r>
            <a:r>
              <a:rPr lang="zh-TW" altLang="en-US" dirty="0" smtClean="0">
                <a:solidFill>
                  <a:srgbClr val="24292F"/>
                </a:solidFill>
                <a:latin typeface="Arial Unicode MS"/>
                <a:ea typeface="ui-monospace"/>
              </a:rPr>
              <a:t>套件</a:t>
            </a:r>
            <a:endParaRPr lang="en-US" altLang="zh-TW" dirty="0" smtClean="0">
              <a:solidFill>
                <a:srgbClr val="24292F"/>
              </a:solidFill>
              <a:latin typeface="Arial Unicode MS"/>
              <a:ea typeface="ui-monospace"/>
            </a:endParaRPr>
          </a:p>
          <a:p>
            <a:pPr marL="0" lvl="0" indent="0" eaLnBrk="0" fontAlgn="base" hangingPunct="0">
              <a:lnSpc>
                <a:spcPct val="100000"/>
              </a:lnSpc>
              <a:spcBef>
                <a:spcPct val="0"/>
              </a:spcBef>
              <a:spcAft>
                <a:spcPct val="0"/>
              </a:spcAft>
              <a:buNone/>
            </a:pPr>
            <a:r>
              <a:rPr lang="en-US" altLang="zh-TW" dirty="0" smtClean="0">
                <a:solidFill>
                  <a:srgbClr val="24292F"/>
                </a:solidFill>
                <a:latin typeface="Arial Unicode MS"/>
                <a:ea typeface="ui-monospace"/>
              </a:rPr>
              <a:t>Google</a:t>
            </a:r>
            <a:r>
              <a:rPr lang="zh-TW" altLang="en-US" dirty="0" smtClean="0">
                <a:solidFill>
                  <a:srgbClr val="24292F"/>
                </a:solidFill>
                <a:latin typeface="Arial Unicode MS"/>
                <a:ea typeface="ui-monospace"/>
              </a:rPr>
              <a:t> </a:t>
            </a:r>
            <a:r>
              <a:rPr lang="en-US" altLang="zh-TW" dirty="0" err="1" smtClean="0">
                <a:solidFill>
                  <a:srgbClr val="24292F"/>
                </a:solidFill>
                <a:latin typeface="Arial Unicode MS"/>
                <a:ea typeface="ui-monospace"/>
              </a:rPr>
              <a:t>colab</a:t>
            </a:r>
            <a:r>
              <a:rPr lang="zh-TW" altLang="en-US" dirty="0" smtClean="0">
                <a:solidFill>
                  <a:srgbClr val="24292F"/>
                </a:solidFill>
                <a:latin typeface="Arial Unicode MS"/>
                <a:ea typeface="ui-monospace"/>
              </a:rPr>
              <a:t> </a:t>
            </a:r>
            <a:r>
              <a:rPr lang="zh-TW" altLang="en-US" dirty="0">
                <a:solidFill>
                  <a:srgbClr val="24292F"/>
                </a:solidFill>
                <a:latin typeface="Arial Unicode MS"/>
                <a:ea typeface="ui-monospace"/>
              </a:rPr>
              <a:t>開發</a:t>
            </a:r>
            <a:r>
              <a:rPr lang="zh-TW" altLang="en-US" dirty="0" smtClean="0">
                <a:solidFill>
                  <a:srgbClr val="24292F"/>
                </a:solidFill>
                <a:latin typeface="Arial Unicode MS"/>
                <a:ea typeface="ui-monospace"/>
              </a:rPr>
              <a:t>環境</a:t>
            </a:r>
            <a:endParaRPr lang="en-US" altLang="zh-TW" dirty="0" smtClean="0">
              <a:solidFill>
                <a:srgbClr val="24292F"/>
              </a:solidFill>
              <a:latin typeface="Arial Unicode MS"/>
              <a:ea typeface="ui-monospace"/>
            </a:endParaRPr>
          </a:p>
          <a:p>
            <a:pPr marL="0" lvl="0" indent="0" eaLnBrk="0" fontAlgn="base" hangingPunct="0">
              <a:lnSpc>
                <a:spcPct val="100000"/>
              </a:lnSpc>
              <a:spcBef>
                <a:spcPct val="0"/>
              </a:spcBef>
              <a:spcAft>
                <a:spcPct val="0"/>
              </a:spcAft>
              <a:buNone/>
            </a:pPr>
            <a:endParaRPr kumimoji="0" lang="en-US" altLang="zh-TW" b="0" i="0" u="none" strike="noStrike" cap="none" normalizeH="0" baseline="0" dirty="0" smtClean="0">
              <a:ln>
                <a:noFill/>
              </a:ln>
              <a:solidFill>
                <a:srgbClr val="24292F"/>
              </a:solidFill>
              <a:effectLst/>
              <a:latin typeface="Arial Unicode MS"/>
              <a:ea typeface="ui-monospace"/>
            </a:endParaRPr>
          </a:p>
          <a:p>
            <a:pPr marL="0" lv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Numpy</a:t>
            </a:r>
            <a:endParaRPr lang="en-US" altLang="zh-TW" dirty="0" smtClean="0">
              <a:solidFill>
                <a:srgbClr val="24292F"/>
              </a:solidFill>
              <a:latin typeface="Arial Unicode MS"/>
              <a:ea typeface="ui-monospace"/>
            </a:endParaRPr>
          </a:p>
          <a:p>
            <a:pPr mar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Numpy</a:t>
            </a:r>
            <a:r>
              <a:rPr lang="zh-TW" altLang="en-US" dirty="0" smtClean="0">
                <a:solidFill>
                  <a:srgbClr val="24292F"/>
                </a:solidFill>
                <a:latin typeface="Arial Unicode MS"/>
                <a:ea typeface="ui-monospace"/>
              </a:rPr>
              <a:t>資料型態</a:t>
            </a:r>
            <a:endParaRPr lang="en-US" altLang="zh-TW" dirty="0" smtClean="0">
              <a:solidFill>
                <a:srgbClr val="24292F"/>
              </a:solidFill>
              <a:latin typeface="Arial Unicode MS"/>
              <a:ea typeface="ui-monospace"/>
            </a:endParaRPr>
          </a:p>
          <a:p>
            <a:pPr mar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Ndarray</a:t>
            </a:r>
            <a:r>
              <a:rPr lang="zh-TW" altLang="en-US" dirty="0" smtClean="0">
                <a:solidFill>
                  <a:srgbClr val="24292F"/>
                </a:solidFill>
                <a:latin typeface="Arial Unicode MS"/>
                <a:ea typeface="ui-monospace"/>
              </a:rPr>
              <a:t>的建立</a:t>
            </a:r>
            <a:endParaRPr lang="en-US" altLang="zh-TW" dirty="0" smtClean="0">
              <a:solidFill>
                <a:srgbClr val="24292F"/>
              </a:solidFill>
              <a:latin typeface="Arial Unicode MS"/>
              <a:ea typeface="ui-monospace"/>
            </a:endParaRPr>
          </a:p>
          <a:p>
            <a:pPr mar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Ndarray</a:t>
            </a:r>
            <a:r>
              <a:rPr lang="zh-TW" altLang="en-US" dirty="0" smtClean="0">
                <a:solidFill>
                  <a:srgbClr val="24292F"/>
                </a:solidFill>
                <a:latin typeface="Arial Unicode MS"/>
                <a:ea typeface="ui-monospace"/>
              </a:rPr>
              <a:t>的運算</a:t>
            </a:r>
            <a:endParaRPr lang="en-US" altLang="zh-TW" dirty="0" smtClean="0">
              <a:solidFill>
                <a:srgbClr val="24292F"/>
              </a:solidFill>
              <a:latin typeface="Arial Unicode MS"/>
              <a:ea typeface="ui-monospace"/>
            </a:endParaRPr>
          </a:p>
          <a:p>
            <a:pPr mar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Ndarray</a:t>
            </a:r>
            <a:r>
              <a:rPr lang="zh-TW" altLang="en-US" dirty="0" smtClean="0">
                <a:solidFill>
                  <a:srgbClr val="24292F"/>
                </a:solidFill>
                <a:latin typeface="Arial Unicode MS"/>
                <a:ea typeface="ui-monospace"/>
              </a:rPr>
              <a:t>特殊機制</a:t>
            </a:r>
            <a:endParaRPr lang="en-US" altLang="zh-TW" dirty="0" smtClean="0">
              <a:solidFill>
                <a:srgbClr val="24292F"/>
              </a:solidFill>
              <a:latin typeface="Arial Unicode MS"/>
              <a:ea typeface="ui-monospace"/>
            </a:endParaRPr>
          </a:p>
          <a:p>
            <a:pPr marL="0" indent="0" eaLnBrk="0" fontAlgn="base" hangingPunct="0">
              <a:lnSpc>
                <a:spcPct val="100000"/>
              </a:lnSpc>
              <a:spcBef>
                <a:spcPct val="0"/>
              </a:spcBef>
              <a:spcAft>
                <a:spcPct val="0"/>
              </a:spcAft>
              <a:buNone/>
            </a:pPr>
            <a:r>
              <a:rPr lang="en-US" altLang="zh-TW" dirty="0" err="1" smtClean="0">
                <a:solidFill>
                  <a:srgbClr val="24292F"/>
                </a:solidFill>
                <a:latin typeface="Arial Unicode MS"/>
                <a:ea typeface="ui-monospace"/>
              </a:rPr>
              <a:t>Ndarray</a:t>
            </a:r>
            <a:r>
              <a:rPr lang="zh-TW" altLang="en-US" dirty="0" smtClean="0">
                <a:solidFill>
                  <a:srgbClr val="24292F"/>
                </a:solidFill>
                <a:latin typeface="Arial Unicode MS"/>
                <a:ea typeface="ui-monospace"/>
              </a:rPr>
              <a:t>超級技能</a:t>
            </a:r>
            <a:endParaRPr lang="en-US" altLang="zh-TW" dirty="0" smtClean="0">
              <a:solidFill>
                <a:srgbClr val="24292F"/>
              </a:solidFill>
              <a:latin typeface="Arial Unicode MS"/>
              <a:ea typeface="ui-monospace"/>
            </a:endParaRPr>
          </a:p>
          <a:p>
            <a:pPr marL="0" lvl="0" indent="0" eaLnBrk="0" fontAlgn="base" hangingPunct="0">
              <a:lnSpc>
                <a:spcPct val="100000"/>
              </a:lnSpc>
              <a:spcBef>
                <a:spcPct val="0"/>
              </a:spcBef>
              <a:spcAft>
                <a:spcPct val="0"/>
              </a:spcAft>
              <a:buNone/>
            </a:pPr>
            <a:endParaRPr kumimoji="0" lang="en-US" altLang="zh-TW" b="0" i="0" u="none" strike="noStrike" cap="none" normalizeH="0" baseline="0" dirty="0" smtClean="0">
              <a:ln>
                <a:noFill/>
              </a:ln>
              <a:solidFill>
                <a:srgbClr val="24292F"/>
              </a:solidFill>
              <a:effectLst/>
              <a:latin typeface="Arial Unicode MS"/>
              <a:ea typeface="ui-monospace"/>
            </a:endParaRPr>
          </a:p>
        </p:txBody>
      </p:sp>
    </p:spTree>
    <p:extLst>
      <p:ext uri="{BB962C8B-B14F-4D97-AF65-F5344CB8AC3E}">
        <p14:creationId xmlns:p14="http://schemas.microsoft.com/office/powerpoint/2010/main" val="194732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1385" y="606799"/>
            <a:ext cx="8775700" cy="8617744"/>
          </a:xfrm>
          <a:prstGeom prst="rect">
            <a:avLst/>
          </a:prstGeom>
        </p:spPr>
        <p:txBody>
          <a:bodyPr wrap="square">
            <a:spAutoFit/>
          </a:bodyPr>
          <a:lstStyle/>
          <a:p>
            <a:r>
              <a:rPr lang="en-US" altLang="zh-TW" sz="1600" b="1" dirty="0" err="1" smtClean="0">
                <a:solidFill>
                  <a:schemeClr val="accent1">
                    <a:lumMod val="75000"/>
                  </a:schemeClr>
                </a:solidFill>
                <a:latin typeface="+mj-ea"/>
                <a:ea typeface="+mj-ea"/>
              </a:rPr>
              <a:t>ndarray</a:t>
            </a:r>
            <a:r>
              <a:rPr lang="zh-TW" altLang="en-US" sz="1600" b="1" dirty="0" smtClean="0">
                <a:solidFill>
                  <a:schemeClr val="accent1">
                    <a:lumMod val="75000"/>
                  </a:schemeClr>
                </a:solidFill>
                <a:latin typeface="+mj-ea"/>
                <a:ea typeface="+mj-ea"/>
              </a:rPr>
              <a:t>的屬性</a:t>
            </a:r>
            <a:r>
              <a:rPr lang="en-US" altLang="zh-TW" sz="1600" b="1" dirty="0" smtClean="0">
                <a:solidFill>
                  <a:schemeClr val="accent1">
                    <a:lumMod val="75000"/>
                  </a:schemeClr>
                </a:solidFill>
                <a:latin typeface="+mj-ea"/>
                <a:ea typeface="+mj-ea"/>
              </a:rPr>
              <a:t>:</a:t>
            </a:r>
            <a:r>
              <a:rPr lang="zh-TW" altLang="en-US" sz="1600" b="1" dirty="0" smtClean="0">
                <a:solidFill>
                  <a:schemeClr val="accent1">
                    <a:lumMod val="75000"/>
                  </a:schemeClr>
                </a:solidFill>
                <a:latin typeface="+mj-ea"/>
                <a:ea typeface="+mj-ea"/>
              </a:rPr>
              <a:t>維度</a:t>
            </a:r>
            <a:r>
              <a:rPr lang="en-US" altLang="zh-TW" sz="1600" b="1" dirty="0" smtClean="0">
                <a:solidFill>
                  <a:schemeClr val="accent1">
                    <a:lumMod val="75000"/>
                  </a:schemeClr>
                </a:solidFill>
                <a:latin typeface="+mj-ea"/>
                <a:ea typeface="+mj-ea"/>
              </a:rPr>
              <a:t>(dimension):</a:t>
            </a:r>
            <a:r>
              <a:rPr lang="en-US" altLang="zh-TW" sz="1600" b="1" dirty="0" err="1" smtClean="0">
                <a:solidFill>
                  <a:schemeClr val="accent1">
                    <a:lumMod val="75000"/>
                  </a:schemeClr>
                </a:solidFill>
                <a:latin typeface="+mj-ea"/>
                <a:ea typeface="+mj-ea"/>
              </a:rPr>
              <a:t>ndim</a:t>
            </a:r>
            <a:endParaRPr lang="en-US" altLang="zh-TW" sz="1600" b="1" dirty="0" smtClean="0">
              <a:solidFill>
                <a:schemeClr val="accent1">
                  <a:lumMod val="75000"/>
                </a:schemeClr>
              </a:solidFill>
              <a:latin typeface="+mj-ea"/>
              <a:ea typeface="+mj-ea"/>
            </a:endParaRPr>
          </a:p>
          <a:p>
            <a:endParaRPr lang="en-US" altLang="zh-TW" sz="1600" b="1" dirty="0" smtClean="0">
              <a:solidFill>
                <a:schemeClr val="accent1">
                  <a:lumMod val="75000"/>
                </a:schemeClr>
              </a:solidFill>
              <a:latin typeface="+mj-ea"/>
              <a:ea typeface="+mj-ea"/>
            </a:endParaRPr>
          </a:p>
          <a:p>
            <a:r>
              <a:rPr lang="en-US" altLang="zh-TW" sz="1600" b="1" dirty="0" err="1" smtClean="0">
                <a:solidFill>
                  <a:schemeClr val="accent1">
                    <a:lumMod val="75000"/>
                  </a:schemeClr>
                </a:solidFill>
                <a:latin typeface="+mj-ea"/>
                <a:ea typeface="+mj-ea"/>
              </a:rPr>
              <a:t>ndarray</a:t>
            </a:r>
            <a:r>
              <a:rPr lang="zh-TW" altLang="en-US" sz="1600" b="1" dirty="0" smtClean="0">
                <a:solidFill>
                  <a:schemeClr val="accent1">
                    <a:lumMod val="75000"/>
                  </a:schemeClr>
                </a:solidFill>
              </a:rPr>
              <a:t>的屬性</a:t>
            </a:r>
            <a:r>
              <a:rPr lang="en-US" altLang="zh-TW" sz="1600" b="1" dirty="0" smtClean="0">
                <a:solidFill>
                  <a:schemeClr val="accent1">
                    <a:lumMod val="75000"/>
                  </a:schemeClr>
                </a:solidFill>
              </a:rPr>
              <a:t>:</a:t>
            </a:r>
            <a:r>
              <a:rPr lang="zh-TW" altLang="en-US" sz="1600" b="1" dirty="0" smtClean="0">
                <a:solidFill>
                  <a:schemeClr val="accent1">
                    <a:lumMod val="75000"/>
                  </a:schemeClr>
                </a:solidFill>
              </a:rPr>
              <a:t>形狀</a:t>
            </a:r>
            <a:r>
              <a:rPr lang="en-US" altLang="zh-TW" sz="1600" b="1" dirty="0" smtClean="0">
                <a:solidFill>
                  <a:schemeClr val="accent1">
                    <a:lumMod val="75000"/>
                  </a:schemeClr>
                </a:solidFill>
              </a:rPr>
              <a:t>(shape):shape</a:t>
            </a:r>
          </a:p>
          <a:p>
            <a:endParaRPr lang="en-US" altLang="zh-TW" sz="1600" b="1" dirty="0" smtClean="0">
              <a:solidFill>
                <a:schemeClr val="accent1">
                  <a:lumMod val="75000"/>
                </a:schemeClr>
              </a:solidFill>
            </a:endParaRPr>
          </a:p>
          <a:p>
            <a:r>
              <a:rPr lang="en-US" altLang="zh-TW" sz="1600" b="1" i="0" dirty="0" err="1" smtClean="0">
                <a:solidFill>
                  <a:schemeClr val="accent1">
                    <a:lumMod val="75000"/>
                  </a:schemeClr>
                </a:solidFill>
                <a:effectLst/>
                <a:latin typeface="+mj-ea"/>
                <a:ea typeface="+mj-ea"/>
              </a:rPr>
              <a:t>ndarray</a:t>
            </a:r>
            <a:r>
              <a:rPr lang="zh-TW" altLang="en-US" sz="1600" b="1" i="0" dirty="0" smtClean="0">
                <a:solidFill>
                  <a:schemeClr val="accent1">
                    <a:lumMod val="75000"/>
                  </a:schemeClr>
                </a:solidFill>
                <a:effectLst/>
                <a:latin typeface="+mj-ea"/>
                <a:ea typeface="+mj-ea"/>
              </a:rPr>
              <a:t>的屬性</a:t>
            </a:r>
            <a:r>
              <a:rPr lang="en-US" altLang="zh-TW" sz="1600" b="1" i="0" dirty="0" smtClean="0">
                <a:solidFill>
                  <a:schemeClr val="accent1">
                    <a:lumMod val="75000"/>
                  </a:schemeClr>
                </a:solidFill>
                <a:effectLst/>
                <a:latin typeface="+mj-ea"/>
                <a:ea typeface="+mj-ea"/>
              </a:rPr>
              <a:t>:</a:t>
            </a:r>
            <a:r>
              <a:rPr lang="zh-TW" altLang="en-US" sz="1600" b="1" i="0" dirty="0" smtClean="0">
                <a:solidFill>
                  <a:schemeClr val="accent1">
                    <a:lumMod val="75000"/>
                  </a:schemeClr>
                </a:solidFill>
                <a:effectLst/>
                <a:latin typeface="+mj-ea"/>
                <a:ea typeface="+mj-ea"/>
              </a:rPr>
              <a:t>大小</a:t>
            </a:r>
            <a:r>
              <a:rPr lang="en-US" altLang="zh-TW" sz="1600" b="1" i="0" dirty="0" smtClean="0">
                <a:solidFill>
                  <a:schemeClr val="accent1">
                    <a:lumMod val="75000"/>
                  </a:schemeClr>
                </a:solidFill>
                <a:effectLst/>
                <a:latin typeface="+mj-ea"/>
                <a:ea typeface="+mj-ea"/>
              </a:rPr>
              <a:t>(</a:t>
            </a:r>
            <a:r>
              <a:rPr lang="zh-TW" altLang="en-US" sz="1600" b="1" i="0" dirty="0" smtClean="0">
                <a:solidFill>
                  <a:schemeClr val="accent1">
                    <a:lumMod val="75000"/>
                  </a:schemeClr>
                </a:solidFill>
                <a:effectLst/>
                <a:latin typeface="+mj-ea"/>
                <a:ea typeface="+mj-ea"/>
              </a:rPr>
              <a:t>元素個數</a:t>
            </a:r>
            <a:r>
              <a:rPr lang="en-US" altLang="zh-TW" sz="1600" b="1" i="0" dirty="0" smtClean="0">
                <a:solidFill>
                  <a:schemeClr val="accent1">
                    <a:lumMod val="75000"/>
                  </a:schemeClr>
                </a:solidFill>
                <a:effectLst/>
                <a:latin typeface="+mj-ea"/>
                <a:ea typeface="+mj-ea"/>
              </a:rPr>
              <a:t>):size</a:t>
            </a:r>
          </a:p>
          <a:p>
            <a:endParaRPr lang="en-US" altLang="zh-TW" sz="1600" b="1" i="0" dirty="0" smtClean="0">
              <a:solidFill>
                <a:schemeClr val="accent1">
                  <a:lumMod val="75000"/>
                </a:schemeClr>
              </a:solidFill>
              <a:effectLst/>
              <a:latin typeface="+mj-ea"/>
              <a:ea typeface="+mj-ea"/>
            </a:endParaRPr>
          </a:p>
          <a:p>
            <a:r>
              <a:rPr lang="en-US" altLang="zh-TW" sz="1600" b="1" dirty="0" err="1" smtClean="0">
                <a:solidFill>
                  <a:schemeClr val="accent1">
                    <a:lumMod val="75000"/>
                  </a:schemeClr>
                </a:solidFill>
                <a:latin typeface="+mj-ea"/>
                <a:ea typeface="+mj-ea"/>
              </a:rPr>
              <a:t>ndarray</a:t>
            </a:r>
            <a:r>
              <a:rPr lang="zh-TW" altLang="en-US" sz="1600" b="1" dirty="0">
                <a:solidFill>
                  <a:schemeClr val="accent1">
                    <a:lumMod val="75000"/>
                  </a:schemeClr>
                </a:solidFill>
                <a:latin typeface="+mj-ea"/>
                <a:ea typeface="+mj-ea"/>
              </a:rPr>
              <a:t>的屬性</a:t>
            </a:r>
            <a:r>
              <a:rPr lang="en-US" altLang="zh-TW" sz="1600" b="1" dirty="0">
                <a:solidFill>
                  <a:schemeClr val="accent1">
                    <a:lumMod val="75000"/>
                  </a:schemeClr>
                </a:solidFill>
                <a:latin typeface="+mj-ea"/>
                <a:ea typeface="+mj-ea"/>
              </a:rPr>
              <a:t>:</a:t>
            </a:r>
            <a:r>
              <a:rPr lang="en-US" altLang="zh-TW" sz="1600" b="1" dirty="0" err="1">
                <a:solidFill>
                  <a:schemeClr val="accent1">
                    <a:lumMod val="75000"/>
                  </a:schemeClr>
                </a:solidFill>
                <a:latin typeface="+mj-ea"/>
                <a:ea typeface="+mj-ea"/>
              </a:rPr>
              <a:t>dtype</a:t>
            </a:r>
            <a:r>
              <a:rPr lang="en-US" altLang="zh-TW" sz="1600" b="1" dirty="0">
                <a:solidFill>
                  <a:schemeClr val="accent1">
                    <a:lumMod val="75000"/>
                  </a:schemeClr>
                </a:solidFill>
                <a:latin typeface="+mj-ea"/>
                <a:ea typeface="+mj-ea"/>
              </a:rPr>
              <a:t>(</a:t>
            </a:r>
            <a:r>
              <a:rPr lang="zh-TW" altLang="en-US" sz="1600" b="1" dirty="0">
                <a:solidFill>
                  <a:schemeClr val="accent1">
                    <a:lumMod val="75000"/>
                  </a:schemeClr>
                </a:solidFill>
                <a:latin typeface="+mj-ea"/>
                <a:ea typeface="+mj-ea"/>
              </a:rPr>
              <a:t>資料型態</a:t>
            </a:r>
            <a:r>
              <a:rPr lang="en-US" altLang="zh-TW" sz="1600" b="1" dirty="0">
                <a:solidFill>
                  <a:schemeClr val="accent1">
                    <a:lumMod val="75000"/>
                  </a:schemeClr>
                </a:solidFill>
                <a:latin typeface="+mj-ea"/>
                <a:ea typeface="+mj-ea"/>
              </a:rPr>
              <a:t>:data type</a:t>
            </a:r>
            <a:r>
              <a:rPr lang="en-US" altLang="zh-TW" sz="1600" b="1" dirty="0" smtClean="0">
                <a:solidFill>
                  <a:schemeClr val="accent1">
                    <a:lumMod val="75000"/>
                  </a:schemeClr>
                </a:solidFill>
                <a:latin typeface="+mj-ea"/>
                <a:ea typeface="+mj-ea"/>
              </a:rPr>
              <a:t>)</a:t>
            </a:r>
          </a:p>
          <a:p>
            <a:endParaRPr lang="en-US" altLang="zh-TW" sz="1600" b="1" dirty="0" smtClean="0">
              <a:solidFill>
                <a:schemeClr val="accent1">
                  <a:lumMod val="75000"/>
                </a:schemeClr>
              </a:solidFill>
              <a:latin typeface="+mj-ea"/>
              <a:ea typeface="+mj-ea"/>
            </a:endParaRPr>
          </a:p>
          <a:p>
            <a:r>
              <a:rPr lang="en-US" altLang="zh-TW" sz="1600" b="1" dirty="0" err="1">
                <a:solidFill>
                  <a:schemeClr val="accent1">
                    <a:lumMod val="75000"/>
                  </a:schemeClr>
                </a:solidFill>
                <a:latin typeface="+mj-ea"/>
                <a:ea typeface="+mj-ea"/>
              </a:rPr>
              <a:t>ndarray</a:t>
            </a:r>
            <a:r>
              <a:rPr lang="zh-TW" altLang="en-US" sz="1600" b="1" dirty="0">
                <a:solidFill>
                  <a:schemeClr val="accent1">
                    <a:lumMod val="75000"/>
                  </a:schemeClr>
                </a:solidFill>
                <a:latin typeface="+mj-ea"/>
                <a:ea typeface="+mj-ea"/>
              </a:rPr>
              <a:t>的運算</a:t>
            </a:r>
            <a:r>
              <a:rPr lang="en-US" altLang="zh-TW" sz="1600" b="1" dirty="0">
                <a:solidFill>
                  <a:schemeClr val="accent1">
                    <a:lumMod val="75000"/>
                  </a:schemeClr>
                </a:solidFill>
                <a:latin typeface="+mj-ea"/>
                <a:ea typeface="+mj-ea"/>
              </a:rPr>
              <a:t>:</a:t>
            </a:r>
            <a:r>
              <a:rPr lang="zh-TW" altLang="en-US" sz="1600" b="1" dirty="0">
                <a:solidFill>
                  <a:schemeClr val="accent1">
                    <a:lumMod val="75000"/>
                  </a:schemeClr>
                </a:solidFill>
                <a:latin typeface="+mj-ea"/>
                <a:ea typeface="+mj-ea"/>
              </a:rPr>
              <a:t>型態轉換</a:t>
            </a:r>
            <a:r>
              <a:rPr lang="en-US" altLang="zh-TW" sz="1600" b="1" dirty="0">
                <a:solidFill>
                  <a:schemeClr val="accent1">
                    <a:lumMod val="75000"/>
                  </a:schemeClr>
                </a:solidFill>
                <a:latin typeface="+mj-ea"/>
                <a:ea typeface="+mj-ea"/>
              </a:rPr>
              <a:t>|</a:t>
            </a:r>
            <a:r>
              <a:rPr lang="en-US" altLang="zh-TW" sz="1600" b="1" dirty="0" err="1">
                <a:solidFill>
                  <a:schemeClr val="accent1">
                    <a:lumMod val="75000"/>
                  </a:schemeClr>
                </a:solidFill>
                <a:latin typeface="+mj-ea"/>
                <a:ea typeface="+mj-ea"/>
              </a:rPr>
              <a:t>astype</a:t>
            </a:r>
            <a:r>
              <a:rPr lang="en-US" altLang="zh-TW" sz="1600" b="1" dirty="0">
                <a:solidFill>
                  <a:schemeClr val="accent1">
                    <a:lumMod val="75000"/>
                  </a:schemeClr>
                </a:solidFill>
                <a:latin typeface="+mj-ea"/>
                <a:ea typeface="+mj-ea"/>
              </a:rPr>
              <a:t>()</a:t>
            </a:r>
            <a:r>
              <a:rPr lang="zh-TW" altLang="en-US" sz="1600" b="1" dirty="0">
                <a:solidFill>
                  <a:schemeClr val="accent1">
                    <a:lumMod val="75000"/>
                  </a:schemeClr>
                </a:solidFill>
                <a:latin typeface="+mj-ea"/>
                <a:ea typeface="+mj-ea"/>
              </a:rPr>
              <a:t>函</a:t>
            </a:r>
            <a:r>
              <a:rPr lang="zh-TW" altLang="en-US" sz="1600" b="1" dirty="0" smtClean="0">
                <a:solidFill>
                  <a:schemeClr val="accent1">
                    <a:lumMod val="75000"/>
                  </a:schemeClr>
                </a:solidFill>
                <a:latin typeface="+mj-ea"/>
                <a:ea typeface="+mj-ea"/>
              </a:rPr>
              <a:t>式</a:t>
            </a:r>
            <a:endParaRPr lang="en-US" altLang="zh-TW" sz="1600" b="1" dirty="0" smtClean="0">
              <a:solidFill>
                <a:schemeClr val="accent1">
                  <a:lumMod val="75000"/>
                </a:schemeClr>
              </a:solidFill>
              <a:latin typeface="+mj-ea"/>
              <a:ea typeface="+mj-ea"/>
            </a:endParaRPr>
          </a:p>
          <a:p>
            <a:endParaRPr lang="en-US" altLang="zh-TW" sz="2000" b="1" dirty="0">
              <a:solidFill>
                <a:schemeClr val="accent1">
                  <a:lumMod val="75000"/>
                </a:schemeClr>
              </a:solidFill>
              <a:latin typeface="+mj-ea"/>
              <a:ea typeface="+mj-ea"/>
            </a:endParaRPr>
          </a:p>
          <a:p>
            <a:r>
              <a:rPr lang="zh-TW" altLang="en-US" sz="1600" b="1" dirty="0" smtClean="0">
                <a:latin typeface="+mj-ea"/>
                <a:ea typeface="+mj-ea"/>
              </a:rPr>
              <a:t>基本運算</a:t>
            </a:r>
            <a:r>
              <a:rPr lang="en-US" altLang="zh-TW" sz="1600" b="1" dirty="0" smtClean="0">
                <a:latin typeface="+mj-ea"/>
                <a:ea typeface="+mj-ea"/>
              </a:rPr>
              <a:t>: </a:t>
            </a:r>
            <a:r>
              <a:rPr lang="zh-TW" altLang="en-US" sz="1600" b="1" dirty="0">
                <a:latin typeface="+mj-ea"/>
                <a:ea typeface="+mj-ea"/>
              </a:rPr>
              <a:t>建立各式各樣的</a:t>
            </a:r>
            <a:r>
              <a:rPr lang="en-US" altLang="zh-TW" sz="1600" b="1" dirty="0" err="1" smtClean="0">
                <a:latin typeface="+mj-ea"/>
                <a:ea typeface="+mj-ea"/>
              </a:rPr>
              <a:t>ndarray</a:t>
            </a:r>
            <a:r>
              <a:rPr lang="en-US" altLang="zh-TW" sz="1600" dirty="0">
                <a:latin typeface="+mj-ea"/>
                <a:ea typeface="+mj-ea"/>
              </a:rPr>
              <a:t/>
            </a:r>
            <a:br>
              <a:rPr lang="en-US" altLang="zh-TW" sz="1600" dirty="0">
                <a:latin typeface="+mj-ea"/>
                <a:ea typeface="+mj-ea"/>
              </a:rPr>
            </a:br>
            <a:endParaRPr lang="en-US" altLang="zh-TW" sz="1600" b="1" dirty="0" smtClean="0">
              <a:solidFill>
                <a:schemeClr val="accent1">
                  <a:lumMod val="75000"/>
                </a:schemeClr>
              </a:solidFill>
              <a:latin typeface="+mj-ea"/>
              <a:ea typeface="+mj-ea"/>
            </a:endParaRPr>
          </a:p>
          <a:p>
            <a:r>
              <a:rPr lang="en-US" altLang="zh-TW" sz="1600" b="1" i="0" dirty="0" smtClean="0">
                <a:solidFill>
                  <a:schemeClr val="accent6">
                    <a:lumMod val="75000"/>
                  </a:schemeClr>
                </a:solidFill>
                <a:effectLst/>
                <a:latin typeface="+mj-ea"/>
                <a:ea typeface="+mj-ea"/>
              </a:rPr>
              <a:t>Array shape manipulation::reshape()</a:t>
            </a:r>
          </a:p>
          <a:p>
            <a:endParaRPr lang="en-US" altLang="zh-TW" sz="1600" b="1" i="0" dirty="0" smtClean="0">
              <a:solidFill>
                <a:schemeClr val="accent6">
                  <a:lumMod val="75000"/>
                </a:schemeClr>
              </a:solidFill>
              <a:effectLst/>
              <a:latin typeface="+mj-ea"/>
              <a:ea typeface="+mj-ea"/>
            </a:endParaRPr>
          </a:p>
          <a:p>
            <a:r>
              <a:rPr lang="en-US" altLang="zh-TW" sz="1600" b="1" dirty="0">
                <a:solidFill>
                  <a:schemeClr val="accent6">
                    <a:lumMod val="75000"/>
                  </a:schemeClr>
                </a:solidFill>
                <a:latin typeface="+mj-ea"/>
                <a:ea typeface="+mj-ea"/>
              </a:rPr>
              <a:t>Array shape </a:t>
            </a:r>
            <a:r>
              <a:rPr lang="en-US" altLang="zh-TW" sz="1600" b="1" dirty="0" err="1">
                <a:solidFill>
                  <a:schemeClr val="accent6">
                    <a:lumMod val="75000"/>
                  </a:schemeClr>
                </a:solidFill>
                <a:latin typeface="+mj-ea"/>
                <a:ea typeface="+mj-ea"/>
              </a:rPr>
              <a:t>manipulation:Flattening</a:t>
            </a:r>
            <a:r>
              <a:rPr lang="en-US" altLang="zh-TW" sz="1600" b="1" dirty="0">
                <a:solidFill>
                  <a:schemeClr val="accent6">
                    <a:lumMod val="75000"/>
                  </a:schemeClr>
                </a:solidFill>
                <a:latin typeface="+mj-ea"/>
                <a:ea typeface="+mj-ea"/>
              </a:rPr>
              <a:t>(</a:t>
            </a:r>
            <a:r>
              <a:rPr lang="en-US" altLang="zh-TW" sz="1600" b="1" dirty="0" err="1">
                <a:solidFill>
                  <a:schemeClr val="accent6">
                    <a:lumMod val="75000"/>
                  </a:schemeClr>
                </a:solidFill>
                <a:latin typeface="+mj-ea"/>
                <a:ea typeface="+mj-ea"/>
              </a:rPr>
              <a:t>numpy.ravel</a:t>
            </a:r>
            <a:r>
              <a:rPr lang="en-US" altLang="zh-TW" sz="1600" b="1" dirty="0">
                <a:solidFill>
                  <a:schemeClr val="accent6">
                    <a:lumMod val="75000"/>
                  </a:schemeClr>
                </a:solidFill>
                <a:latin typeface="+mj-ea"/>
                <a:ea typeface="+mj-ea"/>
              </a:rPr>
              <a:t>()) and Transpose(</a:t>
            </a:r>
            <a:r>
              <a:rPr lang="en-US" altLang="zh-TW" sz="1600" b="1" dirty="0" err="1">
                <a:solidFill>
                  <a:schemeClr val="accent6">
                    <a:lumMod val="75000"/>
                  </a:schemeClr>
                </a:solidFill>
                <a:latin typeface="+mj-ea"/>
                <a:ea typeface="+mj-ea"/>
              </a:rPr>
              <a:t>numpy.T</a:t>
            </a:r>
            <a:r>
              <a:rPr lang="en-US" altLang="zh-TW" sz="1600" b="1" dirty="0" smtClean="0">
                <a:solidFill>
                  <a:schemeClr val="accent6">
                    <a:lumMod val="75000"/>
                  </a:schemeClr>
                </a:solidFill>
                <a:latin typeface="+mj-ea"/>
                <a:ea typeface="+mj-ea"/>
              </a:rPr>
              <a:t>())</a:t>
            </a:r>
          </a:p>
          <a:p>
            <a:endParaRPr lang="en-US" altLang="zh-TW" sz="1600" b="1" dirty="0" smtClean="0">
              <a:solidFill>
                <a:schemeClr val="accent6">
                  <a:lumMod val="75000"/>
                </a:schemeClr>
              </a:solidFill>
              <a:latin typeface="+mj-ea"/>
              <a:ea typeface="+mj-ea"/>
            </a:endParaRPr>
          </a:p>
          <a:p>
            <a:r>
              <a:rPr lang="zh-TW" altLang="en-US" sz="1600" b="1" dirty="0">
                <a:solidFill>
                  <a:schemeClr val="accent6">
                    <a:lumMod val="75000"/>
                  </a:schemeClr>
                </a:solidFill>
                <a:latin typeface="+mj-ea"/>
                <a:ea typeface="+mj-ea"/>
              </a:rPr>
              <a:t>使用索引存取陣列 </a:t>
            </a:r>
            <a:r>
              <a:rPr lang="en-US" altLang="zh-TW" sz="1600" b="1" dirty="0">
                <a:solidFill>
                  <a:schemeClr val="accent6">
                    <a:lumMod val="75000"/>
                  </a:schemeClr>
                </a:solidFill>
                <a:latin typeface="+mj-ea"/>
                <a:ea typeface="+mj-ea"/>
              </a:rPr>
              <a:t>Array Indexing(</a:t>
            </a:r>
            <a:r>
              <a:rPr lang="zh-TW" altLang="en-US" sz="1600" b="1" dirty="0">
                <a:solidFill>
                  <a:schemeClr val="accent6">
                    <a:lumMod val="75000"/>
                  </a:schemeClr>
                </a:solidFill>
                <a:latin typeface="+mj-ea"/>
                <a:ea typeface="+mj-ea"/>
              </a:rPr>
              <a:t>索引</a:t>
            </a:r>
            <a:r>
              <a:rPr lang="en-US" altLang="zh-TW" sz="1600" b="1" dirty="0">
                <a:solidFill>
                  <a:schemeClr val="accent6">
                    <a:lumMod val="75000"/>
                  </a:schemeClr>
                </a:solidFill>
                <a:latin typeface="+mj-ea"/>
                <a:ea typeface="+mj-ea"/>
              </a:rPr>
              <a:t>)1: Accessing </a:t>
            </a:r>
            <a:r>
              <a:rPr lang="en-US" altLang="zh-TW" sz="1600" b="1" dirty="0" smtClean="0">
                <a:solidFill>
                  <a:schemeClr val="accent6">
                    <a:lumMod val="75000"/>
                  </a:schemeClr>
                </a:solidFill>
                <a:latin typeface="+mj-ea"/>
                <a:ea typeface="+mj-ea"/>
              </a:rPr>
              <a:t>Elements</a:t>
            </a:r>
          </a:p>
          <a:p>
            <a:endParaRPr lang="en-US" altLang="zh-TW" sz="1600" b="1" dirty="0" smtClean="0">
              <a:solidFill>
                <a:schemeClr val="accent6">
                  <a:lumMod val="75000"/>
                </a:schemeClr>
              </a:solidFill>
              <a:latin typeface="+mj-ea"/>
              <a:ea typeface="+mj-ea"/>
            </a:endParaRPr>
          </a:p>
          <a:p>
            <a:r>
              <a:rPr lang="zh-TW" altLang="en-US" sz="1600" b="1" dirty="0">
                <a:solidFill>
                  <a:schemeClr val="accent6">
                    <a:lumMod val="75000"/>
                  </a:schemeClr>
                </a:solidFill>
                <a:latin typeface="+mj-ea"/>
                <a:ea typeface="+mj-ea"/>
              </a:rPr>
              <a:t>使用索引存取陣列 </a:t>
            </a:r>
            <a:r>
              <a:rPr lang="en-US" altLang="zh-TW" sz="1600" b="1" dirty="0">
                <a:solidFill>
                  <a:schemeClr val="accent6">
                    <a:lumMod val="75000"/>
                  </a:schemeClr>
                </a:solidFill>
                <a:latin typeface="+mj-ea"/>
                <a:ea typeface="+mj-ea"/>
              </a:rPr>
              <a:t>Array Indexing(</a:t>
            </a:r>
            <a:r>
              <a:rPr lang="zh-TW" altLang="en-US" sz="1600" b="1" dirty="0">
                <a:solidFill>
                  <a:schemeClr val="accent6">
                    <a:lumMod val="75000"/>
                  </a:schemeClr>
                </a:solidFill>
                <a:latin typeface="+mj-ea"/>
                <a:ea typeface="+mj-ea"/>
              </a:rPr>
              <a:t>索引</a:t>
            </a:r>
            <a:r>
              <a:rPr lang="en-US" altLang="zh-TW" sz="1600" b="1" dirty="0">
                <a:solidFill>
                  <a:schemeClr val="accent6">
                    <a:lumMod val="75000"/>
                  </a:schemeClr>
                </a:solidFill>
                <a:latin typeface="+mj-ea"/>
                <a:ea typeface="+mj-ea"/>
              </a:rPr>
              <a:t>)2: Accessing </a:t>
            </a:r>
            <a:r>
              <a:rPr lang="en-US" altLang="zh-TW" sz="1600" b="1" dirty="0" smtClean="0">
                <a:solidFill>
                  <a:schemeClr val="accent6">
                    <a:lumMod val="75000"/>
                  </a:schemeClr>
                </a:solidFill>
                <a:latin typeface="+mj-ea"/>
                <a:ea typeface="+mj-ea"/>
              </a:rPr>
              <a:t>Elements</a:t>
            </a:r>
          </a:p>
          <a:p>
            <a:endParaRPr lang="en-US" altLang="zh-TW" sz="1600" b="1" dirty="0">
              <a:solidFill>
                <a:schemeClr val="accent6">
                  <a:lumMod val="75000"/>
                </a:schemeClr>
              </a:solidFill>
              <a:latin typeface="+mj-ea"/>
              <a:ea typeface="+mj-ea"/>
            </a:endParaRPr>
          </a:p>
          <a:p>
            <a:r>
              <a:rPr lang="en-US" altLang="zh-TW" sz="1600" b="1" dirty="0">
                <a:solidFill>
                  <a:schemeClr val="accent6">
                    <a:lumMod val="75000"/>
                  </a:schemeClr>
                </a:solidFill>
                <a:latin typeface="+mj-ea"/>
                <a:ea typeface="+mj-ea"/>
              </a:rPr>
              <a:t>Array slicing</a:t>
            </a:r>
            <a:r>
              <a:rPr lang="zh-TW" altLang="en-US" sz="1600" b="1" dirty="0">
                <a:solidFill>
                  <a:schemeClr val="accent6">
                    <a:lumMod val="75000"/>
                  </a:schemeClr>
                </a:solidFill>
                <a:latin typeface="+mj-ea"/>
                <a:ea typeface="+mj-ea"/>
              </a:rPr>
              <a:t>陣列的切片</a:t>
            </a:r>
            <a:r>
              <a:rPr lang="zh-TW" altLang="en-US" sz="1600" b="1" dirty="0" smtClean="0">
                <a:solidFill>
                  <a:schemeClr val="accent6">
                    <a:lumMod val="75000"/>
                  </a:schemeClr>
                </a:solidFill>
                <a:latin typeface="+mj-ea"/>
                <a:ea typeface="+mj-ea"/>
              </a:rPr>
              <a:t>運算</a:t>
            </a:r>
            <a:endParaRPr lang="en-US" altLang="zh-TW" sz="1600" b="1" dirty="0" smtClean="0">
              <a:solidFill>
                <a:schemeClr val="accent6">
                  <a:lumMod val="75000"/>
                </a:schemeClr>
              </a:solidFill>
              <a:latin typeface="+mj-ea"/>
              <a:ea typeface="+mj-ea"/>
            </a:endParaRPr>
          </a:p>
          <a:p>
            <a:endParaRPr lang="en-US" altLang="zh-TW" sz="1600" b="1" dirty="0">
              <a:solidFill>
                <a:srgbClr val="24292F"/>
              </a:solidFill>
              <a:latin typeface="+mj-ea"/>
              <a:ea typeface="+mj-ea"/>
            </a:endParaRPr>
          </a:p>
          <a:p>
            <a:r>
              <a:rPr lang="zh-TW" altLang="en-US" sz="1600" b="1" dirty="0">
                <a:solidFill>
                  <a:srgbClr val="24292F"/>
                </a:solidFill>
                <a:latin typeface="+mj-ea"/>
                <a:ea typeface="+mj-ea"/>
              </a:rPr>
              <a:t>特殊運算 </a:t>
            </a:r>
            <a:r>
              <a:rPr lang="en-US" altLang="zh-TW" sz="1600" b="1" dirty="0">
                <a:solidFill>
                  <a:srgbClr val="24292F"/>
                </a:solidFill>
                <a:latin typeface="+mj-ea"/>
                <a:ea typeface="+mj-ea"/>
              </a:rPr>
              <a:t>==&gt;</a:t>
            </a:r>
            <a:r>
              <a:rPr lang="zh-TW" altLang="en-US" sz="1600" b="1" dirty="0">
                <a:solidFill>
                  <a:srgbClr val="24292F"/>
                </a:solidFill>
                <a:latin typeface="+mj-ea"/>
                <a:ea typeface="+mj-ea"/>
              </a:rPr>
              <a:t> 陣列擴張</a:t>
            </a:r>
            <a:r>
              <a:rPr lang="en-US" altLang="zh-TW" sz="1600" b="1" dirty="0">
                <a:solidFill>
                  <a:srgbClr val="24292F"/>
                </a:solidFill>
                <a:latin typeface="+mj-ea"/>
                <a:ea typeface="+mj-ea"/>
              </a:rPr>
              <a:t>|</a:t>
            </a:r>
            <a:r>
              <a:rPr lang="zh-TW" altLang="en-US" sz="1600" b="1" dirty="0">
                <a:solidFill>
                  <a:srgbClr val="24292F"/>
                </a:solidFill>
                <a:latin typeface="+mj-ea"/>
                <a:ea typeface="+mj-ea"/>
              </a:rPr>
              <a:t>廣播 </a:t>
            </a:r>
            <a:r>
              <a:rPr lang="en-US" altLang="zh-TW" sz="1600" b="1" dirty="0">
                <a:solidFill>
                  <a:srgbClr val="24292F"/>
                </a:solidFill>
                <a:latin typeface="+mj-ea"/>
                <a:ea typeface="+mj-ea"/>
              </a:rPr>
              <a:t>(Broadcasting</a:t>
            </a:r>
            <a:r>
              <a:rPr lang="en-US" altLang="zh-TW" sz="1600" b="1" dirty="0" smtClean="0">
                <a:solidFill>
                  <a:srgbClr val="24292F"/>
                </a:solidFill>
                <a:latin typeface="+mj-ea"/>
                <a:ea typeface="+mj-ea"/>
              </a:rPr>
              <a:t>)</a:t>
            </a:r>
          </a:p>
          <a:p>
            <a:endParaRPr lang="en-US" altLang="zh-TW" sz="1600" b="1" dirty="0">
              <a:solidFill>
                <a:srgbClr val="24292F"/>
              </a:solidFill>
              <a:latin typeface="+mj-ea"/>
              <a:ea typeface="+mj-ea"/>
            </a:endParaRPr>
          </a:p>
          <a:p>
            <a:r>
              <a:rPr lang="en-US" altLang="zh-TW" sz="1600" b="1" dirty="0">
                <a:latin typeface="+mj-ea"/>
                <a:ea typeface="+mj-ea"/>
              </a:rPr>
              <a:t>A</a:t>
            </a:r>
            <a:r>
              <a:rPr lang="zh-TW" altLang="en-US" sz="1600" b="1" dirty="0">
                <a:latin typeface="+mj-ea"/>
                <a:ea typeface="+mj-ea"/>
              </a:rPr>
              <a:t>矩陣與</a:t>
            </a:r>
            <a:r>
              <a:rPr lang="en-US" altLang="zh-TW" sz="1600" b="1" dirty="0">
                <a:latin typeface="+mj-ea"/>
                <a:ea typeface="+mj-ea"/>
              </a:rPr>
              <a:t>B</a:t>
            </a:r>
            <a:r>
              <a:rPr lang="zh-TW" altLang="en-US" sz="1600" b="1" dirty="0">
                <a:latin typeface="+mj-ea"/>
                <a:ea typeface="+mj-ea"/>
              </a:rPr>
              <a:t>矩陣間的運算</a:t>
            </a:r>
          </a:p>
          <a:p>
            <a:endParaRPr lang="zh-TW" altLang="en-US" sz="2800" b="1" dirty="0">
              <a:latin typeface="+mj-ea"/>
              <a:ea typeface="+mj-ea"/>
            </a:endParaRPr>
          </a:p>
          <a:p>
            <a:r>
              <a:rPr lang="zh-TW" altLang="en-US" dirty="0"/>
              <a:t/>
            </a:r>
            <a:br>
              <a:rPr lang="zh-TW" altLang="en-US" dirty="0"/>
            </a:br>
            <a:endParaRPr lang="en-US" altLang="zh-TW" sz="2800" b="1" dirty="0">
              <a:latin typeface="+mj-ea"/>
              <a:ea typeface="+mj-ea"/>
            </a:endParaRPr>
          </a:p>
          <a:p>
            <a:r>
              <a:rPr lang="en-US" altLang="zh-TW" dirty="0"/>
              <a:t/>
            </a:r>
            <a:br>
              <a:rPr lang="en-US" altLang="zh-TW" dirty="0"/>
            </a:br>
            <a:endParaRPr lang="en-US" altLang="zh-TW" sz="2800" b="1" i="0" dirty="0" smtClean="0">
              <a:solidFill>
                <a:srgbClr val="24292F"/>
              </a:solidFill>
              <a:effectLst/>
              <a:latin typeface="+mj-ea"/>
              <a:ea typeface="+mj-ea"/>
            </a:endParaRPr>
          </a:p>
          <a:p>
            <a:endParaRPr lang="en-US" altLang="zh-TW" sz="2800" b="1" i="0" dirty="0" smtClean="0">
              <a:solidFill>
                <a:srgbClr val="24292F"/>
              </a:solidFill>
              <a:effectLst/>
              <a:latin typeface="-apple-system"/>
            </a:endParaRPr>
          </a:p>
        </p:txBody>
      </p:sp>
      <p:sp>
        <p:nvSpPr>
          <p:cNvPr id="6" name="矩形 5"/>
          <p:cNvSpPr/>
          <p:nvPr/>
        </p:nvSpPr>
        <p:spPr>
          <a:xfrm>
            <a:off x="3048000" y="2967335"/>
            <a:ext cx="6096000" cy="646331"/>
          </a:xfrm>
          <a:prstGeom prst="rect">
            <a:avLst/>
          </a:prstGeom>
        </p:spPr>
        <p:txBody>
          <a:bodyPr>
            <a:spAutoFit/>
          </a:bodyPr>
          <a:lstStyle/>
          <a:p>
            <a:r>
              <a:rPr lang="en-US" altLang="zh-TW" b="0" i="0" dirty="0" smtClean="0">
                <a:solidFill>
                  <a:srgbClr val="24292F"/>
                </a:solidFill>
                <a:effectLst/>
                <a:latin typeface="-apple-system"/>
              </a:rPr>
              <a:t/>
            </a:r>
            <a:br>
              <a:rPr lang="en-US" altLang="zh-TW" b="0" i="0" dirty="0" smtClean="0">
                <a:solidFill>
                  <a:srgbClr val="24292F"/>
                </a:solidFill>
                <a:effectLst/>
                <a:latin typeface="-apple-system"/>
              </a:rPr>
            </a:br>
            <a:endParaRPr lang="zh-TW" altLang="en-US" dirty="0"/>
          </a:p>
        </p:txBody>
      </p:sp>
    </p:spTree>
    <p:extLst>
      <p:ext uri="{BB962C8B-B14F-4D97-AF65-F5344CB8AC3E}">
        <p14:creationId xmlns:p14="http://schemas.microsoft.com/office/powerpoint/2010/main" val="2327511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6495" y="506442"/>
            <a:ext cx="10515600" cy="1325563"/>
          </a:xfrm>
        </p:spPr>
        <p:txBody>
          <a:bodyPr>
            <a:normAutofit/>
          </a:bodyPr>
          <a:lstStyle/>
          <a:p>
            <a:pPr algn="ctr"/>
            <a:r>
              <a:rPr lang="en-US" altLang="zh-TW" sz="2800" b="1" dirty="0" err="1"/>
              <a:t>ndarray</a:t>
            </a:r>
            <a:r>
              <a:rPr lang="zh-TW" altLang="en-US" sz="2800" b="1" dirty="0"/>
              <a:t>的屬性</a:t>
            </a:r>
            <a:r>
              <a:rPr lang="en-US" altLang="zh-TW" sz="2800" b="1" dirty="0"/>
              <a:t>:</a:t>
            </a:r>
            <a:r>
              <a:rPr lang="zh-TW" altLang="en-US" sz="2800" b="1" dirty="0"/>
              <a:t>維度</a:t>
            </a:r>
            <a:r>
              <a:rPr lang="en-US" altLang="zh-TW" sz="2800" b="1" dirty="0"/>
              <a:t>(dimension):</a:t>
            </a:r>
            <a:r>
              <a:rPr lang="en-US" altLang="zh-TW" sz="2800" b="1" dirty="0" err="1" smtClean="0"/>
              <a:t>ndim</a:t>
            </a:r>
            <a:endParaRPr lang="zh-TW" altLang="en-US" sz="2800" dirty="0"/>
          </a:p>
        </p:txBody>
      </p:sp>
      <p:graphicFrame>
        <p:nvGraphicFramePr>
          <p:cNvPr id="4" name="表格 3"/>
          <p:cNvGraphicFramePr>
            <a:graphicFrameLocks noGrp="1"/>
          </p:cNvGraphicFramePr>
          <p:nvPr>
            <p:extLst/>
          </p:nvPr>
        </p:nvGraphicFramePr>
        <p:xfrm>
          <a:off x="2878379" y="1690688"/>
          <a:ext cx="6360438" cy="791042"/>
        </p:xfrm>
        <a:graphic>
          <a:graphicData uri="http://schemas.openxmlformats.org/drawingml/2006/table">
            <a:tbl>
              <a:tblPr firstRow="1" bandRow="1">
                <a:tableStyleId>{5C22544A-7EE6-4342-B048-85BDC9FD1C3A}</a:tableStyleId>
              </a:tblPr>
              <a:tblGrid>
                <a:gridCol w="2120146">
                  <a:extLst>
                    <a:ext uri="{9D8B030D-6E8A-4147-A177-3AD203B41FA5}">
                      <a16:colId xmlns:a16="http://schemas.microsoft.com/office/drawing/2014/main" val="3423446717"/>
                    </a:ext>
                  </a:extLst>
                </a:gridCol>
                <a:gridCol w="2120146">
                  <a:extLst>
                    <a:ext uri="{9D8B030D-6E8A-4147-A177-3AD203B41FA5}">
                      <a16:colId xmlns:a16="http://schemas.microsoft.com/office/drawing/2014/main" val="1086171337"/>
                    </a:ext>
                  </a:extLst>
                </a:gridCol>
                <a:gridCol w="2120146">
                  <a:extLst>
                    <a:ext uri="{9D8B030D-6E8A-4147-A177-3AD203B41FA5}">
                      <a16:colId xmlns:a16="http://schemas.microsoft.com/office/drawing/2014/main" val="3152575487"/>
                    </a:ext>
                  </a:extLst>
                </a:gridCol>
              </a:tblGrid>
              <a:tr h="420202">
                <a:tc>
                  <a:txBody>
                    <a:bodyPr/>
                    <a:lstStyle/>
                    <a:p>
                      <a:r>
                        <a:rPr lang="en-US" altLang="zh-TW" dirty="0" smtClean="0"/>
                        <a:t>0</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5</a:t>
                      </a:r>
                      <a:r>
                        <a:rPr lang="zh-TW" altLang="en-US" dirty="0" smtClean="0"/>
                        <a:t>              </a:t>
                      </a:r>
                      <a:endParaRPr lang="zh-TW" altLang="en-US" dirty="0"/>
                    </a:p>
                  </a:txBody>
                  <a:tcPr/>
                </a:tc>
                <a:extLst>
                  <a:ext uri="{0D108BD9-81ED-4DB2-BD59-A6C34878D82A}">
                    <a16:rowId xmlns:a16="http://schemas.microsoft.com/office/drawing/2014/main" val="3219643507"/>
                  </a:ext>
                </a:extLst>
              </a:tr>
              <a:tr h="370840">
                <a:tc>
                  <a:txBody>
                    <a:bodyPr/>
                    <a:lstStyle/>
                    <a:p>
                      <a:r>
                        <a:rPr lang="en-US" altLang="zh-TW" dirty="0" smtClean="0">
                          <a:solidFill>
                            <a:schemeClr val="tx1"/>
                          </a:solidFill>
                        </a:rPr>
                        <a:t>2</a:t>
                      </a:r>
                      <a:endParaRPr lang="zh-TW" altLang="en-US" dirty="0">
                        <a:solidFill>
                          <a:schemeClr val="tx1"/>
                        </a:solidFill>
                      </a:endParaRPr>
                    </a:p>
                  </a:txBody>
                  <a:tcPr/>
                </a:tc>
                <a:tc>
                  <a:txBody>
                    <a:bodyPr/>
                    <a:lstStyle/>
                    <a:p>
                      <a:r>
                        <a:rPr lang="en-US" altLang="zh-TW" dirty="0" smtClean="0"/>
                        <a:t>8</a:t>
                      </a:r>
                      <a:endParaRPr lang="zh-TW" altLang="en-US" dirty="0"/>
                    </a:p>
                  </a:txBody>
                  <a:tcPr/>
                </a:tc>
                <a:tc>
                  <a:txBody>
                    <a:bodyPr/>
                    <a:lstStyle/>
                    <a:p>
                      <a:r>
                        <a:rPr lang="en-US" altLang="zh-TW" dirty="0" smtClean="0"/>
                        <a:t>7</a:t>
                      </a:r>
                      <a:endParaRPr lang="zh-TW" altLang="en-US" dirty="0"/>
                    </a:p>
                  </a:txBody>
                  <a:tcPr/>
                </a:tc>
                <a:extLst>
                  <a:ext uri="{0D108BD9-81ED-4DB2-BD59-A6C34878D82A}">
                    <a16:rowId xmlns:a16="http://schemas.microsoft.com/office/drawing/2014/main" val="1433474409"/>
                  </a:ext>
                </a:extLst>
              </a:tr>
            </a:tbl>
          </a:graphicData>
        </a:graphic>
      </p:graphicFrame>
      <p:sp>
        <p:nvSpPr>
          <p:cNvPr id="5" name="矩形 4"/>
          <p:cNvSpPr/>
          <p:nvPr/>
        </p:nvSpPr>
        <p:spPr>
          <a:xfrm>
            <a:off x="3360858" y="4207427"/>
            <a:ext cx="5206875" cy="523220"/>
          </a:xfrm>
          <a:prstGeom prst="rect">
            <a:avLst/>
          </a:prstGeom>
        </p:spPr>
        <p:txBody>
          <a:bodyPr wrap="none">
            <a:spAutoFit/>
          </a:bodyPr>
          <a:lstStyle/>
          <a:p>
            <a:r>
              <a:rPr lang="en-US" altLang="zh-TW" sz="2800" b="1" dirty="0" err="1">
                <a:latin typeface="+mj-ea"/>
              </a:rPr>
              <a:t>ndarray</a:t>
            </a:r>
            <a:r>
              <a:rPr lang="zh-TW" altLang="en-US" sz="2800" b="1" dirty="0"/>
              <a:t>的屬性</a:t>
            </a:r>
            <a:r>
              <a:rPr lang="en-US" altLang="zh-TW" sz="2800" b="1" dirty="0"/>
              <a:t>:</a:t>
            </a:r>
            <a:r>
              <a:rPr lang="zh-TW" altLang="en-US" sz="2800" b="1" dirty="0"/>
              <a:t>形狀</a:t>
            </a:r>
            <a:r>
              <a:rPr lang="en-US" altLang="zh-TW" sz="2800" b="1" dirty="0"/>
              <a:t>(shape):shape</a:t>
            </a:r>
          </a:p>
        </p:txBody>
      </p:sp>
      <p:pic>
        <p:nvPicPr>
          <p:cNvPr id="6" name="圖片 5"/>
          <p:cNvPicPr>
            <a:picLocks noChangeAspect="1"/>
          </p:cNvPicPr>
          <p:nvPr/>
        </p:nvPicPr>
        <p:blipFill>
          <a:blip r:embed="rId2"/>
          <a:stretch>
            <a:fillRect/>
          </a:stretch>
        </p:blipFill>
        <p:spPr>
          <a:xfrm>
            <a:off x="2878379" y="4893541"/>
            <a:ext cx="6360437" cy="1257300"/>
          </a:xfrm>
          <a:prstGeom prst="rect">
            <a:avLst/>
          </a:prstGeom>
        </p:spPr>
      </p:pic>
      <p:pic>
        <p:nvPicPr>
          <p:cNvPr id="7" name="圖片 6"/>
          <p:cNvPicPr>
            <a:picLocks noChangeAspect="1"/>
          </p:cNvPicPr>
          <p:nvPr/>
        </p:nvPicPr>
        <p:blipFill>
          <a:blip r:embed="rId3"/>
          <a:stretch>
            <a:fillRect/>
          </a:stretch>
        </p:blipFill>
        <p:spPr>
          <a:xfrm>
            <a:off x="2878379" y="2768184"/>
            <a:ext cx="6360437" cy="1276350"/>
          </a:xfrm>
          <a:prstGeom prst="rect">
            <a:avLst/>
          </a:prstGeom>
        </p:spPr>
      </p:pic>
    </p:spTree>
    <p:extLst>
      <p:ext uri="{BB962C8B-B14F-4D97-AF65-F5344CB8AC3E}">
        <p14:creationId xmlns:p14="http://schemas.microsoft.com/office/powerpoint/2010/main" val="357671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56363" y="398258"/>
            <a:ext cx="5388013" cy="523220"/>
          </a:xfrm>
          <a:prstGeom prst="rect">
            <a:avLst/>
          </a:prstGeom>
        </p:spPr>
        <p:txBody>
          <a:bodyPr wrap="none">
            <a:spAutoFit/>
          </a:bodyPr>
          <a:lstStyle/>
          <a:p>
            <a:r>
              <a:rPr lang="en-US" altLang="zh-TW" sz="2800" b="1" dirty="0" err="1">
                <a:solidFill>
                  <a:srgbClr val="24292F"/>
                </a:solidFill>
                <a:latin typeface="+mj-ea"/>
              </a:rPr>
              <a:t>ndarray</a:t>
            </a:r>
            <a:r>
              <a:rPr lang="zh-TW" altLang="en-US" sz="2800" b="1" dirty="0">
                <a:solidFill>
                  <a:srgbClr val="24292F"/>
                </a:solidFill>
                <a:latin typeface="+mj-ea"/>
              </a:rPr>
              <a:t>的屬性</a:t>
            </a:r>
            <a:r>
              <a:rPr lang="en-US" altLang="zh-TW" sz="2800" b="1" dirty="0">
                <a:solidFill>
                  <a:srgbClr val="24292F"/>
                </a:solidFill>
                <a:latin typeface="+mj-ea"/>
              </a:rPr>
              <a:t>:</a:t>
            </a:r>
            <a:r>
              <a:rPr lang="zh-TW" altLang="en-US" sz="2800" b="1" dirty="0">
                <a:solidFill>
                  <a:srgbClr val="24292F"/>
                </a:solidFill>
                <a:latin typeface="+mj-ea"/>
              </a:rPr>
              <a:t>大小</a:t>
            </a:r>
            <a:r>
              <a:rPr lang="en-US" altLang="zh-TW" sz="2800" b="1" dirty="0">
                <a:solidFill>
                  <a:srgbClr val="24292F"/>
                </a:solidFill>
                <a:latin typeface="+mj-ea"/>
              </a:rPr>
              <a:t>(</a:t>
            </a:r>
            <a:r>
              <a:rPr lang="zh-TW" altLang="en-US" sz="2800" b="1" dirty="0">
                <a:solidFill>
                  <a:srgbClr val="24292F"/>
                </a:solidFill>
                <a:latin typeface="+mj-ea"/>
              </a:rPr>
              <a:t>元素個數</a:t>
            </a:r>
            <a:r>
              <a:rPr lang="en-US" altLang="zh-TW" sz="2800" b="1" dirty="0">
                <a:solidFill>
                  <a:srgbClr val="24292F"/>
                </a:solidFill>
                <a:latin typeface="+mj-ea"/>
              </a:rPr>
              <a:t>):size</a:t>
            </a:r>
          </a:p>
        </p:txBody>
      </p:sp>
      <p:pic>
        <p:nvPicPr>
          <p:cNvPr id="5" name="圖片 4"/>
          <p:cNvPicPr>
            <a:picLocks noChangeAspect="1"/>
          </p:cNvPicPr>
          <p:nvPr/>
        </p:nvPicPr>
        <p:blipFill>
          <a:blip r:embed="rId2"/>
          <a:stretch>
            <a:fillRect/>
          </a:stretch>
        </p:blipFill>
        <p:spPr>
          <a:xfrm>
            <a:off x="3547101" y="1229889"/>
            <a:ext cx="5392882" cy="1133475"/>
          </a:xfrm>
          <a:prstGeom prst="rect">
            <a:avLst/>
          </a:prstGeom>
        </p:spPr>
      </p:pic>
      <p:sp>
        <p:nvSpPr>
          <p:cNvPr id="6" name="矩形 5"/>
          <p:cNvSpPr/>
          <p:nvPr/>
        </p:nvSpPr>
        <p:spPr>
          <a:xfrm>
            <a:off x="3177638" y="2707738"/>
            <a:ext cx="6131807" cy="523220"/>
          </a:xfrm>
          <a:prstGeom prst="rect">
            <a:avLst/>
          </a:prstGeom>
        </p:spPr>
        <p:txBody>
          <a:bodyPr wrap="none">
            <a:spAutoFit/>
          </a:bodyPr>
          <a:lstStyle/>
          <a:p>
            <a:r>
              <a:rPr lang="en-US" altLang="zh-TW" sz="2800" b="1" dirty="0" err="1">
                <a:latin typeface="+mj-ea"/>
              </a:rPr>
              <a:t>ndarray</a:t>
            </a:r>
            <a:r>
              <a:rPr lang="zh-TW" altLang="en-US" sz="2800" b="1" dirty="0">
                <a:latin typeface="+mj-ea"/>
              </a:rPr>
              <a:t>的屬性</a:t>
            </a:r>
            <a:r>
              <a:rPr lang="en-US" altLang="zh-TW" sz="2800" b="1" dirty="0">
                <a:latin typeface="+mj-ea"/>
              </a:rPr>
              <a:t>:</a:t>
            </a:r>
            <a:r>
              <a:rPr lang="en-US" altLang="zh-TW" sz="2800" b="1" dirty="0" err="1">
                <a:latin typeface="+mj-ea"/>
              </a:rPr>
              <a:t>dtype</a:t>
            </a:r>
            <a:r>
              <a:rPr lang="en-US" altLang="zh-TW" sz="2800" b="1" dirty="0">
                <a:latin typeface="+mj-ea"/>
              </a:rPr>
              <a:t>(</a:t>
            </a:r>
            <a:r>
              <a:rPr lang="zh-TW" altLang="en-US" sz="2800" b="1" dirty="0">
                <a:latin typeface="+mj-ea"/>
              </a:rPr>
              <a:t>資料型態</a:t>
            </a:r>
            <a:r>
              <a:rPr lang="en-US" altLang="zh-TW" sz="2800" b="1" dirty="0">
                <a:latin typeface="+mj-ea"/>
              </a:rPr>
              <a:t>:data type)</a:t>
            </a:r>
          </a:p>
        </p:txBody>
      </p:sp>
      <p:pic>
        <p:nvPicPr>
          <p:cNvPr id="7" name="圖片 6"/>
          <p:cNvPicPr>
            <a:picLocks noChangeAspect="1"/>
          </p:cNvPicPr>
          <p:nvPr/>
        </p:nvPicPr>
        <p:blipFill>
          <a:blip r:embed="rId3"/>
          <a:stretch>
            <a:fillRect/>
          </a:stretch>
        </p:blipFill>
        <p:spPr>
          <a:xfrm>
            <a:off x="3547101" y="3432471"/>
            <a:ext cx="5234231" cy="803949"/>
          </a:xfrm>
          <a:prstGeom prst="rect">
            <a:avLst/>
          </a:prstGeom>
        </p:spPr>
      </p:pic>
      <p:pic>
        <p:nvPicPr>
          <p:cNvPr id="8" name="圖片 7"/>
          <p:cNvPicPr>
            <a:picLocks noChangeAspect="1"/>
          </p:cNvPicPr>
          <p:nvPr/>
        </p:nvPicPr>
        <p:blipFill>
          <a:blip r:embed="rId4"/>
          <a:stretch>
            <a:fillRect/>
          </a:stretch>
        </p:blipFill>
        <p:spPr>
          <a:xfrm>
            <a:off x="3547099" y="5669743"/>
            <a:ext cx="5234231" cy="913339"/>
          </a:xfrm>
          <a:prstGeom prst="rect">
            <a:avLst/>
          </a:prstGeom>
        </p:spPr>
      </p:pic>
      <p:pic>
        <p:nvPicPr>
          <p:cNvPr id="9" name="圖片 8"/>
          <p:cNvPicPr>
            <a:picLocks noChangeAspect="1"/>
          </p:cNvPicPr>
          <p:nvPr/>
        </p:nvPicPr>
        <p:blipFill>
          <a:blip r:embed="rId5"/>
          <a:stretch>
            <a:fillRect/>
          </a:stretch>
        </p:blipFill>
        <p:spPr>
          <a:xfrm>
            <a:off x="3547100" y="4437933"/>
            <a:ext cx="5234231" cy="981075"/>
          </a:xfrm>
          <a:prstGeom prst="rect">
            <a:avLst/>
          </a:prstGeom>
        </p:spPr>
      </p:pic>
    </p:spTree>
    <p:extLst>
      <p:ext uri="{BB962C8B-B14F-4D97-AF65-F5344CB8AC3E}">
        <p14:creationId xmlns:p14="http://schemas.microsoft.com/office/powerpoint/2010/main" val="145173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1656" y="708952"/>
            <a:ext cx="5697394" cy="523220"/>
          </a:xfrm>
          <a:prstGeom prst="rect">
            <a:avLst/>
          </a:prstGeom>
        </p:spPr>
        <p:txBody>
          <a:bodyPr wrap="none">
            <a:spAutoFit/>
          </a:bodyPr>
          <a:lstStyle/>
          <a:p>
            <a:r>
              <a:rPr lang="en-US" altLang="zh-TW" sz="2800" b="1" dirty="0" err="1">
                <a:latin typeface="+mj-ea"/>
              </a:rPr>
              <a:t>ndarray</a:t>
            </a:r>
            <a:r>
              <a:rPr lang="zh-TW" altLang="en-US" sz="2800" b="1" dirty="0">
                <a:latin typeface="+mj-ea"/>
              </a:rPr>
              <a:t>的運算</a:t>
            </a:r>
            <a:r>
              <a:rPr lang="en-US" altLang="zh-TW" sz="2800" b="1" dirty="0">
                <a:latin typeface="+mj-ea"/>
              </a:rPr>
              <a:t>:</a:t>
            </a:r>
            <a:r>
              <a:rPr lang="zh-TW" altLang="en-US" sz="2800" b="1" dirty="0">
                <a:latin typeface="+mj-ea"/>
              </a:rPr>
              <a:t>型態轉換</a:t>
            </a:r>
            <a:r>
              <a:rPr lang="en-US" altLang="zh-TW" sz="2800" b="1" dirty="0">
                <a:latin typeface="+mj-ea"/>
              </a:rPr>
              <a:t>|</a:t>
            </a:r>
            <a:r>
              <a:rPr lang="en-US" altLang="zh-TW" sz="2800" b="1" dirty="0" err="1">
                <a:latin typeface="+mj-ea"/>
              </a:rPr>
              <a:t>astype</a:t>
            </a:r>
            <a:r>
              <a:rPr lang="en-US" altLang="zh-TW" sz="2800" b="1" dirty="0">
                <a:latin typeface="+mj-ea"/>
              </a:rPr>
              <a:t>()</a:t>
            </a:r>
            <a:r>
              <a:rPr lang="zh-TW" altLang="en-US" sz="2800" b="1" dirty="0">
                <a:latin typeface="+mj-ea"/>
              </a:rPr>
              <a:t>函式</a:t>
            </a:r>
            <a:endParaRPr lang="en-US" altLang="zh-TW" sz="2800" b="1" dirty="0">
              <a:latin typeface="+mj-ea"/>
            </a:endParaRPr>
          </a:p>
        </p:txBody>
      </p:sp>
      <p:pic>
        <p:nvPicPr>
          <p:cNvPr id="5" name="圖片 4"/>
          <p:cNvPicPr>
            <a:picLocks noChangeAspect="1"/>
          </p:cNvPicPr>
          <p:nvPr/>
        </p:nvPicPr>
        <p:blipFill>
          <a:blip r:embed="rId2"/>
          <a:stretch>
            <a:fillRect/>
          </a:stretch>
        </p:blipFill>
        <p:spPr>
          <a:xfrm>
            <a:off x="4535403" y="1792517"/>
            <a:ext cx="3009900" cy="962025"/>
          </a:xfrm>
          <a:prstGeom prst="rect">
            <a:avLst/>
          </a:prstGeom>
        </p:spPr>
      </p:pic>
      <p:pic>
        <p:nvPicPr>
          <p:cNvPr id="6" name="圖片 5"/>
          <p:cNvPicPr>
            <a:picLocks noChangeAspect="1"/>
          </p:cNvPicPr>
          <p:nvPr/>
        </p:nvPicPr>
        <p:blipFill>
          <a:blip r:embed="rId3"/>
          <a:stretch>
            <a:fillRect/>
          </a:stretch>
        </p:blipFill>
        <p:spPr>
          <a:xfrm>
            <a:off x="4535403" y="3397860"/>
            <a:ext cx="3009900" cy="923925"/>
          </a:xfrm>
          <a:prstGeom prst="rect">
            <a:avLst/>
          </a:prstGeom>
        </p:spPr>
      </p:pic>
    </p:spTree>
    <p:extLst>
      <p:ext uri="{BB962C8B-B14F-4D97-AF65-F5344CB8AC3E}">
        <p14:creationId xmlns:p14="http://schemas.microsoft.com/office/powerpoint/2010/main" val="73390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5918" y="2105490"/>
            <a:ext cx="5468228" cy="523220"/>
          </a:xfrm>
          <a:prstGeom prst="rect">
            <a:avLst/>
          </a:prstGeom>
        </p:spPr>
        <p:txBody>
          <a:bodyPr wrap="none">
            <a:spAutoFit/>
          </a:bodyPr>
          <a:lstStyle/>
          <a:p>
            <a:r>
              <a:rPr lang="zh-TW" altLang="en-US" sz="2800" b="1" dirty="0" smtClean="0"/>
              <a:t>基本運算</a:t>
            </a:r>
            <a:r>
              <a:rPr lang="en-US" altLang="zh-TW" sz="2800" b="1" dirty="0" smtClean="0"/>
              <a:t>: </a:t>
            </a:r>
            <a:r>
              <a:rPr lang="zh-TW" altLang="en-US" sz="2800" b="1" dirty="0" smtClean="0"/>
              <a:t>建立各式各樣的</a:t>
            </a:r>
            <a:r>
              <a:rPr lang="en-US" altLang="zh-TW" sz="2800" b="1" dirty="0" err="1" smtClean="0"/>
              <a:t>ndarray</a:t>
            </a:r>
            <a:endParaRPr lang="en-US" altLang="zh-TW" sz="2800" b="1" dirty="0"/>
          </a:p>
        </p:txBody>
      </p:sp>
      <p:sp>
        <p:nvSpPr>
          <p:cNvPr id="5" name="矩形 4"/>
          <p:cNvSpPr/>
          <p:nvPr/>
        </p:nvSpPr>
        <p:spPr>
          <a:xfrm>
            <a:off x="3679768" y="3022845"/>
            <a:ext cx="6096000" cy="646331"/>
          </a:xfrm>
          <a:prstGeom prst="rect">
            <a:avLst/>
          </a:prstGeom>
        </p:spPr>
        <p:txBody>
          <a:bodyPr>
            <a:spAutoFit/>
          </a:bodyPr>
          <a:lstStyle/>
          <a:p>
            <a:pPr>
              <a:buFont typeface="Arial" panose="020B0604020202020204" pitchFamily="34" charset="0"/>
              <a:buChar char="•"/>
            </a:pPr>
            <a:r>
              <a:rPr lang="zh-TW" altLang="en-US" b="0" i="0" dirty="0" smtClean="0">
                <a:solidFill>
                  <a:srgbClr val="24292F"/>
                </a:solidFill>
                <a:effectLst/>
                <a:latin typeface="-apple-system"/>
              </a:rPr>
              <a:t>建立元素都是 </a:t>
            </a:r>
            <a:r>
              <a:rPr lang="en-US" altLang="zh-TW" b="0" i="0" dirty="0" smtClean="0">
                <a:solidFill>
                  <a:srgbClr val="24292F"/>
                </a:solidFill>
                <a:effectLst/>
                <a:latin typeface="-apple-system"/>
              </a:rPr>
              <a:t>0/1 </a:t>
            </a:r>
            <a:r>
              <a:rPr lang="zh-TW" altLang="en-US" b="0" i="0" dirty="0" smtClean="0">
                <a:solidFill>
                  <a:srgbClr val="24292F"/>
                </a:solidFill>
                <a:effectLst/>
                <a:latin typeface="-apple-system"/>
              </a:rPr>
              <a:t>的陣列 </a:t>
            </a:r>
            <a:r>
              <a:rPr lang="en-US" altLang="zh-TW" b="0" i="0" dirty="0" smtClean="0">
                <a:solidFill>
                  <a:srgbClr val="24292F"/>
                </a:solidFill>
                <a:effectLst/>
                <a:latin typeface="-apple-system"/>
              </a:rPr>
              <a:t>– zeros()/ones()</a:t>
            </a:r>
          </a:p>
          <a:p>
            <a:pPr>
              <a:buFont typeface="Arial" panose="020B0604020202020204" pitchFamily="34" charset="0"/>
              <a:buChar char="•"/>
            </a:pPr>
            <a:r>
              <a:rPr lang="zh-TW" altLang="en-US" b="0" i="0" dirty="0" smtClean="0">
                <a:solidFill>
                  <a:srgbClr val="24292F"/>
                </a:solidFill>
                <a:effectLst/>
                <a:latin typeface="-apple-system"/>
              </a:rPr>
              <a:t>建立指定範圍的等差陣列 </a:t>
            </a:r>
            <a:r>
              <a:rPr lang="en-US" altLang="zh-TW" b="0" i="0" dirty="0" smtClean="0">
                <a:solidFill>
                  <a:srgbClr val="24292F"/>
                </a:solidFill>
                <a:effectLst/>
                <a:latin typeface="-apple-system"/>
              </a:rPr>
              <a:t>– </a:t>
            </a:r>
            <a:r>
              <a:rPr lang="en-US" altLang="zh-TW" b="0" i="0" dirty="0" err="1" smtClean="0">
                <a:solidFill>
                  <a:srgbClr val="24292F"/>
                </a:solidFill>
                <a:effectLst/>
                <a:latin typeface="-apple-system"/>
              </a:rPr>
              <a:t>arange</a:t>
            </a:r>
            <a:r>
              <a:rPr lang="en-US" altLang="zh-TW" b="0" i="0" dirty="0" smtClean="0">
                <a:solidFill>
                  <a:srgbClr val="24292F"/>
                </a:solidFill>
                <a:effectLst/>
                <a:latin typeface="-apple-system"/>
              </a:rPr>
              <a:t>()</a:t>
            </a:r>
          </a:p>
        </p:txBody>
      </p:sp>
    </p:spTree>
    <p:extLst>
      <p:ext uri="{BB962C8B-B14F-4D97-AF65-F5344CB8AC3E}">
        <p14:creationId xmlns:p14="http://schemas.microsoft.com/office/powerpoint/2010/main" val="77640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707475" y="1792777"/>
            <a:ext cx="3765666" cy="2463339"/>
          </a:xfrm>
          <a:prstGeom prst="rect">
            <a:avLst/>
          </a:prstGeom>
        </p:spPr>
      </p:pic>
      <p:sp>
        <p:nvSpPr>
          <p:cNvPr id="5" name="矩形 4"/>
          <p:cNvSpPr/>
          <p:nvPr/>
        </p:nvSpPr>
        <p:spPr>
          <a:xfrm>
            <a:off x="2215827" y="941709"/>
            <a:ext cx="6748963" cy="523220"/>
          </a:xfrm>
          <a:prstGeom prst="rect">
            <a:avLst/>
          </a:prstGeom>
        </p:spPr>
        <p:txBody>
          <a:bodyPr wrap="none">
            <a:spAutoFit/>
          </a:bodyPr>
          <a:lstStyle/>
          <a:p>
            <a:pPr>
              <a:buFont typeface="Arial" panose="020B0604020202020204" pitchFamily="34" charset="0"/>
              <a:buChar char="•"/>
            </a:pPr>
            <a:r>
              <a:rPr lang="zh-TW" altLang="en-US" sz="2800" b="0" i="0" dirty="0" smtClean="0">
                <a:solidFill>
                  <a:srgbClr val="24292F"/>
                </a:solidFill>
                <a:effectLst/>
                <a:latin typeface="+mj-ea"/>
                <a:ea typeface="+mj-ea"/>
              </a:rPr>
              <a:t>建立元素都是 </a:t>
            </a:r>
            <a:r>
              <a:rPr lang="en-US" altLang="zh-TW" sz="2800" b="0" i="0" dirty="0" smtClean="0">
                <a:solidFill>
                  <a:srgbClr val="24292F"/>
                </a:solidFill>
                <a:effectLst/>
                <a:latin typeface="+mj-ea"/>
                <a:ea typeface="+mj-ea"/>
              </a:rPr>
              <a:t>0/1 </a:t>
            </a:r>
            <a:r>
              <a:rPr lang="zh-TW" altLang="en-US" sz="2800" b="0" i="0" dirty="0" smtClean="0">
                <a:solidFill>
                  <a:srgbClr val="24292F"/>
                </a:solidFill>
                <a:effectLst/>
                <a:latin typeface="+mj-ea"/>
                <a:ea typeface="+mj-ea"/>
              </a:rPr>
              <a:t>的陣列 </a:t>
            </a:r>
            <a:r>
              <a:rPr lang="en-US" altLang="zh-TW" sz="2800" b="0" i="0" dirty="0" smtClean="0">
                <a:solidFill>
                  <a:srgbClr val="24292F"/>
                </a:solidFill>
                <a:effectLst/>
                <a:latin typeface="+mj-ea"/>
                <a:ea typeface="+mj-ea"/>
              </a:rPr>
              <a:t>– zeros()/ones()</a:t>
            </a:r>
          </a:p>
        </p:txBody>
      </p:sp>
      <p:sp>
        <p:nvSpPr>
          <p:cNvPr id="6" name="Rectangle 1"/>
          <p:cNvSpPr>
            <a:spLocks noChangeArrowheads="1"/>
          </p:cNvSpPr>
          <p:nvPr/>
        </p:nvSpPr>
        <p:spPr bwMode="auto">
          <a:xfrm>
            <a:off x="3513667" y="4256116"/>
            <a:ext cx="5125020" cy="20415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152352" rIns="0" bIns="101568" numCol="1" anchor="ctr" anchorCtr="0" compatLnSpc="1">
            <a:prstTxWarp prst="textNoShape">
              <a:avLst/>
            </a:prstTxWarp>
            <a:spAutoFit/>
          </a:bodyPr>
          <a:lstStyle/>
          <a:p>
            <a:pPr eaLnBrk="0" fontAlgn="base" hangingPunct="0">
              <a:spcBef>
                <a:spcPct val="0"/>
              </a:spcBef>
              <a:spcAft>
                <a:spcPct val="0"/>
              </a:spcAft>
            </a:pPr>
            <a:r>
              <a:rPr kumimoji="0" lang="zh-TW" altLang="en-US" b="0" i="0" u="none" strike="noStrike" cap="none" normalizeH="0" baseline="0" dirty="0" smtClean="0">
                <a:ln>
                  <a:noFill/>
                </a:ln>
                <a:solidFill>
                  <a:srgbClr val="24292F"/>
                </a:solidFill>
                <a:effectLst/>
                <a:latin typeface="+mj-ea"/>
                <a:ea typeface="+mj-ea"/>
              </a:rPr>
              <a:t>    </a:t>
            </a:r>
            <a:r>
              <a:rPr lang="en-US" altLang="zh-TW" dirty="0">
                <a:solidFill>
                  <a:srgbClr val="24292F"/>
                </a:solidFill>
                <a:latin typeface="+mj-ea"/>
                <a:ea typeface="+mj-ea"/>
              </a:rPr>
              <a:t>a</a:t>
            </a:r>
            <a:r>
              <a:rPr kumimoji="0" lang="zh-TW" altLang="zh-TW" b="0" i="0" u="none" strike="noStrike" cap="none" normalizeH="0" baseline="0" dirty="0" smtClean="0">
                <a:ln>
                  <a:noFill/>
                </a:ln>
                <a:solidFill>
                  <a:srgbClr val="24292F"/>
                </a:solidFill>
                <a:effectLst/>
                <a:latin typeface="+mj-ea"/>
                <a:ea typeface="+mj-ea"/>
              </a:rPr>
              <a:t>rr</a:t>
            </a:r>
            <a:endParaRPr kumimoji="0" lang="en-US" altLang="zh-TW" b="0" i="0" u="none" strike="noStrike" cap="none" normalizeH="0" baseline="0" dirty="0" smtClean="0">
              <a:ln>
                <a:noFill/>
              </a:ln>
              <a:solidFill>
                <a:srgbClr val="24292F"/>
              </a:solidFill>
              <a:effectLst/>
              <a:latin typeface="+mj-ea"/>
              <a:ea typeface="+mj-ea"/>
            </a:endParaRPr>
          </a:p>
          <a:p>
            <a:pPr eaLnBrk="0" fontAlgn="base" hangingPunct="0">
              <a:spcBef>
                <a:spcPct val="0"/>
              </a:spcBef>
              <a:spcAft>
                <a:spcPct val="0"/>
              </a:spcAft>
            </a:pPr>
            <a:r>
              <a:rPr lang="zh-TW" altLang="en-US" dirty="0">
                <a:solidFill>
                  <a:srgbClr val="24292F"/>
                </a:solidFill>
                <a:latin typeface="+mj-ea"/>
                <a:ea typeface="+mj-ea"/>
              </a:rPr>
              <a:t> </a:t>
            </a:r>
            <a:r>
              <a:rPr lang="zh-TW" altLang="en-US" dirty="0" smtClean="0">
                <a:solidFill>
                  <a:srgbClr val="24292F"/>
                </a:solidFill>
                <a:latin typeface="+mj-ea"/>
                <a:ea typeface="+mj-ea"/>
              </a:rPr>
              <a:t>   </a:t>
            </a:r>
            <a:r>
              <a:rPr kumimoji="0" lang="zh-TW" altLang="zh-TW" b="0" i="0" u="none" strike="noStrike" cap="none" normalizeH="0" baseline="0" dirty="0" smtClean="0">
                <a:ln>
                  <a:noFill/>
                </a:ln>
                <a:solidFill>
                  <a:srgbClr val="24292F"/>
                </a:solidFill>
                <a:effectLst/>
                <a:latin typeface="+mj-ea"/>
                <a:ea typeface="+mj-ea"/>
              </a:rPr>
              <a:t>(1)array </a:t>
            </a:r>
            <a:r>
              <a:rPr lang="en-US" altLang="zh-TW" dirty="0" smtClean="0">
                <a:solidFill>
                  <a:srgbClr val="24292F"/>
                </a:solidFill>
                <a:latin typeface="+mj-ea"/>
                <a:ea typeface="+mj-ea"/>
                <a:sym typeface="Wingdings" panose="05000000000000000000" pitchFamily="2" charset="2"/>
              </a:rPr>
              <a:t>== &gt;</a:t>
            </a:r>
            <a:r>
              <a:rPr kumimoji="0" lang="en-US" altLang="zh-TW" b="0" i="0" u="none" strike="noStrike" cap="none" normalizeH="0" baseline="0" dirty="0" err="1" smtClean="0">
                <a:ln>
                  <a:noFill/>
                </a:ln>
                <a:solidFill>
                  <a:srgbClr val="24292F"/>
                </a:solidFill>
                <a:effectLst/>
                <a:latin typeface="+mj-ea"/>
                <a:ea typeface="+mj-ea"/>
              </a:rPr>
              <a:t>Arr</a:t>
            </a:r>
            <a:r>
              <a:rPr kumimoji="0" lang="en-US" altLang="zh-TW" b="0" i="0" u="none" strike="noStrike" cap="none" normalizeH="0" baseline="0" dirty="0" smtClean="0">
                <a:ln>
                  <a:noFill/>
                </a:ln>
                <a:solidFill>
                  <a:srgbClr val="24292F"/>
                </a:solidFill>
                <a:effectLst/>
                <a:latin typeface="+mj-ea"/>
                <a:ea typeface="+mj-ea"/>
              </a:rPr>
              <a:t>([1.,0.,0.][0.,1.,0.][0.,0.,1.])</a:t>
            </a:r>
          </a:p>
          <a:p>
            <a:pPr eaLnBrk="0" fontAlgn="base" hangingPunct="0">
              <a:spcBef>
                <a:spcPct val="0"/>
              </a:spcBef>
              <a:spcAft>
                <a:spcPct val="0"/>
              </a:spcAft>
            </a:pPr>
            <a:r>
              <a:rPr kumimoji="0" lang="zh-TW" altLang="zh-TW" b="0" i="0" u="none" strike="noStrike" cap="none" normalizeH="0" baseline="0" dirty="0" smtClean="0">
                <a:ln>
                  <a:noFill/>
                </a:ln>
                <a:solidFill>
                  <a:srgbClr val="24292F"/>
                </a:solidFill>
                <a:effectLst/>
                <a:latin typeface="+mj-ea"/>
                <a:ea typeface="+mj-ea"/>
              </a:rPr>
              <a:t> </a:t>
            </a:r>
            <a:r>
              <a:rPr kumimoji="0" lang="zh-TW" altLang="en-US" b="0" i="0" u="none" strike="noStrike" cap="none" normalizeH="0" baseline="0" dirty="0" smtClean="0">
                <a:ln>
                  <a:noFill/>
                </a:ln>
                <a:solidFill>
                  <a:srgbClr val="24292F"/>
                </a:solidFill>
                <a:effectLst/>
                <a:latin typeface="+mj-ea"/>
                <a:ea typeface="+mj-ea"/>
              </a:rPr>
              <a:t>   </a:t>
            </a:r>
            <a:r>
              <a:rPr kumimoji="0" lang="zh-TW" altLang="zh-TW" b="0" i="0" u="none" strike="noStrike" cap="none" normalizeH="0" baseline="0" dirty="0" smtClean="0">
                <a:ln>
                  <a:noFill/>
                </a:ln>
                <a:solidFill>
                  <a:srgbClr val="24292F"/>
                </a:solidFill>
                <a:effectLst/>
                <a:latin typeface="+mj-ea"/>
                <a:ea typeface="+mj-ea"/>
              </a:rPr>
              <a:t>(2)shape </a:t>
            </a:r>
            <a:r>
              <a:rPr lang="en-US" altLang="zh-TW" dirty="0" smtClean="0">
                <a:solidFill>
                  <a:srgbClr val="24292F"/>
                </a:solidFill>
                <a:latin typeface="+mj-ea"/>
                <a:ea typeface="+mj-ea"/>
                <a:sym typeface="Wingdings" panose="05000000000000000000" pitchFamily="2" charset="2"/>
              </a:rPr>
              <a:t>==&gt;(3,3)</a:t>
            </a:r>
            <a:endParaRPr kumimoji="0" lang="en-US" altLang="zh-TW" b="0" i="0" u="none" strike="noStrike" cap="none" normalizeH="0" baseline="0" dirty="0" smtClean="0">
              <a:ln>
                <a:noFill/>
              </a:ln>
              <a:solidFill>
                <a:srgbClr val="24292F"/>
              </a:solidFill>
              <a:effectLst/>
              <a:latin typeface="+mj-ea"/>
              <a:ea typeface="+mj-ea"/>
            </a:endParaRPr>
          </a:p>
          <a:p>
            <a:pPr eaLnBrk="0" fontAlgn="base" hangingPunct="0">
              <a:spcBef>
                <a:spcPct val="0"/>
              </a:spcBef>
              <a:spcAft>
                <a:spcPct val="0"/>
              </a:spcAft>
            </a:pPr>
            <a:r>
              <a:rPr lang="zh-TW" altLang="en-US" dirty="0">
                <a:solidFill>
                  <a:srgbClr val="24292F"/>
                </a:solidFill>
                <a:latin typeface="+mj-ea"/>
                <a:ea typeface="+mj-ea"/>
              </a:rPr>
              <a:t> </a:t>
            </a:r>
            <a:r>
              <a:rPr lang="zh-TW" altLang="en-US" dirty="0" smtClean="0">
                <a:solidFill>
                  <a:srgbClr val="24292F"/>
                </a:solidFill>
                <a:latin typeface="+mj-ea"/>
                <a:ea typeface="+mj-ea"/>
              </a:rPr>
              <a:t>   </a:t>
            </a:r>
            <a:r>
              <a:rPr kumimoji="0" lang="zh-TW" altLang="zh-TW" b="0" i="0" u="none" strike="noStrike" cap="none" normalizeH="0" baseline="0" dirty="0" smtClean="0">
                <a:ln>
                  <a:noFill/>
                </a:ln>
                <a:solidFill>
                  <a:srgbClr val="24292F"/>
                </a:solidFill>
                <a:effectLst/>
                <a:latin typeface="+mj-ea"/>
                <a:ea typeface="+mj-ea"/>
              </a:rPr>
              <a:t>(3)dimension =</a:t>
            </a:r>
            <a:endParaRPr kumimoji="0" lang="en-US" altLang="zh-TW" b="0" i="0" u="none" strike="noStrike" cap="none" normalizeH="0" baseline="0" dirty="0" smtClean="0">
              <a:ln>
                <a:noFill/>
              </a:ln>
              <a:solidFill>
                <a:srgbClr val="24292F"/>
              </a:solidFill>
              <a:effectLst/>
              <a:latin typeface="+mj-ea"/>
              <a:ea typeface="+mj-ea"/>
            </a:endParaRPr>
          </a:p>
          <a:p>
            <a:pPr eaLnBrk="0" fontAlgn="base" hangingPunct="0">
              <a:spcBef>
                <a:spcPct val="0"/>
              </a:spcBef>
              <a:spcAft>
                <a:spcPct val="0"/>
              </a:spcAft>
            </a:pPr>
            <a:r>
              <a:rPr lang="zh-TW" altLang="en-US" dirty="0">
                <a:solidFill>
                  <a:srgbClr val="24292F"/>
                </a:solidFill>
                <a:latin typeface="+mj-ea"/>
                <a:ea typeface="+mj-ea"/>
              </a:rPr>
              <a:t> </a:t>
            </a:r>
            <a:r>
              <a:rPr lang="zh-TW" altLang="en-US" dirty="0" smtClean="0">
                <a:solidFill>
                  <a:srgbClr val="24292F"/>
                </a:solidFill>
                <a:latin typeface="+mj-ea"/>
                <a:ea typeface="+mj-ea"/>
              </a:rPr>
              <a:t>   </a:t>
            </a:r>
            <a:r>
              <a:rPr kumimoji="0" lang="zh-TW" altLang="zh-TW" b="0" i="0" u="none" strike="noStrike" cap="none" normalizeH="0" baseline="0" dirty="0" smtClean="0">
                <a:ln>
                  <a:noFill/>
                </a:ln>
                <a:solidFill>
                  <a:srgbClr val="24292F"/>
                </a:solidFill>
                <a:effectLst/>
                <a:latin typeface="+mj-ea"/>
                <a:ea typeface="+mj-ea"/>
              </a:rPr>
              <a:t>(4)dtype </a:t>
            </a:r>
            <a:r>
              <a:rPr kumimoji="0" lang="en-US" altLang="zh-TW" b="0" i="0" u="none" strike="noStrike" cap="none" normalizeH="0" baseline="0" dirty="0" smtClean="0">
                <a:ln>
                  <a:noFill/>
                </a:ln>
                <a:solidFill>
                  <a:srgbClr val="24292F"/>
                </a:solidFill>
                <a:effectLst/>
                <a:latin typeface="+mj-ea"/>
                <a:ea typeface="+mj-ea"/>
              </a:rPr>
              <a:t>==&gt;float64</a:t>
            </a:r>
            <a:endParaRPr kumimoji="0" lang="zh-TW" altLang="zh-TW" b="0" i="0" u="none" strike="noStrike" cap="none" normalizeH="0" baseline="0" dirty="0" smtClean="0">
              <a:ln>
                <a:noFill/>
              </a:ln>
              <a:solidFill>
                <a:srgbClr val="24292F"/>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smtClean="0">
                <a:ln>
                  <a:noFill/>
                </a:ln>
                <a:solidFill>
                  <a:schemeClr val="tx1"/>
                </a:solidFill>
                <a:effectLst/>
                <a:latin typeface="Arial" panose="020B0604020202020204" pitchFamily="34" charset="0"/>
              </a:rPr>
              <a:t/>
            </a:r>
            <a:br>
              <a:rPr kumimoji="0" lang="zh-TW" altLang="zh-TW" sz="800" b="0" i="0" u="none" strike="noStrike" cap="none" normalizeH="0" baseline="0" dirty="0" smtClean="0">
                <a:ln>
                  <a:noFill/>
                </a:ln>
                <a:solidFill>
                  <a:schemeClr val="tx1"/>
                </a:solidFill>
                <a:effectLst/>
                <a:latin typeface="Arial" panose="020B0604020202020204" pitchFamily="34" charset="0"/>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47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886200" y="2347912"/>
            <a:ext cx="4419600" cy="1247775"/>
          </a:xfrm>
          <a:prstGeom prst="rect">
            <a:avLst/>
          </a:prstGeom>
        </p:spPr>
      </p:pic>
      <p:sp>
        <p:nvSpPr>
          <p:cNvPr id="5" name="矩形 4"/>
          <p:cNvSpPr/>
          <p:nvPr/>
        </p:nvSpPr>
        <p:spPr>
          <a:xfrm>
            <a:off x="3119865" y="1041462"/>
            <a:ext cx="5952270" cy="523220"/>
          </a:xfrm>
          <a:prstGeom prst="rect">
            <a:avLst/>
          </a:prstGeom>
        </p:spPr>
        <p:txBody>
          <a:bodyPr wrap="none">
            <a:spAutoFit/>
          </a:bodyPr>
          <a:lstStyle/>
          <a:p>
            <a:pPr>
              <a:buFont typeface="Arial" panose="020B0604020202020204" pitchFamily="34" charset="0"/>
              <a:buChar char="•"/>
            </a:pPr>
            <a:r>
              <a:rPr lang="zh-TW" altLang="en-US" sz="2800" b="0" i="0" dirty="0" smtClean="0">
                <a:solidFill>
                  <a:srgbClr val="24292F"/>
                </a:solidFill>
                <a:effectLst/>
                <a:latin typeface="+mj-ea"/>
                <a:ea typeface="+mj-ea"/>
              </a:rPr>
              <a:t>建立指定範圍的等差陣列 </a:t>
            </a:r>
            <a:r>
              <a:rPr lang="en-US" altLang="zh-TW" sz="2800" b="0" i="0" dirty="0" smtClean="0">
                <a:solidFill>
                  <a:srgbClr val="24292F"/>
                </a:solidFill>
                <a:effectLst/>
                <a:latin typeface="+mj-ea"/>
                <a:ea typeface="+mj-ea"/>
              </a:rPr>
              <a:t>– </a:t>
            </a:r>
            <a:r>
              <a:rPr lang="en-US" altLang="zh-TW" sz="2800" b="0" i="0" dirty="0" err="1" smtClean="0">
                <a:solidFill>
                  <a:srgbClr val="24292F"/>
                </a:solidFill>
                <a:effectLst/>
                <a:latin typeface="+mj-ea"/>
                <a:ea typeface="+mj-ea"/>
              </a:rPr>
              <a:t>arange</a:t>
            </a:r>
            <a:r>
              <a:rPr lang="en-US" altLang="zh-TW" sz="2800" b="0" i="0" dirty="0" smtClean="0">
                <a:solidFill>
                  <a:srgbClr val="24292F"/>
                </a:solidFill>
                <a:effectLst/>
                <a:latin typeface="+mj-ea"/>
                <a:ea typeface="+mj-ea"/>
              </a:rPr>
              <a:t>()</a:t>
            </a:r>
          </a:p>
        </p:txBody>
      </p:sp>
    </p:spTree>
    <p:extLst>
      <p:ext uri="{BB962C8B-B14F-4D97-AF65-F5344CB8AC3E}">
        <p14:creationId xmlns:p14="http://schemas.microsoft.com/office/powerpoint/2010/main" val="425321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11469" y="667389"/>
            <a:ext cx="2698175" cy="523220"/>
          </a:xfrm>
          <a:prstGeom prst="rect">
            <a:avLst/>
          </a:prstGeom>
        </p:spPr>
        <p:txBody>
          <a:bodyPr wrap="none">
            <a:spAutoFit/>
          </a:bodyPr>
          <a:lstStyle/>
          <a:p>
            <a:r>
              <a:rPr lang="zh-TW" altLang="en-US" sz="2800" dirty="0" smtClean="0"/>
              <a:t>***額外作業***</a:t>
            </a:r>
            <a:endParaRPr lang="en-US" altLang="zh-TW" sz="2800" dirty="0"/>
          </a:p>
        </p:txBody>
      </p:sp>
      <p:pic>
        <p:nvPicPr>
          <p:cNvPr id="6" name="圖片 5"/>
          <p:cNvPicPr>
            <a:picLocks noChangeAspect="1"/>
          </p:cNvPicPr>
          <p:nvPr/>
        </p:nvPicPr>
        <p:blipFill>
          <a:blip r:embed="rId2"/>
          <a:stretch>
            <a:fillRect/>
          </a:stretch>
        </p:blipFill>
        <p:spPr>
          <a:xfrm>
            <a:off x="3541206" y="1400175"/>
            <a:ext cx="4838700" cy="1314450"/>
          </a:xfrm>
          <a:prstGeom prst="rect">
            <a:avLst/>
          </a:prstGeom>
        </p:spPr>
      </p:pic>
    </p:spTree>
    <p:extLst>
      <p:ext uri="{BB962C8B-B14F-4D97-AF65-F5344CB8AC3E}">
        <p14:creationId xmlns:p14="http://schemas.microsoft.com/office/powerpoint/2010/main" val="1138882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822941" y="4029127"/>
            <a:ext cx="3390900" cy="1228725"/>
          </a:xfrm>
          <a:prstGeom prst="rect">
            <a:avLst/>
          </a:prstGeom>
        </p:spPr>
      </p:pic>
      <p:pic>
        <p:nvPicPr>
          <p:cNvPr id="5" name="圖片 4"/>
          <p:cNvPicPr>
            <a:picLocks noChangeAspect="1"/>
          </p:cNvPicPr>
          <p:nvPr/>
        </p:nvPicPr>
        <p:blipFill>
          <a:blip r:embed="rId3"/>
          <a:stretch>
            <a:fillRect/>
          </a:stretch>
        </p:blipFill>
        <p:spPr>
          <a:xfrm>
            <a:off x="2822941" y="2316558"/>
            <a:ext cx="3390900" cy="857250"/>
          </a:xfrm>
          <a:prstGeom prst="rect">
            <a:avLst/>
          </a:prstGeom>
        </p:spPr>
      </p:pic>
      <p:sp>
        <p:nvSpPr>
          <p:cNvPr id="6" name="矩形 5"/>
          <p:cNvSpPr/>
          <p:nvPr/>
        </p:nvSpPr>
        <p:spPr>
          <a:xfrm>
            <a:off x="6598863" y="2562471"/>
            <a:ext cx="6096000" cy="369332"/>
          </a:xfrm>
          <a:prstGeom prst="rect">
            <a:avLst/>
          </a:prstGeom>
        </p:spPr>
        <p:txBody>
          <a:bodyPr>
            <a:spAutoFit/>
          </a:bodyPr>
          <a:lstStyle/>
          <a:p>
            <a:r>
              <a:rPr lang="en-US" altLang="zh-TW" dirty="0" smtClean="0"/>
              <a:t>==&gt;</a:t>
            </a:r>
            <a:r>
              <a:rPr lang="zh-TW" altLang="en-US" dirty="0" smtClean="0"/>
              <a:t> </a:t>
            </a:r>
            <a:r>
              <a:rPr lang="en-US" altLang="zh-TW" dirty="0" smtClean="0"/>
              <a:t>[][]</a:t>
            </a:r>
            <a:r>
              <a:rPr lang="zh-TW" altLang="en-US" dirty="0" smtClean="0"/>
              <a:t>內重複三次</a:t>
            </a:r>
            <a:endParaRPr lang="en-US" altLang="zh-TW" dirty="0" smtClean="0"/>
          </a:p>
        </p:txBody>
      </p:sp>
      <p:sp>
        <p:nvSpPr>
          <p:cNvPr id="7" name="矩形 6"/>
          <p:cNvSpPr/>
          <p:nvPr/>
        </p:nvSpPr>
        <p:spPr>
          <a:xfrm>
            <a:off x="6598863" y="4458823"/>
            <a:ext cx="2020105" cy="369332"/>
          </a:xfrm>
          <a:prstGeom prst="rect">
            <a:avLst/>
          </a:prstGeom>
        </p:spPr>
        <p:txBody>
          <a:bodyPr wrap="none">
            <a:spAutoFit/>
          </a:bodyPr>
          <a:lstStyle/>
          <a:p>
            <a:r>
              <a:rPr lang="en-US" altLang="zh-TW" dirty="0" smtClean="0"/>
              <a:t>==&gt;</a:t>
            </a:r>
            <a:r>
              <a:rPr lang="zh-TW" altLang="en-US" dirty="0" smtClean="0"/>
              <a:t> </a:t>
            </a:r>
            <a:r>
              <a:rPr lang="en-US" altLang="zh-TW" dirty="0" smtClean="0"/>
              <a:t>[][]</a:t>
            </a:r>
            <a:r>
              <a:rPr lang="zh-TW" altLang="en-US" dirty="0" smtClean="0"/>
              <a:t>內重複兩次</a:t>
            </a:r>
            <a:endParaRPr lang="en-US" altLang="zh-TW" dirty="0" smtClean="0"/>
          </a:p>
        </p:txBody>
      </p:sp>
      <p:sp>
        <p:nvSpPr>
          <p:cNvPr id="8" name="矩形 7"/>
          <p:cNvSpPr/>
          <p:nvPr/>
        </p:nvSpPr>
        <p:spPr>
          <a:xfrm>
            <a:off x="4829993" y="696897"/>
            <a:ext cx="2698175" cy="523220"/>
          </a:xfrm>
          <a:prstGeom prst="rect">
            <a:avLst/>
          </a:prstGeom>
        </p:spPr>
        <p:txBody>
          <a:bodyPr wrap="none">
            <a:spAutoFit/>
          </a:bodyPr>
          <a:lstStyle/>
          <a:p>
            <a:r>
              <a:rPr lang="zh-TW" altLang="en-US" sz="2800" dirty="0"/>
              <a:t>***額外作業***</a:t>
            </a:r>
            <a:endParaRPr lang="en-US" altLang="zh-TW" sz="2800" dirty="0"/>
          </a:p>
        </p:txBody>
      </p:sp>
    </p:spTree>
    <p:extLst>
      <p:ext uri="{BB962C8B-B14F-4D97-AF65-F5344CB8AC3E}">
        <p14:creationId xmlns:p14="http://schemas.microsoft.com/office/powerpoint/2010/main" val="614568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49237" y="1013844"/>
            <a:ext cx="6096000" cy="1077218"/>
          </a:xfrm>
          <a:prstGeom prst="rect">
            <a:avLst/>
          </a:prstGeom>
        </p:spPr>
        <p:txBody>
          <a:bodyPr>
            <a:spAutoFit/>
          </a:bodyPr>
          <a:lstStyle/>
          <a:p>
            <a:r>
              <a:rPr lang="en-US" altLang="zh-TW" sz="2800" b="1" i="0" dirty="0" smtClean="0">
                <a:solidFill>
                  <a:srgbClr val="24292F"/>
                </a:solidFill>
                <a:effectLst/>
                <a:latin typeface="-apple-system"/>
              </a:rPr>
              <a:t>Array shape manipulation::reshape()</a:t>
            </a:r>
          </a:p>
          <a:p>
            <a:r>
              <a:rPr lang="en-US" altLang="zh-TW" b="0" i="0" dirty="0" smtClean="0">
                <a:solidFill>
                  <a:srgbClr val="24292F"/>
                </a:solidFill>
                <a:effectLst/>
                <a:latin typeface="-apple-system"/>
              </a:rPr>
              <a:t/>
            </a:r>
            <a:br>
              <a:rPr lang="en-US" altLang="zh-TW" b="0" i="0" dirty="0" smtClean="0">
                <a:solidFill>
                  <a:srgbClr val="24292F"/>
                </a:solidFill>
                <a:effectLst/>
                <a:latin typeface="-apple-system"/>
              </a:rPr>
            </a:br>
            <a:endParaRPr lang="zh-TW" altLang="en-US" dirty="0"/>
          </a:p>
        </p:txBody>
      </p:sp>
      <p:pic>
        <p:nvPicPr>
          <p:cNvPr id="5" name="圖片 4"/>
          <p:cNvPicPr>
            <a:picLocks noChangeAspect="1"/>
          </p:cNvPicPr>
          <p:nvPr/>
        </p:nvPicPr>
        <p:blipFill>
          <a:blip r:embed="rId2"/>
          <a:stretch>
            <a:fillRect/>
          </a:stretch>
        </p:blipFill>
        <p:spPr>
          <a:xfrm>
            <a:off x="2820784" y="2091062"/>
            <a:ext cx="5067993" cy="1571625"/>
          </a:xfrm>
          <a:prstGeom prst="rect">
            <a:avLst/>
          </a:prstGeom>
        </p:spPr>
      </p:pic>
      <p:pic>
        <p:nvPicPr>
          <p:cNvPr id="6" name="圖片 5"/>
          <p:cNvPicPr>
            <a:picLocks noChangeAspect="1"/>
          </p:cNvPicPr>
          <p:nvPr/>
        </p:nvPicPr>
        <p:blipFill>
          <a:blip r:embed="rId3"/>
          <a:stretch>
            <a:fillRect/>
          </a:stretch>
        </p:blipFill>
        <p:spPr>
          <a:xfrm>
            <a:off x="2820783" y="4120342"/>
            <a:ext cx="5067993" cy="1676400"/>
          </a:xfrm>
          <a:prstGeom prst="rect">
            <a:avLst/>
          </a:prstGeom>
        </p:spPr>
      </p:pic>
    </p:spTree>
    <p:extLst>
      <p:ext uri="{BB962C8B-B14F-4D97-AF65-F5344CB8AC3E}">
        <p14:creationId xmlns:p14="http://schemas.microsoft.com/office/powerpoint/2010/main" val="15491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41484" y="1292001"/>
            <a:ext cx="10515600" cy="4913376"/>
          </a:xfrm>
        </p:spPr>
        <p:txBody>
          <a:bodyPr>
            <a:normAutofit fontScale="92500" lnSpcReduction="10000"/>
          </a:bodyPr>
          <a:lstStyle/>
          <a:p>
            <a:r>
              <a:rPr lang="zh-TW" altLang="en-US" b="1" dirty="0"/>
              <a:t>資料科學</a:t>
            </a:r>
            <a:r>
              <a:rPr lang="zh-TW" altLang="en-US" dirty="0"/>
              <a:t>（</a:t>
            </a:r>
            <a:r>
              <a:rPr lang="en-US" altLang="zh-TW" dirty="0"/>
              <a:t>data </a:t>
            </a:r>
            <a:r>
              <a:rPr lang="en-US" altLang="zh-TW" dirty="0" smtClean="0"/>
              <a:t>science</a:t>
            </a:r>
            <a:r>
              <a:rPr lang="zh-TW" altLang="en-US" dirty="0" smtClean="0"/>
              <a:t>）</a:t>
            </a:r>
            <a:endParaRPr lang="en-US" altLang="zh-TW" dirty="0" smtClean="0"/>
          </a:p>
          <a:p>
            <a:pPr marL="0" indent="0">
              <a:buNone/>
            </a:pPr>
            <a:r>
              <a:rPr lang="zh-TW" altLang="en-US" dirty="0" smtClean="0"/>
              <a:t>        </a:t>
            </a:r>
            <a:r>
              <a:rPr lang="en-US" altLang="zh-TW" dirty="0" err="1" smtClean="0"/>
              <a:t>numpy</a:t>
            </a:r>
            <a:endParaRPr lang="en-US" altLang="zh-TW" dirty="0" smtClean="0"/>
          </a:p>
          <a:p>
            <a:pPr marL="0" indent="0">
              <a:buNone/>
            </a:pPr>
            <a:r>
              <a:rPr lang="zh-TW" altLang="en-US" dirty="0" smtClean="0"/>
              <a:t>        </a:t>
            </a:r>
            <a:r>
              <a:rPr lang="en-US" altLang="zh-TW" dirty="0" smtClean="0"/>
              <a:t>pandas</a:t>
            </a:r>
          </a:p>
          <a:p>
            <a:pPr marL="0" indent="0">
              <a:buNone/>
            </a:pPr>
            <a:r>
              <a:rPr lang="zh-TW" altLang="en-US" dirty="0" smtClean="0"/>
              <a:t>        </a:t>
            </a:r>
            <a:r>
              <a:rPr lang="en-US" altLang="zh-TW" dirty="0" err="1" smtClean="0"/>
              <a:t>scipy</a:t>
            </a:r>
            <a:endParaRPr lang="en-US" altLang="zh-TW" dirty="0" smtClean="0"/>
          </a:p>
          <a:p>
            <a:pPr marL="0" indent="0">
              <a:buNone/>
            </a:pPr>
            <a:r>
              <a:rPr lang="zh-TW" altLang="en-US" dirty="0" smtClean="0"/>
              <a:t>        </a:t>
            </a:r>
            <a:r>
              <a:rPr lang="en-US" altLang="zh-TW" dirty="0" err="1" smtClean="0"/>
              <a:t>statsmodels</a:t>
            </a:r>
            <a:r>
              <a:rPr lang="en-US" altLang="zh-TW" dirty="0" smtClean="0"/>
              <a:t>(</a:t>
            </a:r>
            <a:r>
              <a:rPr lang="zh-TW" altLang="en-US" dirty="0" smtClean="0"/>
              <a:t>統計分析</a:t>
            </a:r>
            <a:r>
              <a:rPr lang="en-US" altLang="zh-TW" dirty="0" smtClean="0"/>
              <a:t>)</a:t>
            </a:r>
          </a:p>
          <a:p>
            <a:pPr marL="0" indent="0">
              <a:buNone/>
            </a:pPr>
            <a:endParaRPr lang="en-US" altLang="zh-TW" dirty="0" smtClean="0"/>
          </a:p>
          <a:p>
            <a:r>
              <a:rPr lang="zh-TW" altLang="en-US" dirty="0" smtClean="0"/>
              <a:t>科學</a:t>
            </a:r>
            <a:r>
              <a:rPr lang="zh-TW" altLang="en-US" dirty="0"/>
              <a:t>計算 </a:t>
            </a:r>
            <a:r>
              <a:rPr lang="en-US" altLang="zh-TW" dirty="0" smtClean="0"/>
              <a:t>(scientific calculation)</a:t>
            </a:r>
            <a:endParaRPr lang="en-US" altLang="zh-TW" dirty="0"/>
          </a:p>
          <a:p>
            <a:pPr lvl="1"/>
            <a:r>
              <a:rPr lang="en-US" altLang="zh-TW" dirty="0" err="1"/>
              <a:t>sympy</a:t>
            </a:r>
            <a:endParaRPr lang="en-US" altLang="zh-TW" dirty="0"/>
          </a:p>
          <a:p>
            <a:pPr lvl="1"/>
            <a:r>
              <a:rPr lang="en-US" altLang="zh-TW" dirty="0" err="1" smtClean="0"/>
              <a:t>Scipy</a:t>
            </a:r>
            <a:endParaRPr lang="en-US" altLang="zh-TW" dirty="0" smtClean="0"/>
          </a:p>
          <a:p>
            <a:pPr lvl="1"/>
            <a:endParaRPr lang="en-US" altLang="zh-TW" dirty="0" smtClean="0"/>
          </a:p>
          <a:p>
            <a:r>
              <a:rPr lang="zh-TW" altLang="en-US" dirty="0" smtClean="0"/>
              <a:t>電腦視覺</a:t>
            </a:r>
          </a:p>
          <a:p>
            <a:pPr lvl="1"/>
            <a:r>
              <a:rPr lang="en-US" altLang="zh-TW" dirty="0" err="1" smtClean="0"/>
              <a:t>Opencv</a:t>
            </a:r>
            <a:endParaRPr lang="en-US" altLang="zh-TW" dirty="0" smtClean="0"/>
          </a:p>
          <a:p>
            <a:pPr marL="457200" lvl="1" indent="0">
              <a:buNone/>
            </a:pPr>
            <a:endParaRPr lang="en-US" altLang="zh-TW" dirty="0" smtClean="0"/>
          </a:p>
          <a:p>
            <a:pPr marL="457200" lvl="1"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526904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4232" y="933534"/>
            <a:ext cx="8271164" cy="1508105"/>
          </a:xfrm>
          <a:prstGeom prst="rect">
            <a:avLst/>
          </a:prstGeom>
        </p:spPr>
        <p:txBody>
          <a:bodyPr wrap="square">
            <a:spAutoFit/>
          </a:bodyPr>
          <a:lstStyle/>
          <a:p>
            <a:r>
              <a:rPr lang="en-US" altLang="zh-TW" sz="2800" b="1" i="0" dirty="0" smtClean="0">
                <a:solidFill>
                  <a:srgbClr val="24292F"/>
                </a:solidFill>
                <a:effectLst/>
                <a:latin typeface="+mj-ea"/>
                <a:ea typeface="+mj-ea"/>
              </a:rPr>
              <a:t>Array shape </a:t>
            </a:r>
            <a:r>
              <a:rPr lang="en-US" altLang="zh-TW" sz="2800" b="1" i="0" dirty="0" err="1" smtClean="0">
                <a:solidFill>
                  <a:srgbClr val="24292F"/>
                </a:solidFill>
                <a:effectLst/>
                <a:latin typeface="+mj-ea"/>
                <a:ea typeface="+mj-ea"/>
              </a:rPr>
              <a:t>manipulation:Flattening</a:t>
            </a:r>
            <a:r>
              <a:rPr lang="en-US" altLang="zh-TW" sz="2800" b="1" i="0" dirty="0" smtClean="0">
                <a:solidFill>
                  <a:srgbClr val="24292F"/>
                </a:solidFill>
                <a:effectLst/>
                <a:latin typeface="+mj-ea"/>
                <a:ea typeface="+mj-ea"/>
              </a:rPr>
              <a:t>(</a:t>
            </a:r>
            <a:r>
              <a:rPr lang="en-US" altLang="zh-TW" sz="2800" b="1" i="0" dirty="0" err="1" smtClean="0">
                <a:solidFill>
                  <a:srgbClr val="24292F"/>
                </a:solidFill>
                <a:effectLst/>
                <a:latin typeface="+mj-ea"/>
                <a:ea typeface="+mj-ea"/>
              </a:rPr>
              <a:t>numpy.ravel</a:t>
            </a:r>
            <a:r>
              <a:rPr lang="en-US" altLang="zh-TW" sz="2800" b="1" i="0" dirty="0" smtClean="0">
                <a:solidFill>
                  <a:srgbClr val="24292F"/>
                </a:solidFill>
                <a:effectLst/>
                <a:latin typeface="+mj-ea"/>
                <a:ea typeface="+mj-ea"/>
              </a:rPr>
              <a:t>()) and Transpose(</a:t>
            </a:r>
            <a:r>
              <a:rPr lang="en-US" altLang="zh-TW" sz="2800" b="1" i="0" dirty="0" err="1" smtClean="0">
                <a:solidFill>
                  <a:srgbClr val="24292F"/>
                </a:solidFill>
                <a:effectLst/>
                <a:latin typeface="+mj-ea"/>
                <a:ea typeface="+mj-ea"/>
              </a:rPr>
              <a:t>numpy.T</a:t>
            </a:r>
            <a:r>
              <a:rPr lang="en-US" altLang="zh-TW" sz="2800" b="1" i="0" dirty="0" smtClean="0">
                <a:solidFill>
                  <a:srgbClr val="24292F"/>
                </a:solidFill>
                <a:effectLst/>
                <a:latin typeface="+mj-ea"/>
                <a:ea typeface="+mj-ea"/>
              </a:rPr>
              <a:t>())</a:t>
            </a:r>
          </a:p>
          <a:p>
            <a:r>
              <a:rPr lang="en-US" altLang="zh-TW" b="0" i="0" dirty="0" smtClean="0">
                <a:solidFill>
                  <a:srgbClr val="24292F"/>
                </a:solidFill>
                <a:effectLst/>
                <a:latin typeface="-apple-system"/>
              </a:rPr>
              <a:t/>
            </a:r>
            <a:br>
              <a:rPr lang="en-US" altLang="zh-TW" b="0" i="0" dirty="0" smtClean="0">
                <a:solidFill>
                  <a:srgbClr val="24292F"/>
                </a:solidFill>
                <a:effectLst/>
                <a:latin typeface="-apple-system"/>
              </a:rPr>
            </a:br>
            <a:endParaRPr lang="zh-TW" altLang="en-US" dirty="0"/>
          </a:p>
        </p:txBody>
      </p:sp>
      <p:pic>
        <p:nvPicPr>
          <p:cNvPr id="5" name="圖片 4"/>
          <p:cNvPicPr>
            <a:picLocks noChangeAspect="1"/>
          </p:cNvPicPr>
          <p:nvPr/>
        </p:nvPicPr>
        <p:blipFill>
          <a:blip r:embed="rId2"/>
          <a:stretch>
            <a:fillRect/>
          </a:stretch>
        </p:blipFill>
        <p:spPr>
          <a:xfrm>
            <a:off x="3416877" y="2269461"/>
            <a:ext cx="4543425" cy="1304925"/>
          </a:xfrm>
          <a:prstGeom prst="rect">
            <a:avLst/>
          </a:prstGeom>
        </p:spPr>
      </p:pic>
      <p:pic>
        <p:nvPicPr>
          <p:cNvPr id="6" name="圖片 5"/>
          <p:cNvPicPr>
            <a:picLocks noChangeAspect="1"/>
          </p:cNvPicPr>
          <p:nvPr/>
        </p:nvPicPr>
        <p:blipFill>
          <a:blip r:embed="rId3"/>
          <a:stretch>
            <a:fillRect/>
          </a:stretch>
        </p:blipFill>
        <p:spPr>
          <a:xfrm>
            <a:off x="3416878" y="4181650"/>
            <a:ext cx="4543425" cy="1457325"/>
          </a:xfrm>
          <a:prstGeom prst="rect">
            <a:avLst/>
          </a:prstGeom>
        </p:spPr>
      </p:pic>
    </p:spTree>
    <p:extLst>
      <p:ext uri="{BB962C8B-B14F-4D97-AF65-F5344CB8AC3E}">
        <p14:creationId xmlns:p14="http://schemas.microsoft.com/office/powerpoint/2010/main" val="360699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8880" y="401520"/>
            <a:ext cx="7065818" cy="1508105"/>
          </a:xfrm>
          <a:prstGeom prst="rect">
            <a:avLst/>
          </a:prstGeom>
        </p:spPr>
        <p:txBody>
          <a:bodyPr wrap="square">
            <a:spAutoFit/>
          </a:bodyPr>
          <a:lstStyle/>
          <a:p>
            <a:r>
              <a:rPr lang="zh-TW" altLang="en-US" sz="2800" b="1" i="0" dirty="0" smtClean="0">
                <a:solidFill>
                  <a:srgbClr val="24292F"/>
                </a:solidFill>
                <a:effectLst/>
                <a:latin typeface="+mj-ea"/>
                <a:ea typeface="+mj-ea"/>
              </a:rPr>
              <a:t>使用索引存取陣列 </a:t>
            </a:r>
            <a:r>
              <a:rPr lang="en-US" altLang="zh-TW" sz="2800" b="1" i="0" dirty="0" smtClean="0">
                <a:solidFill>
                  <a:srgbClr val="24292F"/>
                </a:solidFill>
                <a:effectLst/>
                <a:latin typeface="+mj-ea"/>
                <a:ea typeface="+mj-ea"/>
              </a:rPr>
              <a:t>Array Indexing(</a:t>
            </a:r>
            <a:r>
              <a:rPr lang="zh-TW" altLang="en-US" sz="2800" b="1" i="0" dirty="0" smtClean="0">
                <a:solidFill>
                  <a:srgbClr val="24292F"/>
                </a:solidFill>
                <a:effectLst/>
                <a:latin typeface="+mj-ea"/>
                <a:ea typeface="+mj-ea"/>
              </a:rPr>
              <a:t>索引</a:t>
            </a:r>
            <a:r>
              <a:rPr lang="en-US" altLang="zh-TW" sz="2800" b="1" i="0" dirty="0" smtClean="0">
                <a:solidFill>
                  <a:srgbClr val="24292F"/>
                </a:solidFill>
                <a:effectLst/>
                <a:latin typeface="+mj-ea"/>
                <a:ea typeface="+mj-ea"/>
              </a:rPr>
              <a:t>)1: Accessing Elements</a:t>
            </a:r>
          </a:p>
          <a:p>
            <a:r>
              <a:rPr lang="en-US" altLang="zh-TW" b="0" i="0" dirty="0" smtClean="0">
                <a:solidFill>
                  <a:srgbClr val="24292F"/>
                </a:solidFill>
                <a:effectLst/>
                <a:latin typeface="-apple-system"/>
              </a:rPr>
              <a:t/>
            </a:r>
            <a:br>
              <a:rPr lang="en-US" altLang="zh-TW" b="0" i="0" dirty="0" smtClean="0">
                <a:solidFill>
                  <a:srgbClr val="24292F"/>
                </a:solidFill>
                <a:effectLst/>
                <a:latin typeface="-apple-system"/>
              </a:rPr>
            </a:br>
            <a:endParaRPr lang="zh-TW" altLang="en-US" dirty="0"/>
          </a:p>
        </p:txBody>
      </p:sp>
      <p:pic>
        <p:nvPicPr>
          <p:cNvPr id="5" name="圖片 4"/>
          <p:cNvPicPr>
            <a:picLocks noChangeAspect="1"/>
          </p:cNvPicPr>
          <p:nvPr/>
        </p:nvPicPr>
        <p:blipFill>
          <a:blip r:embed="rId2"/>
          <a:stretch>
            <a:fillRect/>
          </a:stretch>
        </p:blipFill>
        <p:spPr>
          <a:xfrm>
            <a:off x="2954741" y="1909625"/>
            <a:ext cx="2924175" cy="1019175"/>
          </a:xfrm>
          <a:prstGeom prst="rect">
            <a:avLst/>
          </a:prstGeom>
        </p:spPr>
      </p:pic>
      <p:sp>
        <p:nvSpPr>
          <p:cNvPr id="6" name="Rectangle 1"/>
          <p:cNvSpPr>
            <a:spLocks noChangeArrowheads="1"/>
          </p:cNvSpPr>
          <p:nvPr/>
        </p:nvSpPr>
        <p:spPr bwMode="auto">
          <a:xfrm>
            <a:off x="2768138" y="3030777"/>
            <a:ext cx="514557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smtClean="0">
                <a:ln>
                  <a:noFill/>
                </a:ln>
                <a:solidFill>
                  <a:srgbClr val="24292F"/>
                </a:solidFill>
                <a:effectLst/>
                <a:latin typeface="+mj-ea"/>
                <a:ea typeface="+mj-ea"/>
              </a:rPr>
              <a:t>  </a:t>
            </a:r>
            <a:r>
              <a:rPr kumimoji="0" lang="zh-TW" altLang="zh-TW" sz="2000" b="0" i="0" u="none" strike="noStrike" cap="none" normalizeH="0" baseline="0" dirty="0" smtClean="0">
                <a:ln>
                  <a:noFill/>
                </a:ln>
                <a:solidFill>
                  <a:srgbClr val="24292F"/>
                </a:solidFill>
                <a:effectLst/>
                <a:latin typeface="+mj-ea"/>
                <a:ea typeface="+mj-ea"/>
              </a:rPr>
              <a:t>x[0]=?</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ea typeface="+mj-ea"/>
              </a:rPr>
              <a:t>==&gt;</a:t>
            </a:r>
            <a:r>
              <a:rPr lang="zh-TW" altLang="en-US" sz="2000" dirty="0" smtClean="0">
                <a:solidFill>
                  <a:srgbClr val="24292F"/>
                </a:solidFill>
                <a:latin typeface="+mj-ea"/>
                <a:ea typeface="+mj-ea"/>
              </a:rPr>
              <a:t>  </a:t>
            </a:r>
            <a:r>
              <a:rPr lang="en-US" altLang="zh-TW" sz="2000" dirty="0" smtClean="0">
                <a:solidFill>
                  <a:srgbClr val="24292F"/>
                </a:solidFill>
                <a:latin typeface="+mj-ea"/>
                <a:ea typeface="+mj-ea"/>
              </a:rPr>
              <a:t>2</a:t>
            </a:r>
            <a:endParaRPr kumimoji="0" lang="en-US" altLang="zh-TW" sz="2000" b="0" i="0" u="none" strike="noStrike" cap="none" normalizeH="0" baseline="0" dirty="0" smtClean="0">
              <a:ln>
                <a:noFill/>
              </a:ln>
              <a:solidFill>
                <a:srgbClr val="24292F"/>
              </a:solidFill>
              <a:effectLst/>
              <a:latin typeface="+mj-ea"/>
              <a:ea typeface="+mj-ea"/>
            </a:endParaRPr>
          </a:p>
          <a:p>
            <a:pPr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 x[-1]=?</a:t>
            </a:r>
            <a:r>
              <a:rPr lang="en-US" altLang="zh-TW" sz="2000" dirty="0">
                <a:solidFill>
                  <a:srgbClr val="24292F"/>
                </a:solidFill>
                <a:latin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9</a:t>
            </a:r>
            <a:endParaRPr kumimoji="0" lang="en-US" altLang="zh-TW" sz="2000" b="0" i="0" u="none" strike="noStrike" cap="none" normalizeH="0" baseline="0" dirty="0" smtClean="0">
              <a:ln>
                <a:noFill/>
              </a:ln>
              <a:solidFill>
                <a:srgbClr val="24292F"/>
              </a:solidFill>
              <a:effectLst/>
              <a:latin typeface="+mj-ea"/>
              <a:ea typeface="+mj-ea"/>
            </a:endParaRPr>
          </a:p>
          <a:p>
            <a:pPr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 x[-2]=?</a:t>
            </a:r>
            <a:r>
              <a:rPr lang="en-US" altLang="zh-TW" sz="2000" dirty="0">
                <a:solidFill>
                  <a:srgbClr val="24292F"/>
                </a:solidFill>
                <a:latin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8</a:t>
            </a:r>
            <a:endParaRPr lang="en-US" altLang="zh-TW" sz="2000" dirty="0">
              <a:solidFill>
                <a:srgbClr val="24292F"/>
              </a:solidFill>
              <a:latin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chemeClr val="tx1"/>
                </a:solidFill>
                <a:effectLst/>
                <a:latin typeface="+mj-ea"/>
                <a:ea typeface="+mj-ea"/>
              </a:rPr>
              <a:t> </a:t>
            </a:r>
          </a:p>
        </p:txBody>
      </p:sp>
    </p:spTree>
    <p:extLst>
      <p:ext uri="{BB962C8B-B14F-4D97-AF65-F5344CB8AC3E}">
        <p14:creationId xmlns:p14="http://schemas.microsoft.com/office/powerpoint/2010/main" val="390003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669809" y="2474889"/>
            <a:ext cx="3857625" cy="1209675"/>
          </a:xfrm>
          <a:prstGeom prst="rect">
            <a:avLst/>
          </a:prstGeom>
        </p:spPr>
      </p:pic>
      <p:sp>
        <p:nvSpPr>
          <p:cNvPr id="5" name="矩形 4"/>
          <p:cNvSpPr/>
          <p:nvPr/>
        </p:nvSpPr>
        <p:spPr>
          <a:xfrm>
            <a:off x="1762299" y="659214"/>
            <a:ext cx="7672647" cy="1508105"/>
          </a:xfrm>
          <a:prstGeom prst="rect">
            <a:avLst/>
          </a:prstGeom>
        </p:spPr>
        <p:txBody>
          <a:bodyPr wrap="square">
            <a:spAutoFit/>
          </a:bodyPr>
          <a:lstStyle/>
          <a:p>
            <a:r>
              <a:rPr lang="zh-TW" altLang="en-US" sz="2800" b="1" i="0" dirty="0" smtClean="0">
                <a:solidFill>
                  <a:srgbClr val="24292F"/>
                </a:solidFill>
                <a:effectLst/>
                <a:latin typeface="+mj-ea"/>
                <a:ea typeface="+mj-ea"/>
              </a:rPr>
              <a:t>使用索引存取陣列 </a:t>
            </a:r>
            <a:r>
              <a:rPr lang="en-US" altLang="zh-TW" sz="2800" b="1" i="0" dirty="0" smtClean="0">
                <a:solidFill>
                  <a:srgbClr val="24292F"/>
                </a:solidFill>
                <a:effectLst/>
                <a:latin typeface="+mj-ea"/>
                <a:ea typeface="+mj-ea"/>
              </a:rPr>
              <a:t>Array Indexing(</a:t>
            </a:r>
            <a:r>
              <a:rPr lang="zh-TW" altLang="en-US" sz="2800" b="1" i="0" dirty="0" smtClean="0">
                <a:solidFill>
                  <a:srgbClr val="24292F"/>
                </a:solidFill>
                <a:effectLst/>
                <a:latin typeface="+mj-ea"/>
                <a:ea typeface="+mj-ea"/>
              </a:rPr>
              <a:t>索引</a:t>
            </a:r>
            <a:r>
              <a:rPr lang="en-US" altLang="zh-TW" sz="2800" b="1" i="0" dirty="0" smtClean="0">
                <a:solidFill>
                  <a:srgbClr val="24292F"/>
                </a:solidFill>
                <a:effectLst/>
                <a:latin typeface="+mj-ea"/>
                <a:ea typeface="+mj-ea"/>
              </a:rPr>
              <a:t>)2: Accessing Elements</a:t>
            </a:r>
          </a:p>
          <a:p>
            <a:r>
              <a:rPr lang="en-US" altLang="zh-TW" b="0" i="0" dirty="0" smtClean="0">
                <a:solidFill>
                  <a:srgbClr val="24292F"/>
                </a:solidFill>
                <a:effectLst/>
                <a:latin typeface="-apple-system"/>
              </a:rPr>
              <a:t/>
            </a:r>
            <a:br>
              <a:rPr lang="en-US" altLang="zh-TW" b="0" i="0" dirty="0" smtClean="0">
                <a:solidFill>
                  <a:srgbClr val="24292F"/>
                </a:solidFill>
                <a:effectLst/>
                <a:latin typeface="-apple-system"/>
              </a:rPr>
            </a:br>
            <a:endParaRPr lang="zh-TW" altLang="en-US" dirty="0"/>
          </a:p>
        </p:txBody>
      </p:sp>
      <p:sp>
        <p:nvSpPr>
          <p:cNvPr id="6" name="Rectangle 1"/>
          <p:cNvSpPr>
            <a:spLocks noChangeArrowheads="1"/>
          </p:cNvSpPr>
          <p:nvPr/>
        </p:nvSpPr>
        <p:spPr bwMode="auto">
          <a:xfrm>
            <a:off x="2693324" y="4392865"/>
            <a:ext cx="249138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ar[1,2] =?</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7</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ar[2,:] =?</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11</a:t>
            </a:r>
            <a:r>
              <a:rPr lang="zh-TW" altLang="en-US" sz="2000" dirty="0" smtClean="0">
                <a:solidFill>
                  <a:srgbClr val="24292F"/>
                </a:solidFill>
                <a:latin typeface="+mj-ea"/>
              </a:rPr>
              <a:t> </a:t>
            </a:r>
            <a:r>
              <a:rPr lang="en-US" altLang="zh-TW" sz="2000" dirty="0" smtClean="0">
                <a:solidFill>
                  <a:srgbClr val="24292F"/>
                </a:solidFill>
                <a:latin typeface="+mj-ea"/>
              </a:rPr>
              <a:t>12</a:t>
            </a:r>
            <a:r>
              <a:rPr lang="zh-TW" altLang="en-US" sz="2000" dirty="0" smtClean="0">
                <a:solidFill>
                  <a:srgbClr val="24292F"/>
                </a:solidFill>
                <a:latin typeface="+mj-ea"/>
              </a:rPr>
              <a:t> </a:t>
            </a:r>
            <a:r>
              <a:rPr lang="en-US" altLang="zh-TW" sz="2000" dirty="0" smtClean="0">
                <a:solidFill>
                  <a:srgbClr val="24292F"/>
                </a:solidFill>
                <a:latin typeface="+mj-ea"/>
              </a:rPr>
              <a:t>13</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ar[:,1] =?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3</a:t>
            </a:r>
            <a:r>
              <a:rPr lang="zh-TW" altLang="en-US" sz="2000" dirty="0" smtClean="0">
                <a:solidFill>
                  <a:srgbClr val="24292F"/>
                </a:solidFill>
                <a:latin typeface="+mj-ea"/>
              </a:rPr>
              <a:t> </a:t>
            </a:r>
            <a:r>
              <a:rPr lang="en-US" altLang="zh-TW" sz="2000" dirty="0" smtClean="0">
                <a:solidFill>
                  <a:srgbClr val="24292F"/>
                </a:solidFill>
                <a:latin typeface="+mj-ea"/>
              </a:rPr>
              <a:t>8</a:t>
            </a:r>
            <a:r>
              <a:rPr lang="zh-TW" altLang="en-US" sz="2000" dirty="0" smtClean="0">
                <a:solidFill>
                  <a:srgbClr val="24292F"/>
                </a:solidFill>
                <a:latin typeface="+mj-ea"/>
              </a:rPr>
              <a:t> </a:t>
            </a:r>
            <a:r>
              <a:rPr lang="en-US" altLang="zh-TW" sz="2000" dirty="0" smtClean="0">
                <a:solidFill>
                  <a:srgbClr val="24292F"/>
                </a:solidFill>
                <a:latin typeface="+mj-ea"/>
              </a:rPr>
              <a:t>12</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ar[2,-1] =?</a:t>
            </a:r>
            <a:r>
              <a:rPr kumimoji="0" lang="zh-TW" altLang="zh-TW" sz="2000" b="0" i="0" u="none" strike="noStrike" cap="none" normalizeH="0" baseline="0" dirty="0" smtClean="0">
                <a:ln>
                  <a:noFill/>
                </a:ln>
                <a:solidFill>
                  <a:schemeClr val="tx1"/>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13</a:t>
            </a:r>
            <a:endParaRPr kumimoji="0" lang="zh-TW" altLang="zh-TW" sz="2000" b="0" i="0" u="none" strike="noStrike" cap="none" normalizeH="0" baseline="0" dirty="0" smtClean="0">
              <a:ln>
                <a:noFill/>
              </a:ln>
              <a:solidFill>
                <a:schemeClr val="tx1"/>
              </a:solidFill>
              <a:effectLst/>
              <a:latin typeface="+mj-ea"/>
              <a:ea typeface="+mj-ea"/>
            </a:endParaRPr>
          </a:p>
        </p:txBody>
      </p:sp>
    </p:spTree>
    <p:extLst>
      <p:ext uri="{BB962C8B-B14F-4D97-AF65-F5344CB8AC3E}">
        <p14:creationId xmlns:p14="http://schemas.microsoft.com/office/powerpoint/2010/main" val="2675593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226896" y="1977563"/>
            <a:ext cx="2762250" cy="1123950"/>
          </a:xfrm>
          <a:prstGeom prst="rect">
            <a:avLst/>
          </a:prstGeom>
        </p:spPr>
      </p:pic>
      <p:sp>
        <p:nvSpPr>
          <p:cNvPr id="5" name="矩形 4"/>
          <p:cNvSpPr/>
          <p:nvPr/>
        </p:nvSpPr>
        <p:spPr>
          <a:xfrm>
            <a:off x="1294014" y="681335"/>
            <a:ext cx="6096000" cy="1077218"/>
          </a:xfrm>
          <a:prstGeom prst="rect">
            <a:avLst/>
          </a:prstGeom>
        </p:spPr>
        <p:txBody>
          <a:bodyPr>
            <a:spAutoFit/>
          </a:bodyPr>
          <a:lstStyle/>
          <a:p>
            <a:r>
              <a:rPr lang="zh-TW" altLang="en-US" sz="2800" b="1" i="0" dirty="0" smtClean="0">
                <a:solidFill>
                  <a:srgbClr val="24292F"/>
                </a:solidFill>
                <a:effectLst/>
                <a:latin typeface="+mj-ea"/>
                <a:ea typeface="+mj-ea"/>
              </a:rPr>
              <a:t>***</a:t>
            </a:r>
            <a:r>
              <a:rPr lang="en-US" altLang="zh-TW" sz="2800" b="1" i="0" dirty="0" smtClean="0">
                <a:solidFill>
                  <a:srgbClr val="24292F"/>
                </a:solidFill>
                <a:effectLst/>
                <a:latin typeface="+mj-ea"/>
                <a:ea typeface="+mj-ea"/>
              </a:rPr>
              <a:t>Array slicing</a:t>
            </a:r>
            <a:r>
              <a:rPr lang="zh-TW" altLang="en-US" sz="2800" b="1" i="0" dirty="0" smtClean="0">
                <a:solidFill>
                  <a:srgbClr val="24292F"/>
                </a:solidFill>
                <a:effectLst/>
                <a:latin typeface="+mj-ea"/>
                <a:ea typeface="+mj-ea"/>
              </a:rPr>
              <a:t>陣列的切片運算</a:t>
            </a:r>
          </a:p>
          <a:p>
            <a:r>
              <a:rPr lang="zh-TW" altLang="en-US" b="0" i="0" dirty="0" smtClean="0">
                <a:solidFill>
                  <a:srgbClr val="24292F"/>
                </a:solidFill>
                <a:effectLst/>
                <a:latin typeface="-apple-system"/>
              </a:rPr>
              <a:t/>
            </a:r>
            <a:br>
              <a:rPr lang="zh-TW" altLang="en-US" b="0" i="0" dirty="0" smtClean="0">
                <a:solidFill>
                  <a:srgbClr val="24292F"/>
                </a:solidFill>
                <a:effectLst/>
                <a:latin typeface="-apple-system"/>
              </a:rPr>
            </a:br>
            <a:endParaRPr lang="zh-TW" altLang="en-US" dirty="0"/>
          </a:p>
        </p:txBody>
      </p:sp>
      <p:sp>
        <p:nvSpPr>
          <p:cNvPr id="6" name="Rectangle 1"/>
          <p:cNvSpPr>
            <a:spLocks noChangeArrowheads="1"/>
          </p:cNvSpPr>
          <p:nvPr/>
        </p:nvSpPr>
        <p:spPr bwMode="auto">
          <a:xfrm>
            <a:off x="2410691" y="3531986"/>
            <a:ext cx="2462213"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ar[1:5:2]=?</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2</a:t>
            </a:r>
            <a:r>
              <a:rPr lang="zh-TW" altLang="en-US" sz="2000" dirty="0" smtClean="0">
                <a:solidFill>
                  <a:srgbClr val="24292F"/>
                </a:solidFill>
                <a:latin typeface="+mj-ea"/>
              </a:rPr>
              <a:t> </a:t>
            </a:r>
            <a:r>
              <a:rPr lang="en-US" altLang="zh-TW" sz="2000" dirty="0" smtClean="0">
                <a:solidFill>
                  <a:srgbClr val="24292F"/>
                </a:solidFill>
                <a:latin typeface="+mj-ea"/>
              </a:rPr>
              <a:t>6</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ar[1:6:2]=?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2</a:t>
            </a:r>
            <a:r>
              <a:rPr lang="zh-TW" altLang="en-US" sz="2000" dirty="0" smtClean="0">
                <a:solidFill>
                  <a:srgbClr val="24292F"/>
                </a:solidFill>
                <a:latin typeface="+mj-ea"/>
              </a:rPr>
              <a:t> </a:t>
            </a:r>
            <a:r>
              <a:rPr lang="en-US" altLang="zh-TW" sz="2000" dirty="0" smtClean="0">
                <a:solidFill>
                  <a:srgbClr val="24292F"/>
                </a:solidFill>
                <a:latin typeface="+mj-ea"/>
              </a:rPr>
              <a:t>6</a:t>
            </a:r>
            <a:r>
              <a:rPr lang="zh-TW" altLang="en-US" sz="2000" dirty="0" smtClean="0">
                <a:solidFill>
                  <a:srgbClr val="24292F"/>
                </a:solidFill>
                <a:latin typeface="+mj-ea"/>
              </a:rPr>
              <a:t> </a:t>
            </a:r>
            <a:r>
              <a:rPr lang="en-US" altLang="zh-TW" sz="2000" dirty="0" smtClean="0">
                <a:solidFill>
                  <a:srgbClr val="24292F"/>
                </a:solidFill>
                <a:latin typeface="+mj-ea"/>
              </a:rPr>
              <a:t>10</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ar[:4]=?</a:t>
            </a:r>
            <a:r>
              <a:rPr kumimoji="0" lang="zh-TW" altLang="en-US" sz="2000" b="0" i="0" u="none" strike="noStrike" cap="none" normalizeH="0" baseline="0" dirty="0" smtClean="0">
                <a:ln>
                  <a:noFill/>
                </a:ln>
                <a:solidFill>
                  <a:srgbClr val="24292F"/>
                </a:solidFill>
                <a:effectLst/>
                <a:latin typeface="+mj-ea"/>
                <a:ea typeface="+mj-ea"/>
              </a:rPr>
              <a:t>    </a:t>
            </a:r>
            <a:r>
              <a:rPr kumimoji="0" lang="zh-TW" altLang="zh-TW"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0</a:t>
            </a:r>
            <a:r>
              <a:rPr lang="zh-TW" altLang="en-US" sz="2000" dirty="0" smtClean="0">
                <a:solidFill>
                  <a:srgbClr val="24292F"/>
                </a:solidFill>
                <a:latin typeface="+mj-ea"/>
              </a:rPr>
              <a:t> </a:t>
            </a:r>
            <a:r>
              <a:rPr lang="en-US" altLang="zh-TW" sz="2000" dirty="0" smtClean="0">
                <a:solidFill>
                  <a:srgbClr val="24292F"/>
                </a:solidFill>
                <a:latin typeface="+mj-ea"/>
              </a:rPr>
              <a:t>2</a:t>
            </a:r>
            <a:r>
              <a:rPr lang="zh-TW" altLang="en-US" sz="2000" dirty="0" smtClean="0">
                <a:solidFill>
                  <a:srgbClr val="24292F"/>
                </a:solidFill>
                <a:latin typeface="+mj-ea"/>
              </a:rPr>
              <a:t> </a:t>
            </a:r>
            <a:r>
              <a:rPr lang="en-US" altLang="zh-TW" sz="2000" dirty="0" smtClean="0">
                <a:solidFill>
                  <a:srgbClr val="24292F"/>
                </a:solidFill>
                <a:latin typeface="+mj-ea"/>
              </a:rPr>
              <a:t>4</a:t>
            </a:r>
            <a:r>
              <a:rPr lang="zh-TW" altLang="en-US" sz="2000" dirty="0" smtClean="0">
                <a:solidFill>
                  <a:srgbClr val="24292F"/>
                </a:solidFill>
                <a:latin typeface="+mj-ea"/>
              </a:rPr>
              <a:t> </a:t>
            </a:r>
            <a:r>
              <a:rPr lang="en-US" altLang="zh-TW" sz="2000" dirty="0" smtClean="0">
                <a:solidFill>
                  <a:srgbClr val="24292F"/>
                </a:solidFill>
                <a:latin typeface="+mj-ea"/>
              </a:rPr>
              <a:t>6</a:t>
            </a:r>
            <a:r>
              <a:rPr lang="zh-TW" altLang="en-US" sz="2000" dirty="0" smtClean="0">
                <a:solidFill>
                  <a:srgbClr val="24292F"/>
                </a:solidFill>
                <a:latin typeface="+mj-ea"/>
              </a:rPr>
              <a:t> </a:t>
            </a:r>
            <a:r>
              <a:rPr lang="en-US" altLang="zh-TW" sz="2000" dirty="0" smtClean="0">
                <a:solidFill>
                  <a:srgbClr val="24292F"/>
                </a:solidFill>
                <a:latin typeface="+mj-ea"/>
              </a:rPr>
              <a:t>8</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ar[4:] =?</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8</a:t>
            </a:r>
            <a:r>
              <a:rPr lang="zh-TW" altLang="en-US" sz="2000" dirty="0" smtClean="0">
                <a:solidFill>
                  <a:srgbClr val="24292F"/>
                </a:solidFill>
                <a:latin typeface="+mj-ea"/>
              </a:rPr>
              <a:t> </a:t>
            </a:r>
            <a:r>
              <a:rPr lang="en-US" altLang="zh-TW" sz="2000" dirty="0" smtClean="0">
                <a:solidFill>
                  <a:srgbClr val="24292F"/>
                </a:solidFill>
                <a:latin typeface="+mj-ea"/>
              </a:rPr>
              <a:t>10</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ar[::3]=? </a:t>
            </a:r>
            <a:r>
              <a:rPr kumimoji="0" lang="zh-TW" altLang="en-US" sz="2000" b="0" i="0" u="none" strike="noStrike" cap="none" normalizeH="0" baseline="0" dirty="0" smtClean="0">
                <a:ln>
                  <a:noFill/>
                </a:ln>
                <a:solidFill>
                  <a:srgbClr val="24292F"/>
                </a:solidFill>
                <a:effectLst/>
                <a:latin typeface="+mj-ea"/>
                <a:ea typeface="+mj-ea"/>
              </a:rPr>
              <a:t>   </a:t>
            </a:r>
            <a:r>
              <a:rPr lang="en-US" altLang="zh-TW" sz="2000" dirty="0" smtClean="0">
                <a:solidFill>
                  <a:srgbClr val="24292F"/>
                </a:solidFill>
                <a:latin typeface="+mj-ea"/>
              </a:rPr>
              <a:t>==&gt;</a:t>
            </a:r>
            <a:r>
              <a:rPr lang="zh-TW" altLang="en-US" sz="2000" dirty="0" smtClean="0">
                <a:solidFill>
                  <a:srgbClr val="24292F"/>
                </a:solidFill>
                <a:latin typeface="+mj-ea"/>
              </a:rPr>
              <a:t> </a:t>
            </a:r>
            <a:r>
              <a:rPr lang="en-US" altLang="zh-TW" sz="2000" dirty="0" smtClean="0">
                <a:solidFill>
                  <a:srgbClr val="24292F"/>
                </a:solidFill>
                <a:latin typeface="+mj-ea"/>
              </a:rPr>
              <a:t>4</a:t>
            </a:r>
            <a:r>
              <a:rPr lang="zh-TW" altLang="en-US" sz="2000" dirty="0" smtClean="0">
                <a:solidFill>
                  <a:srgbClr val="24292F"/>
                </a:solidFill>
                <a:latin typeface="+mj-ea"/>
              </a:rPr>
              <a:t> </a:t>
            </a:r>
            <a:endParaRPr kumimoji="0" lang="en-US" altLang="zh-TW" sz="2000" b="0" i="0" u="none" strike="noStrike" cap="none" normalizeH="0" baseline="0" dirty="0" smtClean="0">
              <a:ln>
                <a:noFill/>
              </a:ln>
              <a:solidFill>
                <a:srgbClr val="24292F"/>
              </a:solidFill>
              <a:effectLst/>
              <a:latin typeface="+mj-ea"/>
              <a:ea typeface="+mj-ea"/>
            </a:endParaRPr>
          </a:p>
          <a:p>
            <a:pPr lvl="0" eaLnBrk="0" fontAlgn="base" hangingPunct="0">
              <a:spcBef>
                <a:spcPct val="0"/>
              </a:spcBef>
              <a:spcAft>
                <a:spcPct val="0"/>
              </a:spcAft>
            </a:pPr>
            <a:r>
              <a:rPr kumimoji="0" lang="zh-TW" altLang="zh-TW" sz="2000" b="0" i="0" u="none" strike="noStrike" cap="none" normalizeH="0" baseline="0" dirty="0" smtClean="0">
                <a:ln>
                  <a:noFill/>
                </a:ln>
                <a:solidFill>
                  <a:srgbClr val="24292F"/>
                </a:solidFill>
                <a:effectLst/>
                <a:latin typeface="+mj-ea"/>
                <a:ea typeface="+mj-ea"/>
              </a:rPr>
              <a:t>ar[:3]=1; </a:t>
            </a:r>
            <a:r>
              <a:rPr kumimoji="0" lang="zh-TW" altLang="en-US" sz="2000" b="0" i="0" u="none" strike="noStrike" cap="none" normalizeH="0" baseline="0" dirty="0" smtClean="0">
                <a:ln>
                  <a:noFill/>
                </a:ln>
                <a:solidFill>
                  <a:srgbClr val="24292F"/>
                </a:solidFill>
                <a:effectLst/>
                <a:latin typeface="+mj-ea"/>
                <a:ea typeface="+mj-ea"/>
              </a:rPr>
              <a:t>   </a:t>
            </a:r>
            <a:endParaRPr kumimoji="0" lang="en-US" altLang="zh-TW" sz="2000" b="0" i="0" u="none" strike="noStrike" cap="none" normalizeH="0" baseline="0" dirty="0" smtClean="0">
              <a:ln>
                <a:noFill/>
              </a:ln>
              <a:solidFill>
                <a:srgbClr val="24292F"/>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mj-ea"/>
                <a:ea typeface="+mj-ea"/>
              </a:rPr>
              <a:t>ar</a:t>
            </a:r>
            <a:endParaRPr kumimoji="0" lang="en-US" altLang="zh-TW" sz="2000" b="0" i="0" u="none" strike="noStrike" cap="none" normalizeH="0" baseline="0" dirty="0" smtClean="0">
              <a:ln>
                <a:noFill/>
              </a:ln>
              <a:solidFill>
                <a:srgbClr val="24292F"/>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mj-ea"/>
                <a:ea typeface="+mj-ea"/>
              </a:rPr>
              <a:t>ar[2:]=np.ones(4); </a:t>
            </a:r>
            <a:endParaRPr kumimoji="0" lang="en-US" altLang="zh-TW" sz="2000" b="0" i="0" u="none" strike="noStrike" cap="none" normalizeH="0" baseline="0" dirty="0" smtClean="0">
              <a:ln>
                <a:noFill/>
              </a:ln>
              <a:solidFill>
                <a:srgbClr val="24292F"/>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smtClean="0">
                <a:ln>
                  <a:noFill/>
                </a:ln>
                <a:solidFill>
                  <a:srgbClr val="24292F"/>
                </a:solidFill>
                <a:effectLst/>
                <a:latin typeface="+mj-ea"/>
                <a:ea typeface="+mj-ea"/>
              </a:rPr>
              <a:t>ar</a:t>
            </a:r>
            <a:r>
              <a:rPr kumimoji="0" lang="zh-TW" altLang="zh-TW" sz="2000" b="0" i="0" u="none" strike="noStrike" cap="none" normalizeH="0" baseline="0" dirty="0" smtClean="0">
                <a:ln>
                  <a:noFill/>
                </a:ln>
                <a:solidFill>
                  <a:schemeClr val="tx1"/>
                </a:solidFill>
                <a:effectLst/>
                <a:latin typeface="+mj-ea"/>
                <a:ea typeface="+mj-ea"/>
              </a:rPr>
              <a:t> </a:t>
            </a:r>
          </a:p>
        </p:txBody>
      </p:sp>
    </p:spTree>
    <p:extLst>
      <p:ext uri="{BB962C8B-B14F-4D97-AF65-F5344CB8AC3E}">
        <p14:creationId xmlns:p14="http://schemas.microsoft.com/office/powerpoint/2010/main" val="749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6665" y="684013"/>
            <a:ext cx="6702476" cy="523220"/>
          </a:xfrm>
          <a:prstGeom prst="rect">
            <a:avLst/>
          </a:prstGeom>
        </p:spPr>
        <p:txBody>
          <a:bodyPr wrap="none">
            <a:spAutoFit/>
          </a:bodyPr>
          <a:lstStyle/>
          <a:p>
            <a:r>
              <a:rPr lang="zh-TW" altLang="en-US" sz="2800" b="1" i="0" dirty="0" smtClean="0">
                <a:solidFill>
                  <a:srgbClr val="24292F"/>
                </a:solidFill>
                <a:effectLst/>
                <a:latin typeface="+mj-ea"/>
                <a:ea typeface="+mj-ea"/>
              </a:rPr>
              <a:t>特殊運算 </a:t>
            </a:r>
            <a:r>
              <a:rPr lang="en-US" altLang="zh-TW" sz="2800" b="1" i="0" dirty="0" smtClean="0">
                <a:solidFill>
                  <a:srgbClr val="24292F"/>
                </a:solidFill>
                <a:effectLst/>
                <a:latin typeface="+mj-ea"/>
                <a:ea typeface="+mj-ea"/>
              </a:rPr>
              <a:t>==&gt;</a:t>
            </a:r>
            <a:r>
              <a:rPr lang="zh-TW" altLang="en-US" sz="2800" b="1" i="0" dirty="0" smtClean="0">
                <a:solidFill>
                  <a:srgbClr val="24292F"/>
                </a:solidFill>
                <a:effectLst/>
                <a:latin typeface="+mj-ea"/>
                <a:ea typeface="+mj-ea"/>
              </a:rPr>
              <a:t> </a:t>
            </a:r>
            <a:r>
              <a:rPr lang="zh-TW" altLang="en-US" sz="2800" b="1" i="0" u="none" strike="noStrike" dirty="0" smtClean="0">
                <a:solidFill>
                  <a:srgbClr val="24292F"/>
                </a:solidFill>
                <a:effectLst/>
                <a:latin typeface="+mj-ea"/>
                <a:ea typeface="+mj-ea"/>
              </a:rPr>
              <a:t>陣列擴張</a:t>
            </a:r>
            <a:r>
              <a:rPr lang="en-US" altLang="zh-TW" sz="2800" b="1" i="0" u="none" strike="noStrike" dirty="0" smtClean="0">
                <a:solidFill>
                  <a:srgbClr val="24292F"/>
                </a:solidFill>
                <a:effectLst/>
                <a:latin typeface="+mj-ea"/>
                <a:ea typeface="+mj-ea"/>
              </a:rPr>
              <a:t>|</a:t>
            </a:r>
            <a:r>
              <a:rPr lang="zh-TW" altLang="en-US" sz="2800" b="1" i="0" u="none" strike="noStrike" dirty="0" smtClean="0">
                <a:solidFill>
                  <a:srgbClr val="24292F"/>
                </a:solidFill>
                <a:effectLst/>
                <a:latin typeface="+mj-ea"/>
                <a:ea typeface="+mj-ea"/>
              </a:rPr>
              <a:t>廣播 </a:t>
            </a:r>
            <a:r>
              <a:rPr lang="en-US" altLang="zh-TW" sz="2800" b="1" i="0" u="none" strike="noStrike" dirty="0" smtClean="0">
                <a:solidFill>
                  <a:srgbClr val="24292F"/>
                </a:solidFill>
                <a:effectLst/>
                <a:latin typeface="+mj-ea"/>
                <a:ea typeface="+mj-ea"/>
              </a:rPr>
              <a:t>(Broadcasting)</a:t>
            </a:r>
            <a:endParaRPr lang="en-US" altLang="zh-TW" sz="2800" b="1" i="0" dirty="0">
              <a:solidFill>
                <a:srgbClr val="24292F"/>
              </a:solidFill>
              <a:effectLst/>
              <a:latin typeface="+mj-ea"/>
              <a:ea typeface="+mj-ea"/>
            </a:endParaRPr>
          </a:p>
        </p:txBody>
      </p:sp>
      <p:pic>
        <p:nvPicPr>
          <p:cNvPr id="5" name="圖片 4"/>
          <p:cNvPicPr>
            <a:picLocks noChangeAspect="1"/>
          </p:cNvPicPr>
          <p:nvPr/>
        </p:nvPicPr>
        <p:blipFill>
          <a:blip r:embed="rId2"/>
          <a:stretch>
            <a:fillRect/>
          </a:stretch>
        </p:blipFill>
        <p:spPr>
          <a:xfrm>
            <a:off x="4087253" y="2378537"/>
            <a:ext cx="2781300" cy="1171575"/>
          </a:xfrm>
          <a:prstGeom prst="rect">
            <a:avLst/>
          </a:prstGeom>
        </p:spPr>
      </p:pic>
      <p:graphicFrame>
        <p:nvGraphicFramePr>
          <p:cNvPr id="6" name="表格 5"/>
          <p:cNvGraphicFramePr>
            <a:graphicFrameLocks noGrp="1"/>
          </p:cNvGraphicFramePr>
          <p:nvPr>
            <p:extLst/>
          </p:nvPr>
        </p:nvGraphicFramePr>
        <p:xfrm>
          <a:off x="1088429" y="4421175"/>
          <a:ext cx="2352501" cy="36576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53563">
                <a:tc>
                  <a:txBody>
                    <a:bodyPr/>
                    <a:lstStyle/>
                    <a:p>
                      <a:r>
                        <a:rPr lang="en-US" altLang="zh-TW" dirty="0" smtClean="0"/>
                        <a:t>1</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extLst>
                  <a:ext uri="{0D108BD9-81ED-4DB2-BD59-A6C34878D82A}">
                    <a16:rowId xmlns:a16="http://schemas.microsoft.com/office/drawing/2014/main" val="2990886839"/>
                  </a:ext>
                </a:extLst>
              </a:tr>
            </a:tbl>
          </a:graphicData>
        </a:graphic>
      </p:graphicFrame>
      <p:graphicFrame>
        <p:nvGraphicFramePr>
          <p:cNvPr id="8" name="表格 7"/>
          <p:cNvGraphicFramePr>
            <a:graphicFrameLocks noGrp="1"/>
          </p:cNvGraphicFramePr>
          <p:nvPr>
            <p:extLst/>
          </p:nvPr>
        </p:nvGraphicFramePr>
        <p:xfrm>
          <a:off x="5006072" y="4418635"/>
          <a:ext cx="2352501" cy="37084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70840">
                <a:tc>
                  <a:txBody>
                    <a:bodyPr/>
                    <a:lstStyle/>
                    <a:p>
                      <a:r>
                        <a:rPr lang="en-US" altLang="zh-TW" dirty="0" smtClean="0"/>
                        <a:t>4</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6</a:t>
                      </a:r>
                      <a:endParaRPr lang="zh-TW" altLang="en-US" dirty="0"/>
                    </a:p>
                  </a:txBody>
                  <a:tcPr/>
                </a:tc>
                <a:extLst>
                  <a:ext uri="{0D108BD9-81ED-4DB2-BD59-A6C34878D82A}">
                    <a16:rowId xmlns:a16="http://schemas.microsoft.com/office/drawing/2014/main" val="2990886839"/>
                  </a:ext>
                </a:extLst>
              </a:tr>
            </a:tbl>
          </a:graphicData>
        </a:graphic>
      </p:graphicFrame>
      <p:sp>
        <p:nvSpPr>
          <p:cNvPr id="9" name="矩形 8"/>
          <p:cNvSpPr/>
          <p:nvPr/>
        </p:nvSpPr>
        <p:spPr>
          <a:xfrm>
            <a:off x="4174952" y="4401508"/>
            <a:ext cx="352982" cy="369332"/>
          </a:xfrm>
          <a:prstGeom prst="rect">
            <a:avLst/>
          </a:prstGeom>
        </p:spPr>
        <p:txBody>
          <a:bodyPr wrap="square">
            <a:spAutoFit/>
          </a:bodyPr>
          <a:lstStyle/>
          <a:p>
            <a:pPr lvl="0" eaLnBrk="0" fontAlgn="base" hangingPunct="0">
              <a:spcBef>
                <a:spcPct val="0"/>
              </a:spcBef>
              <a:spcAft>
                <a:spcPct val="0"/>
              </a:spcAft>
            </a:pPr>
            <a:r>
              <a:rPr lang="en-US" altLang="zh-TW" dirty="0" smtClean="0">
                <a:solidFill>
                  <a:srgbClr val="24292F"/>
                </a:solidFill>
                <a:latin typeface="+mj-ea"/>
              </a:rPr>
              <a:t>+</a:t>
            </a:r>
            <a:endParaRPr lang="en-US" altLang="zh-TW" dirty="0">
              <a:solidFill>
                <a:srgbClr val="24292F"/>
              </a:solidFill>
              <a:latin typeface="+mj-ea"/>
            </a:endParaRPr>
          </a:p>
        </p:txBody>
      </p:sp>
      <p:graphicFrame>
        <p:nvGraphicFramePr>
          <p:cNvPr id="10" name="表格 9"/>
          <p:cNvGraphicFramePr>
            <a:graphicFrameLocks noGrp="1"/>
          </p:cNvGraphicFramePr>
          <p:nvPr>
            <p:extLst/>
          </p:nvPr>
        </p:nvGraphicFramePr>
        <p:xfrm>
          <a:off x="8621343" y="4421175"/>
          <a:ext cx="2352501" cy="36576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03687">
                <a:tc>
                  <a:txBody>
                    <a:bodyPr/>
                    <a:lstStyle/>
                    <a:p>
                      <a:r>
                        <a:rPr lang="en-US" altLang="zh-TW" dirty="0" smtClean="0"/>
                        <a:t>5</a:t>
                      </a:r>
                      <a:endParaRPr lang="zh-TW" altLang="en-US" dirty="0"/>
                    </a:p>
                  </a:txBody>
                  <a:tcPr/>
                </a:tc>
                <a:tc>
                  <a:txBody>
                    <a:bodyPr/>
                    <a:lstStyle/>
                    <a:p>
                      <a:r>
                        <a:rPr lang="en-US" altLang="zh-TW" dirty="0" smtClean="0"/>
                        <a:t>7</a:t>
                      </a:r>
                      <a:endParaRPr lang="zh-TW" altLang="en-US" dirty="0"/>
                    </a:p>
                  </a:txBody>
                  <a:tcPr/>
                </a:tc>
                <a:tc>
                  <a:txBody>
                    <a:bodyPr/>
                    <a:lstStyle/>
                    <a:p>
                      <a:r>
                        <a:rPr lang="en-US" altLang="zh-TW" dirty="0" smtClean="0"/>
                        <a:t>9</a:t>
                      </a:r>
                      <a:endParaRPr lang="zh-TW" altLang="en-US" dirty="0"/>
                    </a:p>
                  </a:txBody>
                  <a:tcPr/>
                </a:tc>
                <a:extLst>
                  <a:ext uri="{0D108BD9-81ED-4DB2-BD59-A6C34878D82A}">
                    <a16:rowId xmlns:a16="http://schemas.microsoft.com/office/drawing/2014/main" val="2990886839"/>
                  </a:ext>
                </a:extLst>
              </a:tr>
            </a:tbl>
          </a:graphicData>
        </a:graphic>
      </p:graphicFrame>
      <p:sp>
        <p:nvSpPr>
          <p:cNvPr id="11" name="矩形 10"/>
          <p:cNvSpPr/>
          <p:nvPr/>
        </p:nvSpPr>
        <p:spPr>
          <a:xfrm>
            <a:off x="7836711" y="4413867"/>
            <a:ext cx="306494" cy="369332"/>
          </a:xfrm>
          <a:prstGeom prst="rect">
            <a:avLst/>
          </a:prstGeom>
        </p:spPr>
        <p:txBody>
          <a:bodyPr wrap="none">
            <a:spAutoFit/>
          </a:bodyPr>
          <a:lstStyle/>
          <a:p>
            <a:r>
              <a:rPr lang="en-US" altLang="zh-TW" dirty="0" smtClean="0">
                <a:solidFill>
                  <a:srgbClr val="24292F"/>
                </a:solidFill>
                <a:latin typeface="+mj-ea"/>
              </a:rPr>
              <a:t>=</a:t>
            </a:r>
            <a:endParaRPr lang="zh-TW" altLang="en-US" dirty="0"/>
          </a:p>
        </p:txBody>
      </p:sp>
      <p:graphicFrame>
        <p:nvGraphicFramePr>
          <p:cNvPr id="12" name="表格 11"/>
          <p:cNvGraphicFramePr>
            <a:graphicFrameLocks noGrp="1"/>
          </p:cNvGraphicFramePr>
          <p:nvPr>
            <p:extLst/>
          </p:nvPr>
        </p:nvGraphicFramePr>
        <p:xfrm>
          <a:off x="1088428" y="5438099"/>
          <a:ext cx="2352501" cy="36576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53563">
                <a:tc>
                  <a:txBody>
                    <a:bodyPr/>
                    <a:lstStyle/>
                    <a:p>
                      <a:r>
                        <a:rPr lang="en-US" altLang="zh-TW" b="0" dirty="0" smtClean="0"/>
                        <a:t>1</a:t>
                      </a:r>
                      <a:endParaRPr lang="zh-TW" altLang="en-US" b="0"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extLst>
                  <a:ext uri="{0D108BD9-81ED-4DB2-BD59-A6C34878D82A}">
                    <a16:rowId xmlns:a16="http://schemas.microsoft.com/office/drawing/2014/main" val="2990886839"/>
                  </a:ext>
                </a:extLst>
              </a:tr>
            </a:tbl>
          </a:graphicData>
        </a:graphic>
      </p:graphicFrame>
      <p:sp>
        <p:nvSpPr>
          <p:cNvPr id="13" name="矩形 12"/>
          <p:cNvSpPr/>
          <p:nvPr/>
        </p:nvSpPr>
        <p:spPr>
          <a:xfrm>
            <a:off x="4174952" y="5434527"/>
            <a:ext cx="352982" cy="369332"/>
          </a:xfrm>
          <a:prstGeom prst="rect">
            <a:avLst/>
          </a:prstGeom>
        </p:spPr>
        <p:txBody>
          <a:bodyPr wrap="square">
            <a:spAutoFit/>
          </a:bodyPr>
          <a:lstStyle/>
          <a:p>
            <a:pPr lvl="0" eaLnBrk="0" fontAlgn="base" hangingPunct="0">
              <a:spcBef>
                <a:spcPct val="0"/>
              </a:spcBef>
              <a:spcAft>
                <a:spcPct val="0"/>
              </a:spcAft>
            </a:pPr>
            <a:r>
              <a:rPr lang="en-US" altLang="zh-TW" dirty="0" smtClean="0">
                <a:solidFill>
                  <a:srgbClr val="24292F"/>
                </a:solidFill>
                <a:latin typeface="+mj-ea"/>
              </a:rPr>
              <a:t>+</a:t>
            </a:r>
            <a:endParaRPr lang="en-US" altLang="zh-TW" dirty="0">
              <a:solidFill>
                <a:srgbClr val="24292F"/>
              </a:solidFill>
              <a:latin typeface="+mj-ea"/>
            </a:endParaRPr>
          </a:p>
        </p:txBody>
      </p:sp>
      <p:sp>
        <p:nvSpPr>
          <p:cNvPr id="14" name="矩形 13"/>
          <p:cNvSpPr/>
          <p:nvPr/>
        </p:nvSpPr>
        <p:spPr>
          <a:xfrm>
            <a:off x="5829340" y="5434527"/>
            <a:ext cx="352982" cy="369332"/>
          </a:xfrm>
          <a:prstGeom prst="rect">
            <a:avLst/>
          </a:prstGeom>
        </p:spPr>
        <p:txBody>
          <a:bodyPr wrap="square">
            <a:spAutoFit/>
          </a:bodyPr>
          <a:lstStyle/>
          <a:p>
            <a:pPr lvl="0" eaLnBrk="0" fontAlgn="base" hangingPunct="0">
              <a:spcBef>
                <a:spcPct val="0"/>
              </a:spcBef>
              <a:spcAft>
                <a:spcPct val="0"/>
              </a:spcAft>
            </a:pPr>
            <a:r>
              <a:rPr lang="en-US" altLang="zh-TW" u="sng" dirty="0" smtClean="0">
                <a:solidFill>
                  <a:srgbClr val="24292F"/>
                </a:solidFill>
                <a:latin typeface="+mj-ea"/>
              </a:rPr>
              <a:t>2</a:t>
            </a:r>
            <a:endParaRPr lang="en-US" altLang="zh-TW" u="sng" dirty="0">
              <a:solidFill>
                <a:srgbClr val="24292F"/>
              </a:solidFill>
              <a:latin typeface="+mj-ea"/>
            </a:endParaRPr>
          </a:p>
        </p:txBody>
      </p:sp>
      <p:sp>
        <p:nvSpPr>
          <p:cNvPr id="15" name="矩形 14"/>
          <p:cNvSpPr/>
          <p:nvPr/>
        </p:nvSpPr>
        <p:spPr>
          <a:xfrm>
            <a:off x="7836711" y="5434527"/>
            <a:ext cx="306494" cy="369332"/>
          </a:xfrm>
          <a:prstGeom prst="rect">
            <a:avLst/>
          </a:prstGeom>
        </p:spPr>
        <p:txBody>
          <a:bodyPr wrap="none">
            <a:spAutoFit/>
          </a:bodyPr>
          <a:lstStyle/>
          <a:p>
            <a:r>
              <a:rPr lang="en-US" altLang="zh-TW" dirty="0" smtClean="0">
                <a:solidFill>
                  <a:srgbClr val="24292F"/>
                </a:solidFill>
                <a:latin typeface="+mj-ea"/>
              </a:rPr>
              <a:t>=</a:t>
            </a:r>
            <a:endParaRPr lang="zh-TW" altLang="en-US" dirty="0"/>
          </a:p>
        </p:txBody>
      </p:sp>
      <p:graphicFrame>
        <p:nvGraphicFramePr>
          <p:cNvPr id="17" name="表格 16"/>
          <p:cNvGraphicFramePr>
            <a:graphicFrameLocks noGrp="1"/>
          </p:cNvGraphicFramePr>
          <p:nvPr>
            <p:extLst/>
          </p:nvPr>
        </p:nvGraphicFramePr>
        <p:xfrm>
          <a:off x="8621342" y="5438099"/>
          <a:ext cx="2352501" cy="36576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03687">
                <a:tc>
                  <a:txBody>
                    <a:bodyPr/>
                    <a:lstStyle/>
                    <a:p>
                      <a:r>
                        <a:rPr lang="en-US" altLang="zh-TW" dirty="0" smtClean="0"/>
                        <a:t>3</a:t>
                      </a:r>
                      <a:endParaRPr lang="zh-TW" altLang="en-US" dirty="0"/>
                    </a:p>
                  </a:txBody>
                  <a:tcPr/>
                </a:tc>
                <a:tc>
                  <a:txBody>
                    <a:bodyPr/>
                    <a:lstStyle/>
                    <a:p>
                      <a:r>
                        <a:rPr lang="en-US" altLang="zh-TW" dirty="0" smtClean="0"/>
                        <a:t>4</a:t>
                      </a:r>
                      <a:endParaRPr lang="zh-TW" altLang="en-US" dirty="0"/>
                    </a:p>
                  </a:txBody>
                  <a:tcPr/>
                </a:tc>
                <a:tc>
                  <a:txBody>
                    <a:bodyPr/>
                    <a:lstStyle/>
                    <a:p>
                      <a:r>
                        <a:rPr lang="en-US" altLang="zh-TW" dirty="0" smtClean="0"/>
                        <a:t>5</a:t>
                      </a:r>
                      <a:endParaRPr lang="zh-TW" altLang="en-US" dirty="0"/>
                    </a:p>
                  </a:txBody>
                  <a:tcPr/>
                </a:tc>
                <a:extLst>
                  <a:ext uri="{0D108BD9-81ED-4DB2-BD59-A6C34878D82A}">
                    <a16:rowId xmlns:a16="http://schemas.microsoft.com/office/drawing/2014/main" val="2990886839"/>
                  </a:ext>
                </a:extLst>
              </a:tr>
            </a:tbl>
          </a:graphicData>
        </a:graphic>
      </p:graphicFrame>
      <p:graphicFrame>
        <p:nvGraphicFramePr>
          <p:cNvPr id="18" name="表格 17"/>
          <p:cNvGraphicFramePr>
            <a:graphicFrameLocks noGrp="1"/>
          </p:cNvGraphicFramePr>
          <p:nvPr>
            <p:extLst/>
          </p:nvPr>
        </p:nvGraphicFramePr>
        <p:xfrm>
          <a:off x="5006071" y="6226658"/>
          <a:ext cx="2352501" cy="365760"/>
        </p:xfrm>
        <a:graphic>
          <a:graphicData uri="http://schemas.openxmlformats.org/drawingml/2006/table">
            <a:tbl>
              <a:tblPr firstRow="1" bandRow="1">
                <a:tableStyleId>{5C22544A-7EE6-4342-B048-85BDC9FD1C3A}</a:tableStyleId>
              </a:tblPr>
              <a:tblGrid>
                <a:gridCol w="784167">
                  <a:extLst>
                    <a:ext uri="{9D8B030D-6E8A-4147-A177-3AD203B41FA5}">
                      <a16:colId xmlns:a16="http://schemas.microsoft.com/office/drawing/2014/main" val="582250690"/>
                    </a:ext>
                  </a:extLst>
                </a:gridCol>
                <a:gridCol w="784167">
                  <a:extLst>
                    <a:ext uri="{9D8B030D-6E8A-4147-A177-3AD203B41FA5}">
                      <a16:colId xmlns:a16="http://schemas.microsoft.com/office/drawing/2014/main" val="2479286037"/>
                    </a:ext>
                  </a:extLst>
                </a:gridCol>
                <a:gridCol w="784167">
                  <a:extLst>
                    <a:ext uri="{9D8B030D-6E8A-4147-A177-3AD203B41FA5}">
                      <a16:colId xmlns:a16="http://schemas.microsoft.com/office/drawing/2014/main" val="3434165339"/>
                    </a:ext>
                  </a:extLst>
                </a:gridCol>
              </a:tblGrid>
              <a:tr h="303687">
                <a:tc>
                  <a:txBody>
                    <a:bodyPr/>
                    <a:lstStyle/>
                    <a:p>
                      <a:r>
                        <a:rPr lang="en-US" altLang="zh-TW" dirty="0" smtClean="0"/>
                        <a:t>2</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2</a:t>
                      </a:r>
                      <a:endParaRPr lang="zh-TW" altLang="en-US" dirty="0"/>
                    </a:p>
                  </a:txBody>
                  <a:tcPr/>
                </a:tc>
                <a:extLst>
                  <a:ext uri="{0D108BD9-81ED-4DB2-BD59-A6C34878D82A}">
                    <a16:rowId xmlns:a16="http://schemas.microsoft.com/office/drawing/2014/main" val="2990886839"/>
                  </a:ext>
                </a:extLst>
              </a:tr>
            </a:tbl>
          </a:graphicData>
        </a:graphic>
      </p:graphicFrame>
      <p:sp>
        <p:nvSpPr>
          <p:cNvPr id="19" name="矩形 18"/>
          <p:cNvSpPr/>
          <p:nvPr/>
        </p:nvSpPr>
        <p:spPr>
          <a:xfrm rot="5400000">
            <a:off x="5829340" y="5803859"/>
            <a:ext cx="306494" cy="369332"/>
          </a:xfrm>
          <a:prstGeom prst="rect">
            <a:avLst/>
          </a:prstGeom>
        </p:spPr>
        <p:txBody>
          <a:bodyPr wrap="none">
            <a:spAutoFit/>
          </a:bodyPr>
          <a:lstStyle/>
          <a:p>
            <a:r>
              <a:rPr lang="en-US" altLang="zh-TW" dirty="0" smtClean="0">
                <a:solidFill>
                  <a:srgbClr val="24292F"/>
                </a:solidFill>
                <a:latin typeface="+mj-ea"/>
              </a:rPr>
              <a:t>=</a:t>
            </a:r>
            <a:endParaRPr lang="zh-TW" altLang="en-US" dirty="0"/>
          </a:p>
        </p:txBody>
      </p:sp>
    </p:spTree>
    <p:extLst>
      <p:ext uri="{BB962C8B-B14F-4D97-AF65-F5344CB8AC3E}">
        <p14:creationId xmlns:p14="http://schemas.microsoft.com/office/powerpoint/2010/main" val="40944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235074" y="2644140"/>
            <a:ext cx="2790825" cy="1752600"/>
          </a:xfrm>
          <a:prstGeom prst="rect">
            <a:avLst/>
          </a:prstGeom>
        </p:spPr>
      </p:pic>
      <p:sp>
        <p:nvSpPr>
          <p:cNvPr id="5" name="矩形 4"/>
          <p:cNvSpPr/>
          <p:nvPr/>
        </p:nvSpPr>
        <p:spPr>
          <a:xfrm>
            <a:off x="3039688" y="1712113"/>
            <a:ext cx="6096000" cy="1077218"/>
          </a:xfrm>
          <a:prstGeom prst="rect">
            <a:avLst/>
          </a:prstGeom>
        </p:spPr>
        <p:txBody>
          <a:bodyPr>
            <a:spAutoFit/>
          </a:bodyPr>
          <a:lstStyle/>
          <a:p>
            <a:pPr>
              <a:buFont typeface="Arial" panose="020B0604020202020204" pitchFamily="34" charset="0"/>
              <a:buChar char="•"/>
            </a:pPr>
            <a:r>
              <a:rPr lang="en-US" altLang="zh-TW" sz="2800" dirty="0">
                <a:solidFill>
                  <a:srgbClr val="24292F"/>
                </a:solidFill>
                <a:latin typeface="+mj-ea"/>
                <a:ea typeface="+mj-ea"/>
              </a:rPr>
              <a:t>Array multiplication(</a:t>
            </a:r>
            <a:r>
              <a:rPr lang="zh-TW" altLang="en-US" sz="2800" dirty="0">
                <a:solidFill>
                  <a:srgbClr val="24292F"/>
                </a:solidFill>
                <a:latin typeface="+mj-ea"/>
                <a:ea typeface="+mj-ea"/>
              </a:rPr>
              <a:t>矩陣相乘</a:t>
            </a:r>
            <a:r>
              <a:rPr lang="en-US" altLang="zh-TW" sz="2800" dirty="0">
                <a:solidFill>
                  <a:srgbClr val="24292F"/>
                </a:solidFill>
                <a:latin typeface="+mj-ea"/>
                <a:ea typeface="+mj-ea"/>
              </a:rPr>
              <a:t>) vs dot</a:t>
            </a:r>
          </a:p>
          <a:p>
            <a:r>
              <a:rPr lang="en-US" altLang="zh-TW" dirty="0">
                <a:solidFill>
                  <a:srgbClr val="24292F"/>
                </a:solidFill>
                <a:latin typeface="-apple-system"/>
              </a:rPr>
              <a:t/>
            </a:r>
            <a:br>
              <a:rPr lang="en-US" altLang="zh-TW" dirty="0">
                <a:solidFill>
                  <a:srgbClr val="24292F"/>
                </a:solidFill>
                <a:latin typeface="-apple-system"/>
              </a:rPr>
            </a:br>
            <a:endParaRPr lang="zh-TW" altLang="en-US" dirty="0"/>
          </a:p>
        </p:txBody>
      </p:sp>
    </p:spTree>
    <p:extLst>
      <p:ext uri="{BB962C8B-B14F-4D97-AF65-F5344CB8AC3E}">
        <p14:creationId xmlns:p14="http://schemas.microsoft.com/office/powerpoint/2010/main" val="2167978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53370" y="758828"/>
            <a:ext cx="3998210" cy="523220"/>
          </a:xfrm>
          <a:prstGeom prst="rect">
            <a:avLst/>
          </a:prstGeom>
        </p:spPr>
        <p:txBody>
          <a:bodyPr wrap="none">
            <a:spAutoFit/>
          </a:bodyPr>
          <a:lstStyle/>
          <a:p>
            <a:r>
              <a:rPr lang="en-US" altLang="zh-TW" sz="2800" dirty="0">
                <a:solidFill>
                  <a:srgbClr val="24292F"/>
                </a:solidFill>
                <a:latin typeface="+mj-ea"/>
                <a:ea typeface="+mj-ea"/>
              </a:rPr>
              <a:t>element-wise(</a:t>
            </a:r>
            <a:r>
              <a:rPr lang="zh-TW" altLang="en-US" sz="2800" dirty="0">
                <a:solidFill>
                  <a:srgbClr val="24292F"/>
                </a:solidFill>
                <a:latin typeface="+mj-ea"/>
                <a:ea typeface="+mj-ea"/>
              </a:rPr>
              <a:t>元素對元素</a:t>
            </a:r>
            <a:r>
              <a:rPr lang="en-US" altLang="zh-TW" sz="2800" dirty="0">
                <a:solidFill>
                  <a:srgbClr val="24292F"/>
                </a:solidFill>
                <a:latin typeface="+mj-ea"/>
                <a:ea typeface="+mj-ea"/>
              </a:rPr>
              <a:t>)</a:t>
            </a:r>
            <a:endParaRPr lang="zh-TW" altLang="en-US" sz="2800" dirty="0">
              <a:latin typeface="+mj-ea"/>
              <a:ea typeface="+mj-ea"/>
            </a:endParaRPr>
          </a:p>
        </p:txBody>
      </p:sp>
      <p:pic>
        <p:nvPicPr>
          <p:cNvPr id="5" name="圖片 4"/>
          <p:cNvPicPr>
            <a:picLocks noChangeAspect="1"/>
          </p:cNvPicPr>
          <p:nvPr/>
        </p:nvPicPr>
        <p:blipFill>
          <a:blip r:embed="rId2"/>
          <a:stretch>
            <a:fillRect/>
          </a:stretch>
        </p:blipFill>
        <p:spPr>
          <a:xfrm>
            <a:off x="667356" y="1871403"/>
            <a:ext cx="3990975" cy="1485900"/>
          </a:xfrm>
          <a:prstGeom prst="rect">
            <a:avLst/>
          </a:prstGeom>
        </p:spPr>
      </p:pic>
      <p:pic>
        <p:nvPicPr>
          <p:cNvPr id="6" name="圖片 5"/>
          <p:cNvPicPr>
            <a:picLocks noChangeAspect="1"/>
          </p:cNvPicPr>
          <p:nvPr/>
        </p:nvPicPr>
        <p:blipFill>
          <a:blip r:embed="rId3"/>
          <a:stretch>
            <a:fillRect/>
          </a:stretch>
        </p:blipFill>
        <p:spPr>
          <a:xfrm>
            <a:off x="4658330" y="1871403"/>
            <a:ext cx="3838575" cy="1485900"/>
          </a:xfrm>
          <a:prstGeom prst="rect">
            <a:avLst/>
          </a:prstGeom>
        </p:spPr>
      </p:pic>
      <p:pic>
        <p:nvPicPr>
          <p:cNvPr id="7" name="圖片 6"/>
          <p:cNvPicPr>
            <a:picLocks noChangeAspect="1"/>
          </p:cNvPicPr>
          <p:nvPr/>
        </p:nvPicPr>
        <p:blipFill>
          <a:blip r:embed="rId4"/>
          <a:stretch>
            <a:fillRect/>
          </a:stretch>
        </p:blipFill>
        <p:spPr>
          <a:xfrm>
            <a:off x="667355" y="3357303"/>
            <a:ext cx="3990975" cy="1419225"/>
          </a:xfrm>
          <a:prstGeom prst="rect">
            <a:avLst/>
          </a:prstGeom>
        </p:spPr>
      </p:pic>
      <p:pic>
        <p:nvPicPr>
          <p:cNvPr id="8" name="圖片 7"/>
          <p:cNvPicPr>
            <a:picLocks noChangeAspect="1"/>
          </p:cNvPicPr>
          <p:nvPr/>
        </p:nvPicPr>
        <p:blipFill>
          <a:blip r:embed="rId5"/>
          <a:stretch>
            <a:fillRect/>
          </a:stretch>
        </p:blipFill>
        <p:spPr>
          <a:xfrm>
            <a:off x="4658330" y="3357303"/>
            <a:ext cx="3838575" cy="1524000"/>
          </a:xfrm>
          <a:prstGeom prst="rect">
            <a:avLst/>
          </a:prstGeom>
        </p:spPr>
      </p:pic>
      <p:pic>
        <p:nvPicPr>
          <p:cNvPr id="9" name="圖片 8"/>
          <p:cNvPicPr>
            <a:picLocks noChangeAspect="1"/>
          </p:cNvPicPr>
          <p:nvPr/>
        </p:nvPicPr>
        <p:blipFill>
          <a:blip r:embed="rId6"/>
          <a:stretch>
            <a:fillRect/>
          </a:stretch>
        </p:blipFill>
        <p:spPr>
          <a:xfrm>
            <a:off x="8544530" y="2352415"/>
            <a:ext cx="3542175" cy="2009775"/>
          </a:xfrm>
          <a:prstGeom prst="rect">
            <a:avLst/>
          </a:prstGeom>
        </p:spPr>
      </p:pic>
    </p:spTree>
    <p:extLst>
      <p:ext uri="{BB962C8B-B14F-4D97-AF65-F5344CB8AC3E}">
        <p14:creationId xmlns:p14="http://schemas.microsoft.com/office/powerpoint/2010/main" val="1143193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2089" y="3502029"/>
            <a:ext cx="1980029" cy="523220"/>
          </a:xfrm>
          <a:prstGeom prst="rect">
            <a:avLst/>
          </a:prstGeom>
        </p:spPr>
        <p:txBody>
          <a:bodyPr wrap="none">
            <a:spAutoFit/>
          </a:bodyPr>
          <a:lstStyle/>
          <a:p>
            <a:r>
              <a:rPr lang="zh-TW" altLang="en-US" sz="2800" b="1" dirty="0">
                <a:latin typeface="+mj-ea"/>
                <a:ea typeface="+mj-ea"/>
              </a:rPr>
              <a:t>向量化運算</a:t>
            </a:r>
          </a:p>
        </p:txBody>
      </p:sp>
      <p:pic>
        <p:nvPicPr>
          <p:cNvPr id="5" name="圖片 4"/>
          <p:cNvPicPr>
            <a:picLocks noChangeAspect="1"/>
          </p:cNvPicPr>
          <p:nvPr/>
        </p:nvPicPr>
        <p:blipFill>
          <a:blip r:embed="rId2"/>
          <a:stretch>
            <a:fillRect/>
          </a:stretch>
        </p:blipFill>
        <p:spPr>
          <a:xfrm>
            <a:off x="3631103" y="2158105"/>
            <a:ext cx="3333750" cy="1095375"/>
          </a:xfrm>
          <a:prstGeom prst="rect">
            <a:avLst/>
          </a:prstGeom>
        </p:spPr>
      </p:pic>
      <p:pic>
        <p:nvPicPr>
          <p:cNvPr id="6" name="圖片 5"/>
          <p:cNvPicPr>
            <a:picLocks noChangeAspect="1"/>
          </p:cNvPicPr>
          <p:nvPr/>
        </p:nvPicPr>
        <p:blipFill>
          <a:blip r:embed="rId3"/>
          <a:stretch>
            <a:fillRect/>
          </a:stretch>
        </p:blipFill>
        <p:spPr>
          <a:xfrm>
            <a:off x="1877984" y="4152034"/>
            <a:ext cx="8153400" cy="1047750"/>
          </a:xfrm>
          <a:prstGeom prst="rect">
            <a:avLst/>
          </a:prstGeom>
        </p:spPr>
      </p:pic>
      <p:sp>
        <p:nvSpPr>
          <p:cNvPr id="7" name="矩形 6"/>
          <p:cNvSpPr/>
          <p:nvPr/>
        </p:nvSpPr>
        <p:spPr>
          <a:xfrm>
            <a:off x="4303154" y="1483037"/>
            <a:ext cx="1989647" cy="369332"/>
          </a:xfrm>
          <a:prstGeom prst="rect">
            <a:avLst/>
          </a:prstGeom>
        </p:spPr>
        <p:txBody>
          <a:bodyPr wrap="none">
            <a:spAutoFit/>
          </a:bodyPr>
          <a:lstStyle/>
          <a:p>
            <a:r>
              <a:rPr lang="en-US" altLang="zh-TW" b="1" dirty="0">
                <a:solidFill>
                  <a:srgbClr val="24292F"/>
                </a:solidFill>
                <a:latin typeface="-apple-system"/>
              </a:rPr>
              <a:t>Universal function</a:t>
            </a:r>
            <a:endParaRPr lang="en-US" altLang="zh-TW" b="1" i="0" dirty="0">
              <a:solidFill>
                <a:srgbClr val="24292F"/>
              </a:solidFill>
              <a:effectLst/>
              <a:latin typeface="-apple-system"/>
            </a:endParaRPr>
          </a:p>
        </p:txBody>
      </p:sp>
      <p:pic>
        <p:nvPicPr>
          <p:cNvPr id="8" name="圖片 7"/>
          <p:cNvPicPr>
            <a:picLocks noChangeAspect="1"/>
          </p:cNvPicPr>
          <p:nvPr/>
        </p:nvPicPr>
        <p:blipFill>
          <a:blip r:embed="rId4"/>
          <a:stretch>
            <a:fillRect/>
          </a:stretch>
        </p:blipFill>
        <p:spPr>
          <a:xfrm>
            <a:off x="1877984" y="5391150"/>
            <a:ext cx="8153399" cy="1026275"/>
          </a:xfrm>
          <a:prstGeom prst="rect">
            <a:avLst/>
          </a:prstGeom>
        </p:spPr>
      </p:pic>
    </p:spTree>
    <p:extLst>
      <p:ext uri="{BB962C8B-B14F-4D97-AF65-F5344CB8AC3E}">
        <p14:creationId xmlns:p14="http://schemas.microsoft.com/office/powerpoint/2010/main" val="20994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451104"/>
            <a:ext cx="10515600" cy="6120384"/>
          </a:xfrm>
        </p:spPr>
        <p:txBody>
          <a:bodyPr>
            <a:normAutofit/>
          </a:bodyPr>
          <a:lstStyle/>
          <a:p>
            <a:pPr lvl="1"/>
            <a:endParaRPr lang="en-US" altLang="zh-TW" dirty="0"/>
          </a:p>
          <a:p>
            <a:r>
              <a:rPr lang="zh-TW" altLang="en-US" dirty="0" smtClean="0"/>
              <a:t>資料視覺化 </a:t>
            </a:r>
            <a:r>
              <a:rPr lang="en-US" altLang="zh-TW" dirty="0" smtClean="0"/>
              <a:t>Data </a:t>
            </a:r>
            <a:r>
              <a:rPr lang="en-US" altLang="zh-TW" dirty="0" err="1" smtClean="0"/>
              <a:t>Visulization</a:t>
            </a:r>
            <a:endParaRPr lang="en-US" altLang="zh-TW" dirty="0" smtClean="0"/>
          </a:p>
          <a:p>
            <a:pPr lvl="1"/>
            <a:r>
              <a:rPr lang="en-US" altLang="zh-TW" dirty="0" err="1" smtClean="0"/>
              <a:t>matplotlib</a:t>
            </a:r>
            <a:endParaRPr lang="en-US" altLang="zh-TW" dirty="0" smtClean="0"/>
          </a:p>
          <a:p>
            <a:pPr lvl="1"/>
            <a:r>
              <a:rPr lang="en-US" altLang="zh-TW" dirty="0" err="1" smtClean="0"/>
              <a:t>seaborn</a:t>
            </a:r>
            <a:endParaRPr lang="en-US" altLang="zh-TW" dirty="0"/>
          </a:p>
          <a:p>
            <a:pPr lvl="1"/>
            <a:r>
              <a:rPr lang="en-US" altLang="zh-TW" dirty="0" err="1" smtClean="0"/>
              <a:t>Plotly</a:t>
            </a:r>
            <a:endParaRPr lang="en-US" altLang="zh-TW" dirty="0" smtClean="0"/>
          </a:p>
          <a:p>
            <a:pPr lvl="1"/>
            <a:endParaRPr lang="en-US" altLang="zh-TW" dirty="0"/>
          </a:p>
          <a:p>
            <a:r>
              <a:rPr lang="zh-TW" altLang="en-US" dirty="0"/>
              <a:t>機器學習</a:t>
            </a:r>
          </a:p>
          <a:p>
            <a:pPr lvl="1"/>
            <a:r>
              <a:rPr lang="en-US" altLang="zh-TW" dirty="0" err="1"/>
              <a:t>scikit</a:t>
            </a:r>
            <a:r>
              <a:rPr lang="en-US" altLang="zh-TW" dirty="0"/>
              <a:t>-learn (</a:t>
            </a:r>
            <a:r>
              <a:rPr lang="en-US" altLang="zh-TW" dirty="0" err="1"/>
              <a:t>sklearn</a:t>
            </a:r>
            <a:r>
              <a:rPr lang="en-US" altLang="zh-TW" dirty="0" smtClean="0"/>
              <a:t>)</a:t>
            </a:r>
          </a:p>
          <a:p>
            <a:pPr lvl="1"/>
            <a:endParaRPr lang="en-US" altLang="zh-TW" dirty="0"/>
          </a:p>
          <a:p>
            <a:r>
              <a:rPr lang="zh-TW" altLang="en-US" dirty="0"/>
              <a:t>機器學習與人工智慧</a:t>
            </a:r>
          </a:p>
          <a:p>
            <a:pPr lvl="1"/>
            <a:r>
              <a:rPr lang="en-US" altLang="zh-TW" dirty="0" err="1"/>
              <a:t>Tensorflow</a:t>
            </a:r>
            <a:endParaRPr lang="en-US" altLang="zh-TW" dirty="0"/>
          </a:p>
          <a:p>
            <a:pPr lvl="1"/>
            <a:r>
              <a:rPr lang="en-US" altLang="zh-TW" dirty="0" err="1"/>
              <a:t>Pytorch</a:t>
            </a:r>
            <a:r>
              <a:rPr lang="en-US" altLang="zh-TW" dirty="0"/>
              <a:t> (torch)</a:t>
            </a:r>
          </a:p>
          <a:p>
            <a:endParaRPr lang="zh-TW" altLang="en-US" dirty="0"/>
          </a:p>
        </p:txBody>
      </p:sp>
    </p:spTree>
    <p:extLst>
      <p:ext uri="{BB962C8B-B14F-4D97-AF65-F5344CB8AC3E}">
        <p14:creationId xmlns:p14="http://schemas.microsoft.com/office/powerpoint/2010/main" val="24575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smtClean="0"/>
              <a:t>資料</a:t>
            </a:r>
            <a:r>
              <a:rPr lang="zh-TW" altLang="en-US" sz="3200" b="1" dirty="0"/>
              <a:t>科學</a:t>
            </a:r>
            <a:r>
              <a:rPr lang="zh-TW" altLang="en-US" sz="3200" dirty="0" smtClean="0"/>
              <a:t>（</a:t>
            </a:r>
            <a:r>
              <a:rPr lang="en-US" altLang="zh-TW" sz="3200" dirty="0" smtClean="0"/>
              <a:t>data </a:t>
            </a:r>
            <a:r>
              <a:rPr lang="en-US" altLang="zh-TW" sz="3200" dirty="0"/>
              <a:t>science</a:t>
            </a:r>
            <a:r>
              <a:rPr lang="zh-TW" altLang="en-US" sz="3200" dirty="0"/>
              <a:t>）</a:t>
            </a:r>
          </a:p>
        </p:txBody>
      </p:sp>
      <p:sp>
        <p:nvSpPr>
          <p:cNvPr id="3" name="內容版面配置區 2"/>
          <p:cNvSpPr>
            <a:spLocks noGrp="1"/>
          </p:cNvSpPr>
          <p:nvPr>
            <p:ph idx="1"/>
          </p:nvPr>
        </p:nvSpPr>
        <p:spPr>
          <a:xfrm>
            <a:off x="838200" y="1487424"/>
            <a:ext cx="10881946" cy="5370576"/>
          </a:xfrm>
        </p:spPr>
        <p:txBody>
          <a:bodyPr>
            <a:normAutofit/>
          </a:bodyPr>
          <a:lstStyle/>
          <a:p>
            <a:r>
              <a:rPr lang="zh-TW" altLang="en-US" dirty="0" smtClean="0"/>
              <a:t>         是一門利用資料學習知識的學科，其目標是通過</a:t>
            </a:r>
            <a:r>
              <a:rPr lang="zh-TW" altLang="en-US" dirty="0" smtClean="0"/>
              <a:t>從資料中提取</a:t>
            </a:r>
            <a:r>
              <a:rPr lang="zh-TW" altLang="en-US" dirty="0" smtClean="0"/>
              <a:t>出有價值的部分來生產資料產品。</a:t>
            </a:r>
            <a:endParaRPr lang="en-US" altLang="zh-TW" dirty="0" smtClean="0"/>
          </a:p>
          <a:p>
            <a:r>
              <a:rPr lang="zh-TW" altLang="en-US" dirty="0" smtClean="0"/>
              <a:t>         結合了</a:t>
            </a:r>
            <a:r>
              <a:rPr lang="zh-TW" altLang="en-US" dirty="0" smtClean="0">
                <a:solidFill>
                  <a:schemeClr val="accent2">
                    <a:lumMod val="75000"/>
                  </a:schemeClr>
                </a:solidFill>
              </a:rPr>
              <a:t>諸多領域中的理論和技術</a:t>
            </a:r>
            <a:r>
              <a:rPr lang="zh-TW" altLang="en-US" dirty="0" smtClean="0"/>
              <a:t>，包括</a:t>
            </a:r>
            <a:r>
              <a:rPr lang="zh-TW" altLang="en-US" dirty="0" smtClean="0">
                <a:solidFill>
                  <a:schemeClr val="accent1">
                    <a:lumMod val="75000"/>
                  </a:schemeClr>
                </a:solidFill>
              </a:rPr>
              <a:t>應用數學</a:t>
            </a:r>
            <a:r>
              <a:rPr lang="zh-TW" altLang="en-US" dirty="0" smtClean="0"/>
              <a:t>、</a:t>
            </a:r>
            <a:r>
              <a:rPr lang="zh-TW" altLang="en-US" dirty="0" smtClean="0">
                <a:solidFill>
                  <a:schemeClr val="accent1">
                    <a:lumMod val="75000"/>
                  </a:schemeClr>
                </a:solidFill>
              </a:rPr>
              <a:t>統計</a:t>
            </a:r>
            <a:r>
              <a:rPr lang="zh-TW" altLang="en-US" dirty="0" smtClean="0"/>
              <a:t>、</a:t>
            </a:r>
            <a:r>
              <a:rPr lang="zh-TW" altLang="en-US" dirty="0" smtClean="0">
                <a:solidFill>
                  <a:schemeClr val="accent1">
                    <a:lumMod val="75000"/>
                  </a:schemeClr>
                </a:solidFill>
              </a:rPr>
              <a:t>圖型識別</a:t>
            </a:r>
            <a:r>
              <a:rPr lang="zh-TW" altLang="en-US" dirty="0" smtClean="0"/>
              <a:t>、</a:t>
            </a:r>
            <a:r>
              <a:rPr lang="zh-TW" altLang="en-US" dirty="0" smtClean="0">
                <a:solidFill>
                  <a:schemeClr val="accent1">
                    <a:lumMod val="75000"/>
                  </a:schemeClr>
                </a:solidFill>
              </a:rPr>
              <a:t>機器學習</a:t>
            </a:r>
            <a:r>
              <a:rPr lang="zh-TW" altLang="en-US" dirty="0" smtClean="0"/>
              <a:t>、</a:t>
            </a:r>
            <a:r>
              <a:rPr lang="zh-TW" altLang="en-US" dirty="0" smtClean="0">
                <a:solidFill>
                  <a:schemeClr val="accent1">
                    <a:lumMod val="75000"/>
                  </a:schemeClr>
                </a:solidFill>
              </a:rPr>
              <a:t>資料視覺化</a:t>
            </a:r>
            <a:r>
              <a:rPr lang="zh-TW" altLang="en-US" dirty="0" smtClean="0"/>
              <a:t>、</a:t>
            </a:r>
            <a:r>
              <a:rPr lang="zh-TW" altLang="en-US" dirty="0" smtClean="0">
                <a:solidFill>
                  <a:schemeClr val="accent1">
                    <a:lumMod val="75000"/>
                  </a:schemeClr>
                </a:solidFill>
              </a:rPr>
              <a:t>資料儲存</a:t>
            </a:r>
            <a:r>
              <a:rPr lang="zh-TW" altLang="en-US" dirty="0" smtClean="0"/>
              <a:t>以及</a:t>
            </a:r>
            <a:r>
              <a:rPr lang="zh-TW" altLang="en-US" dirty="0" smtClean="0">
                <a:solidFill>
                  <a:schemeClr val="accent1">
                    <a:lumMod val="75000"/>
                  </a:schemeClr>
                </a:solidFill>
              </a:rPr>
              <a:t>高效能計算</a:t>
            </a:r>
            <a:r>
              <a:rPr lang="zh-TW" altLang="en-US" dirty="0" smtClean="0"/>
              <a:t>。資料科學通過運用各種相關的資料來幫助非專業人士理解問題。</a:t>
            </a:r>
            <a:endParaRPr lang="en-US" altLang="zh-TW" dirty="0" smtClean="0"/>
          </a:p>
          <a:p>
            <a:endParaRPr lang="en-US" altLang="zh-TW" dirty="0" smtClean="0"/>
          </a:p>
          <a:p>
            <a:pPr algn="ctr"/>
            <a:r>
              <a:rPr lang="zh-TW" altLang="en-US" sz="1400" dirty="0" smtClean="0"/>
              <a:t>資料來源</a:t>
            </a:r>
            <a:r>
              <a:rPr lang="en-US" altLang="zh-TW" sz="1400" dirty="0" smtClean="0">
                <a:hlinkClick r:id="rId2"/>
              </a:rPr>
              <a:t>https://zh.wikipedia.org/wiki/%E6%95%B0%E6%8D%AE%E7%A7%91%E5%AD%A6</a:t>
            </a:r>
            <a:endParaRPr lang="en-US" altLang="zh-TW" sz="1400" dirty="0" smtClean="0"/>
          </a:p>
          <a:p>
            <a:pPr marL="0" indent="0">
              <a:buNone/>
            </a:pPr>
            <a:endParaRPr lang="zh-TW" altLang="en-US" sz="2000" dirty="0"/>
          </a:p>
        </p:txBody>
      </p:sp>
    </p:spTree>
    <p:extLst>
      <p:ext uri="{BB962C8B-B14F-4D97-AF65-F5344CB8AC3E}">
        <p14:creationId xmlns:p14="http://schemas.microsoft.com/office/powerpoint/2010/main" val="91043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803031" y="439616"/>
            <a:ext cx="10515600" cy="6690945"/>
          </a:xfrm>
        </p:spPr>
        <p:txBody>
          <a:bodyPr>
            <a:normAutofit/>
          </a:bodyPr>
          <a:lstStyle/>
          <a:p>
            <a:r>
              <a:rPr lang="en-US" altLang="zh-TW" dirty="0" err="1" smtClean="0"/>
              <a:t>Numpy</a:t>
            </a:r>
            <a:r>
              <a:rPr lang="en-US" altLang="zh-TW" dirty="0" smtClean="0"/>
              <a:t>=&gt;</a:t>
            </a:r>
            <a:r>
              <a:rPr lang="en-US" altLang="zh-TW" sz="2000" dirty="0" err="1"/>
              <a:t>Numpy</a:t>
            </a:r>
            <a:r>
              <a:rPr lang="en-US" altLang="zh-TW" sz="2000" dirty="0"/>
              <a:t> </a:t>
            </a:r>
            <a:r>
              <a:rPr lang="zh-TW" altLang="en-US" sz="2000" dirty="0"/>
              <a:t>是 </a:t>
            </a:r>
            <a:r>
              <a:rPr lang="en-US" altLang="zh-TW" sz="2000" dirty="0"/>
              <a:t>Python </a:t>
            </a:r>
            <a:r>
              <a:rPr lang="zh-TW" altLang="en-US" sz="2000" dirty="0"/>
              <a:t>的一個重要模組，主要用於</a:t>
            </a:r>
            <a:r>
              <a:rPr lang="zh-TW" altLang="en-US" sz="2000" dirty="0">
                <a:solidFill>
                  <a:schemeClr val="accent2">
                    <a:lumMod val="75000"/>
                  </a:schemeClr>
                </a:solidFill>
              </a:rPr>
              <a:t>資料處理</a:t>
            </a:r>
            <a:r>
              <a:rPr lang="zh-TW" altLang="en-US" sz="2000" dirty="0"/>
              <a:t>上。</a:t>
            </a:r>
            <a:r>
              <a:rPr lang="en-US" altLang="zh-TW" sz="2000" dirty="0" err="1"/>
              <a:t>Numpy</a:t>
            </a:r>
            <a:r>
              <a:rPr lang="en-US" altLang="zh-TW" sz="2000" dirty="0"/>
              <a:t> </a:t>
            </a:r>
            <a:r>
              <a:rPr lang="zh-TW" altLang="en-US" sz="2000" dirty="0"/>
              <a:t>底層以 </a:t>
            </a:r>
            <a:r>
              <a:rPr lang="en-US" altLang="zh-TW" sz="2000" dirty="0">
                <a:solidFill>
                  <a:schemeClr val="accent1">
                    <a:lumMod val="75000"/>
                  </a:schemeClr>
                </a:solidFill>
              </a:rPr>
              <a:t>C</a:t>
            </a:r>
            <a:r>
              <a:rPr lang="en-US" altLang="zh-TW" sz="2000" dirty="0"/>
              <a:t> </a:t>
            </a:r>
            <a:r>
              <a:rPr lang="zh-TW" altLang="en-US" sz="2000" dirty="0"/>
              <a:t>和 </a:t>
            </a:r>
            <a:r>
              <a:rPr lang="en-US" altLang="zh-TW" sz="2000" dirty="0">
                <a:solidFill>
                  <a:schemeClr val="accent1">
                    <a:lumMod val="75000"/>
                  </a:schemeClr>
                </a:solidFill>
              </a:rPr>
              <a:t>Fortran</a:t>
            </a:r>
            <a:r>
              <a:rPr lang="en-US" altLang="zh-TW" sz="2000" dirty="0"/>
              <a:t> </a:t>
            </a:r>
            <a:r>
              <a:rPr lang="zh-TW" altLang="en-US" sz="2000" dirty="0"/>
              <a:t>語言實作，所以能快速操作多重維度的陣列。</a:t>
            </a:r>
            <a:endParaRPr lang="en-US" altLang="zh-TW" sz="2000" dirty="0"/>
          </a:p>
          <a:p>
            <a:r>
              <a:rPr lang="zh-TW" altLang="en-US" sz="1500" dirty="0"/>
              <a:t>資料</a:t>
            </a:r>
            <a:r>
              <a:rPr lang="zh-TW" altLang="en-US" sz="1500" dirty="0" smtClean="0"/>
              <a:t>來源</a:t>
            </a:r>
            <a:r>
              <a:rPr lang="en-US" altLang="zh-TW" sz="1500" dirty="0" smtClean="0">
                <a:hlinkClick r:id="rId2"/>
              </a:rPr>
              <a:t>https://blog.techbridge.cc/2017/07/28/data-science-101-numpy-tutorial/</a:t>
            </a:r>
            <a:endParaRPr lang="en-US" altLang="zh-TW" sz="1500" dirty="0" smtClean="0"/>
          </a:p>
          <a:p>
            <a:endParaRPr lang="en-US" altLang="zh-TW" sz="1500" dirty="0"/>
          </a:p>
          <a:p>
            <a:r>
              <a:rPr lang="en-US" altLang="zh-TW" dirty="0" smtClean="0"/>
              <a:t>Pandas=&gt;</a:t>
            </a:r>
            <a:r>
              <a:rPr lang="zh-TW" altLang="en-US" dirty="0" smtClean="0"/>
              <a:t> </a:t>
            </a:r>
            <a:r>
              <a:rPr lang="en-US" altLang="zh-TW" sz="2000" dirty="0"/>
              <a:t>pandas</a:t>
            </a:r>
            <a:r>
              <a:rPr lang="zh-TW" altLang="en-US" sz="2000" dirty="0"/>
              <a:t>在某個程度上填補了</a:t>
            </a:r>
            <a:r>
              <a:rPr lang="en-US" altLang="zh-TW" sz="2000" dirty="0"/>
              <a:t>Python</a:t>
            </a:r>
            <a:r>
              <a:rPr lang="zh-TW" altLang="en-US" sz="2000" dirty="0"/>
              <a:t>在資料分析及建模上的缺口，它結合</a:t>
            </a:r>
            <a:r>
              <a:rPr lang="en-US" altLang="zh-TW" sz="2000" dirty="0" err="1"/>
              <a:t>NumPy</a:t>
            </a:r>
            <a:r>
              <a:rPr lang="zh-TW" altLang="en-US" sz="2000" dirty="0"/>
              <a:t>的特性，用來對資料進行</a:t>
            </a:r>
            <a:r>
              <a:rPr lang="zh-TW" altLang="en-US" sz="2000" dirty="0">
                <a:solidFill>
                  <a:schemeClr val="accent1">
                    <a:lumMod val="75000"/>
                  </a:schemeClr>
                </a:solidFill>
              </a:rPr>
              <a:t>重構</a:t>
            </a:r>
            <a:r>
              <a:rPr lang="zh-TW" altLang="en-US" sz="2000" dirty="0"/>
              <a:t>、</a:t>
            </a:r>
            <a:r>
              <a:rPr lang="zh-TW" altLang="en-US" sz="2000" dirty="0">
                <a:solidFill>
                  <a:schemeClr val="accent1">
                    <a:lumMod val="75000"/>
                  </a:schemeClr>
                </a:solidFill>
              </a:rPr>
              <a:t>切割</a:t>
            </a:r>
            <a:r>
              <a:rPr lang="zh-TW" altLang="en-US" sz="2000" dirty="0"/>
              <a:t>、</a:t>
            </a:r>
            <a:r>
              <a:rPr lang="zh-TW" altLang="en-US" sz="2000" dirty="0">
                <a:solidFill>
                  <a:schemeClr val="accent1">
                    <a:lumMod val="75000"/>
                  </a:schemeClr>
                </a:solidFill>
              </a:rPr>
              <a:t>聚合</a:t>
            </a:r>
            <a:r>
              <a:rPr lang="zh-TW" altLang="en-US" sz="2000" dirty="0"/>
              <a:t>及</a:t>
            </a:r>
            <a:r>
              <a:rPr lang="zh-TW" altLang="en-US" sz="2000" dirty="0">
                <a:solidFill>
                  <a:schemeClr val="accent1">
                    <a:lumMod val="75000"/>
                  </a:schemeClr>
                </a:solidFill>
              </a:rPr>
              <a:t>選擇子集合</a:t>
            </a:r>
            <a:r>
              <a:rPr lang="zh-TW" altLang="en-US" sz="2000" dirty="0"/>
              <a:t>等操作。</a:t>
            </a:r>
            <a:endParaRPr lang="en-US" altLang="zh-TW" sz="2000" dirty="0"/>
          </a:p>
          <a:p>
            <a:r>
              <a:rPr lang="zh-TW" altLang="en-US" sz="1500" dirty="0"/>
              <a:t>資料</a:t>
            </a:r>
            <a:r>
              <a:rPr lang="zh-TW" altLang="en-US" sz="1500" dirty="0" smtClean="0"/>
              <a:t>來源</a:t>
            </a:r>
            <a:r>
              <a:rPr lang="en-US" altLang="zh-TW" sz="1500" dirty="0" smtClean="0">
                <a:hlinkClick r:id="rId3"/>
              </a:rPr>
              <a:t>https://medium.com/seaniap/pandas%E5%9F%BA%E7%A4%8E%E4%BB%8B%E7%B4%B9-%E9%80%B2%E5%85%A5%E8%B3%87%E6%96%99%E7%A7%91%E5%AD%B8%E7%9A%84%E9%A0%98%E5%9F%9F-be9894b3548</a:t>
            </a:r>
            <a:endParaRPr lang="en-US" altLang="zh-TW" sz="1500" dirty="0" smtClean="0"/>
          </a:p>
          <a:p>
            <a:endParaRPr lang="en-US" altLang="zh-TW" sz="1500" dirty="0"/>
          </a:p>
          <a:p>
            <a:r>
              <a:rPr lang="en-US" altLang="zh-TW" dirty="0" err="1" smtClean="0"/>
              <a:t>SciPy</a:t>
            </a:r>
            <a:r>
              <a:rPr lang="en-US" altLang="zh-TW" dirty="0" smtClean="0"/>
              <a:t>=&gt;</a:t>
            </a:r>
            <a:r>
              <a:rPr lang="zh-TW" altLang="en-US" sz="2000" dirty="0"/>
              <a:t>包含的模組有</a:t>
            </a:r>
            <a:r>
              <a:rPr lang="zh-TW" altLang="en-US" sz="2000" dirty="0">
                <a:solidFill>
                  <a:schemeClr val="accent1">
                    <a:lumMod val="75000"/>
                  </a:schemeClr>
                </a:solidFill>
              </a:rPr>
              <a:t>最佳化</a:t>
            </a:r>
            <a:r>
              <a:rPr lang="zh-TW" altLang="en-US" sz="2000" dirty="0"/>
              <a:t>、</a:t>
            </a:r>
            <a:r>
              <a:rPr lang="zh-TW" altLang="en-US" sz="2000" dirty="0">
                <a:solidFill>
                  <a:schemeClr val="accent1">
                    <a:lumMod val="75000"/>
                  </a:schemeClr>
                </a:solidFill>
              </a:rPr>
              <a:t>線性代數</a:t>
            </a:r>
            <a:r>
              <a:rPr lang="zh-TW" altLang="en-US" sz="2000" dirty="0"/>
              <a:t>、</a:t>
            </a:r>
            <a:r>
              <a:rPr lang="zh-TW" altLang="en-US" sz="2000" dirty="0">
                <a:solidFill>
                  <a:schemeClr val="accent1">
                    <a:lumMod val="75000"/>
                  </a:schemeClr>
                </a:solidFill>
              </a:rPr>
              <a:t>積分</a:t>
            </a:r>
            <a:r>
              <a:rPr lang="zh-TW" altLang="en-US" sz="2000" dirty="0"/>
              <a:t>、</a:t>
            </a:r>
            <a:r>
              <a:rPr lang="zh-TW" altLang="en-US" sz="2000" dirty="0">
                <a:solidFill>
                  <a:schemeClr val="accent1">
                    <a:lumMod val="75000"/>
                  </a:schemeClr>
                </a:solidFill>
              </a:rPr>
              <a:t>插值</a:t>
            </a:r>
            <a:r>
              <a:rPr lang="zh-TW" altLang="en-US" sz="2000" dirty="0"/>
              <a:t>、</a:t>
            </a:r>
            <a:r>
              <a:rPr lang="zh-TW" altLang="en-US" sz="2000" dirty="0">
                <a:solidFill>
                  <a:schemeClr val="accent1">
                    <a:lumMod val="75000"/>
                  </a:schemeClr>
                </a:solidFill>
              </a:rPr>
              <a:t>特殊函數</a:t>
            </a:r>
            <a:r>
              <a:rPr lang="zh-TW" altLang="en-US" sz="2000" dirty="0"/>
              <a:t>、</a:t>
            </a:r>
            <a:r>
              <a:rPr lang="zh-TW" altLang="en-US" sz="2000" dirty="0">
                <a:solidFill>
                  <a:schemeClr val="accent1">
                    <a:lumMod val="75000"/>
                  </a:schemeClr>
                </a:solidFill>
              </a:rPr>
              <a:t>快速傅立葉轉換</a:t>
            </a:r>
            <a:r>
              <a:rPr lang="zh-TW" altLang="en-US" sz="2000" dirty="0"/>
              <a:t>、</a:t>
            </a:r>
            <a:r>
              <a:rPr lang="zh-TW" altLang="en-US" sz="2000" dirty="0">
                <a:solidFill>
                  <a:schemeClr val="accent1">
                    <a:lumMod val="75000"/>
                  </a:schemeClr>
                </a:solidFill>
              </a:rPr>
              <a:t>訊號處理</a:t>
            </a:r>
            <a:r>
              <a:rPr lang="zh-TW" altLang="en-US" sz="2000" dirty="0"/>
              <a:t>和</a:t>
            </a:r>
            <a:r>
              <a:rPr lang="zh-TW" altLang="en-US" sz="2000" dirty="0">
                <a:solidFill>
                  <a:schemeClr val="accent1">
                    <a:lumMod val="75000"/>
                  </a:schemeClr>
                </a:solidFill>
              </a:rPr>
              <a:t>圖像處理</a:t>
            </a:r>
            <a:r>
              <a:rPr lang="zh-TW" altLang="en-US" sz="2000" dirty="0"/>
              <a:t>、</a:t>
            </a:r>
            <a:r>
              <a:rPr lang="zh-TW" altLang="en-US" sz="2000" dirty="0">
                <a:solidFill>
                  <a:schemeClr val="accent1">
                    <a:lumMod val="75000"/>
                  </a:schemeClr>
                </a:solidFill>
              </a:rPr>
              <a:t>常微分方程式</a:t>
            </a:r>
            <a:r>
              <a:rPr lang="zh-TW" altLang="en-US" sz="2000" dirty="0"/>
              <a:t>求解和其他科學與工程中常用的計算。</a:t>
            </a:r>
          </a:p>
          <a:p>
            <a:r>
              <a:rPr lang="zh-TW" altLang="en-US" sz="1500" dirty="0"/>
              <a:t>資料</a:t>
            </a:r>
            <a:r>
              <a:rPr lang="zh-TW" altLang="en-US" sz="1500" dirty="0" smtClean="0"/>
              <a:t>來源</a:t>
            </a:r>
            <a:r>
              <a:rPr lang="en-US" altLang="zh-TW" sz="1500" dirty="0" smtClean="0">
                <a:hlinkClick r:id="rId4"/>
              </a:rPr>
              <a:t>https://zh.wikipedia.org/wiki/SciPy</a:t>
            </a:r>
            <a:endParaRPr lang="en-US" altLang="zh-TW" sz="1500" dirty="0" smtClean="0"/>
          </a:p>
          <a:p>
            <a:endParaRPr lang="en-US" altLang="zh-TW" sz="1500" dirty="0" smtClean="0"/>
          </a:p>
          <a:p>
            <a:r>
              <a:rPr lang="en-US" altLang="zh-TW" dirty="0" err="1" smtClean="0"/>
              <a:t>Statsmodels</a:t>
            </a:r>
            <a:r>
              <a:rPr lang="en-US" altLang="zh-TW" dirty="0" smtClean="0"/>
              <a:t>=&gt;</a:t>
            </a:r>
            <a:r>
              <a:rPr lang="zh-TW" altLang="en-US" sz="2000" dirty="0"/>
              <a:t>允許用戶探索數據、估計統計模型和執行統計測試。描述性統計、統計測試、繪圖函數和結果統計的廣泛列表可用於不同類型的數據和每個估計量</a:t>
            </a:r>
            <a:r>
              <a:rPr lang="zh-TW" altLang="en-US" sz="2000" dirty="0" smtClean="0"/>
              <a:t>。</a:t>
            </a:r>
            <a:endParaRPr lang="en-US" altLang="zh-TW" sz="2000" dirty="0" smtClean="0"/>
          </a:p>
          <a:p>
            <a:r>
              <a:rPr lang="zh-TW" altLang="en-US" sz="1400" dirty="0" smtClean="0"/>
              <a:t>資料來源</a:t>
            </a:r>
            <a:r>
              <a:rPr lang="en-US" altLang="zh-TW" sz="1400" dirty="0" smtClean="0">
                <a:hlinkClick r:id="rId5"/>
              </a:rPr>
              <a:t>https://en.wikipedia.org/wiki/Statsmodels</a:t>
            </a:r>
            <a:endParaRPr lang="zh-TW" altLang="en-US" sz="1400" dirty="0"/>
          </a:p>
        </p:txBody>
      </p:sp>
    </p:spTree>
    <p:extLst>
      <p:ext uri="{BB962C8B-B14F-4D97-AF65-F5344CB8AC3E}">
        <p14:creationId xmlns:p14="http://schemas.microsoft.com/office/powerpoint/2010/main" val="380377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smtClean="0"/>
              <a:t>科學計算 </a:t>
            </a:r>
            <a:r>
              <a:rPr lang="en-US" altLang="zh-TW" sz="3200" dirty="0" smtClean="0"/>
              <a:t>(scientific calculation)</a:t>
            </a:r>
            <a:br>
              <a:rPr lang="en-US" altLang="zh-TW" sz="3200" dirty="0" smtClean="0"/>
            </a:br>
            <a:endParaRPr lang="zh-TW" altLang="en-US" sz="3200" dirty="0"/>
          </a:p>
        </p:txBody>
      </p:sp>
      <p:sp>
        <p:nvSpPr>
          <p:cNvPr id="3" name="內容版面配置區 2"/>
          <p:cNvSpPr>
            <a:spLocks noGrp="1"/>
          </p:cNvSpPr>
          <p:nvPr>
            <p:ph idx="1"/>
          </p:nvPr>
        </p:nvSpPr>
        <p:spPr>
          <a:xfrm>
            <a:off x="838199" y="1825625"/>
            <a:ext cx="10750063" cy="4351338"/>
          </a:xfrm>
        </p:spPr>
        <p:txBody>
          <a:bodyPr/>
          <a:lstStyle/>
          <a:p>
            <a:r>
              <a:rPr lang="zh-TW" altLang="en-US" dirty="0" smtClean="0"/>
              <a:t>         透過</a:t>
            </a:r>
            <a:r>
              <a:rPr lang="zh-TW" altLang="en-US" dirty="0"/>
              <a:t>應用領域、數學演算法與電腦計算等多面向的知識與技術，處理科學與工程上重要的問題</a:t>
            </a:r>
            <a:r>
              <a:rPr lang="zh-TW" altLang="en-US" dirty="0" smtClean="0"/>
              <a:t>。</a:t>
            </a:r>
            <a:endParaRPr lang="en-US" altLang="zh-TW" dirty="0" smtClean="0"/>
          </a:p>
          <a:p>
            <a:r>
              <a:rPr lang="en-US" altLang="zh-TW" dirty="0"/>
              <a:t> </a:t>
            </a:r>
            <a:r>
              <a:rPr lang="en-US" altLang="zh-TW" dirty="0" smtClean="0"/>
              <a:t>        </a:t>
            </a:r>
            <a:r>
              <a:rPr lang="zh-TW" altLang="en-US" dirty="0" smtClean="0"/>
              <a:t>大</a:t>
            </a:r>
            <a:r>
              <a:rPr lang="zh-TW" altLang="en-US" dirty="0"/>
              <a:t>數據監督式學習中的奇異值分解與更新，以及光子元件模擬的特徵值問題。從電腦的角度來看，則包含平行計算與軟體開發</a:t>
            </a:r>
            <a:r>
              <a:rPr lang="zh-TW" altLang="en-US" dirty="0" smtClean="0"/>
              <a:t>。</a:t>
            </a:r>
            <a:endParaRPr lang="en-US" altLang="zh-TW" dirty="0" smtClean="0"/>
          </a:p>
          <a:p>
            <a:pPr marL="0" indent="0">
              <a:buNone/>
            </a:pPr>
            <a:endParaRPr lang="en-US" altLang="zh-TW" dirty="0" smtClean="0"/>
          </a:p>
          <a:p>
            <a:r>
              <a:rPr lang="zh-TW" altLang="en-US" sz="1400" dirty="0"/>
              <a:t>資料來源</a:t>
            </a:r>
            <a:r>
              <a:rPr lang="en-US" altLang="zh-TW" sz="1400" dirty="0" smtClean="0">
                <a:hlinkClick r:id="rId2"/>
              </a:rPr>
              <a:t>https://nol.ntu.edu.tw/nol/coursesearch/print_table.php?course_id=221%20U5670&amp;class=&amp;dpt_code=2210&amp;ser_no=41528&amp;semester=103-2</a:t>
            </a:r>
            <a:r>
              <a:rPr lang="zh-TW" altLang="en-US" sz="1400" dirty="0" smtClean="0"/>
              <a:t/>
            </a:r>
            <a:br>
              <a:rPr lang="zh-TW" altLang="en-US" sz="1400" dirty="0" smtClean="0"/>
            </a:br>
            <a:endParaRPr lang="zh-TW" altLang="en-US" sz="1400" dirty="0"/>
          </a:p>
        </p:txBody>
      </p:sp>
    </p:spTree>
    <p:extLst>
      <p:ext uri="{BB962C8B-B14F-4D97-AF65-F5344CB8AC3E}">
        <p14:creationId xmlns:p14="http://schemas.microsoft.com/office/powerpoint/2010/main" val="64215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228600" lvl="1">
              <a:spcBef>
                <a:spcPts val="1000"/>
              </a:spcBef>
            </a:pPr>
            <a:r>
              <a:rPr lang="en-US" altLang="zh-TW" sz="2800" dirty="0" err="1" smtClean="0"/>
              <a:t>Sympy</a:t>
            </a:r>
            <a:r>
              <a:rPr lang="en-US" altLang="zh-TW" sz="2800" dirty="0" smtClean="0"/>
              <a:t>=&gt;</a:t>
            </a:r>
            <a:r>
              <a:rPr lang="zh-TW" altLang="en-US" sz="2000" dirty="0" smtClean="0"/>
              <a:t>是</a:t>
            </a:r>
            <a:r>
              <a:rPr lang="zh-TW" altLang="en-US" sz="2000" dirty="0"/>
              <a:t>一個符號計算的</a:t>
            </a:r>
            <a:r>
              <a:rPr lang="en-US" altLang="zh-TW" sz="2000" dirty="0"/>
              <a:t>Python</a:t>
            </a:r>
            <a:r>
              <a:rPr lang="zh-TW" altLang="en-US" sz="2000" dirty="0"/>
              <a:t>庫。它的目標是成為一個</a:t>
            </a:r>
            <a:r>
              <a:rPr lang="zh-TW" altLang="en-US" sz="2000" dirty="0">
                <a:solidFill>
                  <a:schemeClr val="accent1">
                    <a:lumMod val="75000"/>
                  </a:schemeClr>
                </a:solidFill>
              </a:rPr>
              <a:t>全功能的計算機代數系統</a:t>
            </a:r>
            <a:r>
              <a:rPr lang="zh-TW" altLang="en-US" sz="2000" dirty="0"/>
              <a:t>，同時保持</a:t>
            </a:r>
            <a:r>
              <a:rPr lang="zh-TW" altLang="en-US" sz="2000" dirty="0">
                <a:solidFill>
                  <a:schemeClr val="accent1">
                    <a:lumMod val="75000"/>
                  </a:schemeClr>
                </a:solidFill>
              </a:rPr>
              <a:t>代碼簡潔</a:t>
            </a:r>
            <a:r>
              <a:rPr lang="zh-TW" altLang="en-US" sz="2000" dirty="0"/>
              <a:t>、</a:t>
            </a:r>
            <a:r>
              <a:rPr lang="zh-TW" altLang="en-US" sz="2000" dirty="0">
                <a:solidFill>
                  <a:schemeClr val="accent1">
                    <a:lumMod val="75000"/>
                  </a:schemeClr>
                </a:solidFill>
              </a:rPr>
              <a:t>易於理解</a:t>
            </a:r>
            <a:r>
              <a:rPr lang="zh-TW" altLang="en-US" sz="2000" dirty="0"/>
              <a:t>和擴展。它完全由</a:t>
            </a:r>
            <a:r>
              <a:rPr lang="en-US" altLang="zh-TW" sz="2000" dirty="0"/>
              <a:t>Python</a:t>
            </a:r>
            <a:r>
              <a:rPr lang="zh-TW" altLang="en-US" sz="2000" dirty="0"/>
              <a:t>寫</a:t>
            </a:r>
            <a:r>
              <a:rPr lang="zh-TW" altLang="en-US" sz="2000" dirty="0" smtClean="0"/>
              <a:t>成。</a:t>
            </a:r>
            <a:endParaRPr lang="en-US" altLang="zh-TW" sz="2000" dirty="0" smtClean="0"/>
          </a:p>
          <a:p>
            <a:pPr marL="228600" lvl="1">
              <a:spcBef>
                <a:spcPts val="1000"/>
              </a:spcBef>
            </a:pPr>
            <a:r>
              <a:rPr lang="zh-TW" altLang="en-US" sz="1400" dirty="0" smtClean="0"/>
              <a:t>資料來源</a:t>
            </a:r>
            <a:r>
              <a:rPr lang="en-US" altLang="zh-TW" sz="1400" dirty="0" smtClean="0">
                <a:hlinkClick r:id="rId2"/>
              </a:rPr>
              <a:t>https://zh.wikipedia.org/wiki/SymPy</a:t>
            </a:r>
            <a:endParaRPr lang="en-US" altLang="zh-TW" sz="1400" dirty="0" smtClean="0"/>
          </a:p>
          <a:p>
            <a:pPr marL="228600" lvl="1">
              <a:spcBef>
                <a:spcPts val="1000"/>
              </a:spcBef>
            </a:pPr>
            <a:endParaRPr lang="en-US" altLang="zh-TW" sz="1400" dirty="0"/>
          </a:p>
          <a:p>
            <a:pPr marL="0" lvl="1" indent="0">
              <a:spcBef>
                <a:spcPts val="1000"/>
              </a:spcBef>
              <a:buNone/>
            </a:pPr>
            <a:endParaRPr lang="en-US" altLang="zh-TW" sz="1400" dirty="0" smtClean="0"/>
          </a:p>
          <a:p>
            <a:pPr marL="228600" lvl="1">
              <a:spcBef>
                <a:spcPts val="1000"/>
              </a:spcBef>
            </a:pPr>
            <a:r>
              <a:rPr lang="en-US" altLang="zh-TW" sz="2800" dirty="0" err="1" smtClean="0"/>
              <a:t>SciPy</a:t>
            </a:r>
            <a:r>
              <a:rPr lang="en-US" altLang="zh-TW" sz="2000" dirty="0" smtClean="0"/>
              <a:t>=&gt;</a:t>
            </a:r>
            <a:r>
              <a:rPr lang="zh-TW" altLang="en-US" sz="2000" dirty="0" smtClean="0"/>
              <a:t>包含的模組有</a:t>
            </a:r>
            <a:r>
              <a:rPr lang="zh-TW" altLang="en-US" sz="2000" dirty="0" smtClean="0">
                <a:solidFill>
                  <a:schemeClr val="accent1">
                    <a:lumMod val="75000"/>
                  </a:schemeClr>
                </a:solidFill>
              </a:rPr>
              <a:t>最佳化</a:t>
            </a:r>
            <a:r>
              <a:rPr lang="zh-TW" altLang="en-US" sz="2000" dirty="0" smtClean="0"/>
              <a:t>、</a:t>
            </a:r>
            <a:r>
              <a:rPr lang="zh-TW" altLang="en-US" sz="2000" dirty="0" smtClean="0">
                <a:solidFill>
                  <a:schemeClr val="accent1">
                    <a:lumMod val="75000"/>
                  </a:schemeClr>
                </a:solidFill>
              </a:rPr>
              <a:t>線性代數</a:t>
            </a:r>
            <a:r>
              <a:rPr lang="zh-TW" altLang="en-US" sz="2000" dirty="0" smtClean="0"/>
              <a:t>、</a:t>
            </a:r>
            <a:r>
              <a:rPr lang="zh-TW" altLang="en-US" sz="2000" dirty="0" smtClean="0">
                <a:solidFill>
                  <a:schemeClr val="accent1">
                    <a:lumMod val="75000"/>
                  </a:schemeClr>
                </a:solidFill>
              </a:rPr>
              <a:t>積分</a:t>
            </a:r>
            <a:r>
              <a:rPr lang="zh-TW" altLang="en-US" sz="2000" dirty="0" smtClean="0"/>
              <a:t>、</a:t>
            </a:r>
            <a:r>
              <a:rPr lang="zh-TW" altLang="en-US" sz="2000" dirty="0" smtClean="0">
                <a:solidFill>
                  <a:schemeClr val="accent1">
                    <a:lumMod val="75000"/>
                  </a:schemeClr>
                </a:solidFill>
              </a:rPr>
              <a:t>插值</a:t>
            </a:r>
            <a:r>
              <a:rPr lang="zh-TW" altLang="en-US" sz="2000" dirty="0" smtClean="0"/>
              <a:t>、</a:t>
            </a:r>
            <a:r>
              <a:rPr lang="zh-TW" altLang="en-US" sz="2000" dirty="0" smtClean="0">
                <a:solidFill>
                  <a:schemeClr val="accent1">
                    <a:lumMod val="75000"/>
                  </a:schemeClr>
                </a:solidFill>
              </a:rPr>
              <a:t>特殊函數</a:t>
            </a:r>
            <a:r>
              <a:rPr lang="zh-TW" altLang="en-US" sz="2000" dirty="0" smtClean="0"/>
              <a:t>、</a:t>
            </a:r>
            <a:r>
              <a:rPr lang="zh-TW" altLang="en-US" sz="2000" dirty="0" smtClean="0">
                <a:solidFill>
                  <a:schemeClr val="accent1">
                    <a:lumMod val="75000"/>
                  </a:schemeClr>
                </a:solidFill>
              </a:rPr>
              <a:t>快速傅立葉轉換</a:t>
            </a:r>
            <a:r>
              <a:rPr lang="zh-TW" altLang="en-US" sz="2000" dirty="0" smtClean="0"/>
              <a:t>、</a:t>
            </a:r>
            <a:r>
              <a:rPr lang="zh-TW" altLang="en-US" sz="2000" dirty="0" smtClean="0">
                <a:solidFill>
                  <a:schemeClr val="accent1">
                    <a:lumMod val="75000"/>
                  </a:schemeClr>
                </a:solidFill>
              </a:rPr>
              <a:t>訊號處理</a:t>
            </a:r>
            <a:r>
              <a:rPr lang="zh-TW" altLang="en-US" sz="2000" dirty="0" smtClean="0"/>
              <a:t>和</a:t>
            </a:r>
            <a:r>
              <a:rPr lang="zh-TW" altLang="en-US" sz="2000" dirty="0" smtClean="0">
                <a:solidFill>
                  <a:schemeClr val="accent1">
                    <a:lumMod val="75000"/>
                  </a:schemeClr>
                </a:solidFill>
              </a:rPr>
              <a:t>圖像處理</a:t>
            </a:r>
            <a:r>
              <a:rPr lang="zh-TW" altLang="en-US" sz="2000" dirty="0" smtClean="0"/>
              <a:t>、</a:t>
            </a:r>
            <a:r>
              <a:rPr lang="zh-TW" altLang="en-US" sz="2000" dirty="0" smtClean="0">
                <a:solidFill>
                  <a:schemeClr val="accent1">
                    <a:lumMod val="75000"/>
                  </a:schemeClr>
                </a:solidFill>
              </a:rPr>
              <a:t>常微分方程式</a:t>
            </a:r>
            <a:r>
              <a:rPr lang="zh-TW" altLang="en-US" sz="2000" dirty="0" smtClean="0"/>
              <a:t>求解和其他科學與工程中常用的計算。</a:t>
            </a:r>
          </a:p>
          <a:p>
            <a:pPr marL="228600" lvl="1">
              <a:spcBef>
                <a:spcPts val="1000"/>
              </a:spcBef>
            </a:pPr>
            <a:r>
              <a:rPr lang="zh-TW" altLang="en-US" sz="1400" dirty="0" smtClean="0"/>
              <a:t>資料來源</a:t>
            </a:r>
            <a:r>
              <a:rPr lang="en-US" altLang="zh-TW" sz="1400" dirty="0" smtClean="0">
                <a:hlinkClick r:id="rId3"/>
              </a:rPr>
              <a:t>https://zh.wikipedia.org/wiki/SciPy</a:t>
            </a:r>
            <a:endParaRPr lang="en-US" altLang="zh-TW" sz="1400" dirty="0" smtClean="0"/>
          </a:p>
          <a:p>
            <a:pPr marL="228600" lvl="1">
              <a:spcBef>
                <a:spcPts val="1000"/>
              </a:spcBef>
            </a:pPr>
            <a:endParaRPr lang="zh-TW" altLang="en-US" sz="1400" dirty="0"/>
          </a:p>
        </p:txBody>
      </p:sp>
    </p:spTree>
    <p:extLst>
      <p:ext uri="{BB962C8B-B14F-4D97-AF65-F5344CB8AC3E}">
        <p14:creationId xmlns:p14="http://schemas.microsoft.com/office/powerpoint/2010/main" val="349394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a:t>電腦視覺</a:t>
            </a:r>
            <a:r>
              <a:rPr lang="zh-TW" altLang="en-US" sz="3200" dirty="0"/>
              <a:t>（</a:t>
            </a:r>
            <a:r>
              <a:rPr lang="en-US" altLang="zh-TW" sz="3200" dirty="0"/>
              <a:t>Computer vision</a:t>
            </a:r>
            <a:r>
              <a:rPr lang="zh-TW" altLang="en-US" sz="3200" dirty="0"/>
              <a:t>）</a:t>
            </a:r>
          </a:p>
        </p:txBody>
      </p:sp>
      <p:sp>
        <p:nvSpPr>
          <p:cNvPr id="3" name="內容版面配置區 2"/>
          <p:cNvSpPr>
            <a:spLocks noGrp="1"/>
          </p:cNvSpPr>
          <p:nvPr>
            <p:ph idx="1"/>
          </p:nvPr>
        </p:nvSpPr>
        <p:spPr>
          <a:xfrm>
            <a:off x="838200" y="1561856"/>
            <a:ext cx="10758854" cy="4351338"/>
          </a:xfrm>
        </p:spPr>
        <p:txBody>
          <a:bodyPr>
            <a:normAutofit lnSpcReduction="10000"/>
          </a:bodyPr>
          <a:lstStyle/>
          <a:p>
            <a:r>
              <a:rPr lang="zh-TW" altLang="en-US" dirty="0"/>
              <a:t>指用攝影機和電腦代替人眼對目標進行辨識、跟蹤和測量等機器視覺，並進一步做圖像處理，用電腦處理成為更適合人眼觀察或傳送給儀器檢測的</a:t>
            </a:r>
            <a:r>
              <a:rPr lang="zh-TW" altLang="en-US" dirty="0" smtClean="0"/>
              <a:t>圖像。</a:t>
            </a:r>
            <a:endParaRPr lang="en-US" altLang="zh-TW" dirty="0" smtClean="0"/>
          </a:p>
          <a:p>
            <a:r>
              <a:rPr lang="zh-TW" altLang="en-US" dirty="0" smtClean="0"/>
              <a:t>試圖</a:t>
            </a:r>
            <a:r>
              <a:rPr lang="zh-TW" altLang="en-US" dirty="0"/>
              <a:t>建立能夠從圖像或者多維資料中取得「資訊」的人工智慧系統。這裡所</a:t>
            </a:r>
            <a:r>
              <a:rPr lang="zh-TW" altLang="en-US" dirty="0" smtClean="0"/>
              <a:t>指的資訊定義，可以用來幫助做一個「決定」的資訊。</a:t>
            </a:r>
            <a:endParaRPr lang="en-US" altLang="zh-TW" dirty="0" smtClean="0"/>
          </a:p>
          <a:p>
            <a:r>
              <a:rPr lang="zh-TW" altLang="en-US" dirty="0"/>
              <a:t>過程控制（例如工業機器人和無人駕駛汽車）</a:t>
            </a:r>
          </a:p>
          <a:p>
            <a:r>
              <a:rPr lang="zh-TW" altLang="en-US" dirty="0"/>
              <a:t>事件監測（例如圖像監測）</a:t>
            </a:r>
          </a:p>
          <a:p>
            <a:r>
              <a:rPr lang="zh-TW" altLang="en-US" dirty="0"/>
              <a:t>資訊組織（例如圖像資料庫和圖像序列的索引建立）</a:t>
            </a:r>
          </a:p>
          <a:p>
            <a:r>
              <a:rPr lang="zh-TW" altLang="en-US" dirty="0"/>
              <a:t>物體與環境建模（例如工業檢查，醫學圖像分析和拓撲建模）</a:t>
            </a:r>
          </a:p>
          <a:p>
            <a:r>
              <a:rPr lang="zh-TW" altLang="en-US" dirty="0"/>
              <a:t>交感互動（例如人機互動的輸入裝置）</a:t>
            </a:r>
          </a:p>
          <a:p>
            <a:endParaRPr lang="en-US" altLang="zh-TW" dirty="0" smtClean="0"/>
          </a:p>
        </p:txBody>
      </p:sp>
      <p:sp>
        <p:nvSpPr>
          <p:cNvPr id="4" name="矩形 3"/>
          <p:cNvSpPr/>
          <p:nvPr/>
        </p:nvSpPr>
        <p:spPr>
          <a:xfrm>
            <a:off x="1371772" y="6075457"/>
            <a:ext cx="9982028" cy="369332"/>
          </a:xfrm>
          <a:prstGeom prst="rect">
            <a:avLst/>
          </a:prstGeom>
        </p:spPr>
        <p:txBody>
          <a:bodyPr wrap="none">
            <a:spAutoFit/>
          </a:bodyPr>
          <a:lstStyle/>
          <a:p>
            <a:r>
              <a:rPr lang="zh-TW" altLang="en-US" dirty="0"/>
              <a:t>資料</a:t>
            </a:r>
            <a:r>
              <a:rPr lang="zh-TW" altLang="en-US" dirty="0" smtClean="0"/>
              <a:t>來源</a:t>
            </a:r>
            <a:r>
              <a:rPr lang="en-US" altLang="zh-TW" dirty="0" smtClean="0">
                <a:hlinkClick r:id="rId2"/>
              </a:rPr>
              <a:t>https://zh.wikipedia.org/wiki/%E8%AE%A1%E7%AE%97%E6%9C%BA%E8%A7%86%E8%A7%89</a:t>
            </a:r>
            <a:endParaRPr lang="zh-TW" altLang="en-US" dirty="0"/>
          </a:p>
        </p:txBody>
      </p:sp>
    </p:spTree>
    <p:extLst>
      <p:ext uri="{BB962C8B-B14F-4D97-AF65-F5344CB8AC3E}">
        <p14:creationId xmlns:p14="http://schemas.microsoft.com/office/powerpoint/2010/main" val="31376857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2001</Words>
  <Application>Microsoft Office PowerPoint</Application>
  <PresentationFormat>寬螢幕</PresentationFormat>
  <Paragraphs>237</Paragraphs>
  <Slides>37</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37</vt:i4>
      </vt:variant>
    </vt:vector>
  </HeadingPairs>
  <TitlesOfParts>
    <vt:vector size="47" baseType="lpstr">
      <vt:lpstr>-apple-system</vt:lpstr>
      <vt:lpstr>Arial Unicode MS</vt:lpstr>
      <vt:lpstr>ui-monospace</vt:lpstr>
      <vt:lpstr>新細明體</vt:lpstr>
      <vt:lpstr>標楷體</vt:lpstr>
      <vt:lpstr>Arial</vt:lpstr>
      <vt:lpstr>Calibri</vt:lpstr>
      <vt:lpstr>Calibri Light</vt:lpstr>
      <vt:lpstr>Wingdings</vt:lpstr>
      <vt:lpstr>Office 佈景主題</vt:lpstr>
      <vt:lpstr>資料科學及NUMPY實務</vt:lpstr>
      <vt:lpstr>agenda </vt:lpstr>
      <vt:lpstr>PowerPoint 簡報</vt:lpstr>
      <vt:lpstr>PowerPoint 簡報</vt:lpstr>
      <vt:lpstr>資料科學（data science）</vt:lpstr>
      <vt:lpstr>PowerPoint 簡報</vt:lpstr>
      <vt:lpstr>科學計算 (scientific calculation) </vt:lpstr>
      <vt:lpstr>PowerPoint 簡報</vt:lpstr>
      <vt:lpstr>電腦視覺（Computer vision）</vt:lpstr>
      <vt:lpstr>資料視覺化(Data Visulization)</vt:lpstr>
      <vt:lpstr>PowerPoint 簡報</vt:lpstr>
      <vt:lpstr>機器學習</vt:lpstr>
      <vt:lpstr>PowerPoint 簡報</vt:lpstr>
      <vt:lpstr>機器學習與人工智慧</vt:lpstr>
      <vt:lpstr>PowerPoint 簡報</vt:lpstr>
      <vt:lpstr>Google Colab開發環境</vt:lpstr>
      <vt:lpstr>PowerPoint 簡報</vt:lpstr>
      <vt:lpstr>PowerPoint 簡報</vt:lpstr>
      <vt:lpstr>PowerPoint 簡報</vt:lpstr>
      <vt:lpstr>PowerPoint 簡報</vt:lpstr>
      <vt:lpstr>ndarray的屬性:維度(dimension):ndim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資料科學及NUMPY實務</dc:title>
  <dc:creator>user</dc:creator>
  <cp:lastModifiedBy>user</cp:lastModifiedBy>
  <cp:revision>14</cp:revision>
  <dcterms:created xsi:type="dcterms:W3CDTF">2022-03-30T01:45:55Z</dcterms:created>
  <dcterms:modified xsi:type="dcterms:W3CDTF">2022-03-30T03:37:05Z</dcterms:modified>
</cp:coreProperties>
</file>