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525" r:id="rId2"/>
    <p:sldId id="744" r:id="rId3"/>
    <p:sldId id="745" r:id="rId4"/>
    <p:sldId id="831" r:id="rId5"/>
    <p:sldId id="747" r:id="rId6"/>
    <p:sldId id="748" r:id="rId7"/>
    <p:sldId id="749" r:id="rId8"/>
    <p:sldId id="750" r:id="rId9"/>
    <p:sldId id="751" r:id="rId10"/>
    <p:sldId id="755" r:id="rId11"/>
    <p:sldId id="756" r:id="rId12"/>
    <p:sldId id="829" r:id="rId13"/>
    <p:sldId id="830" r:id="rId14"/>
    <p:sldId id="767" r:id="rId15"/>
    <p:sldId id="768" r:id="rId16"/>
    <p:sldId id="769" r:id="rId17"/>
    <p:sldId id="770" r:id="rId18"/>
    <p:sldId id="771" r:id="rId19"/>
    <p:sldId id="772" r:id="rId20"/>
    <p:sldId id="852" r:id="rId21"/>
    <p:sldId id="773" r:id="rId22"/>
    <p:sldId id="774" r:id="rId23"/>
    <p:sldId id="775" r:id="rId24"/>
    <p:sldId id="776" r:id="rId25"/>
    <p:sldId id="777" r:id="rId26"/>
    <p:sldId id="778" r:id="rId27"/>
    <p:sldId id="779" r:id="rId28"/>
    <p:sldId id="844" r:id="rId29"/>
    <p:sldId id="848" r:id="rId30"/>
    <p:sldId id="854" r:id="rId31"/>
    <p:sldId id="855" r:id="rId32"/>
    <p:sldId id="856" r:id="rId33"/>
    <p:sldId id="857" r:id="rId34"/>
    <p:sldId id="858" r:id="rId35"/>
    <p:sldId id="859" r:id="rId36"/>
    <p:sldId id="846" r:id="rId37"/>
    <p:sldId id="832" r:id="rId38"/>
    <p:sldId id="801" r:id="rId39"/>
    <p:sldId id="833" r:id="rId40"/>
    <p:sldId id="803" r:id="rId41"/>
    <p:sldId id="834" r:id="rId42"/>
    <p:sldId id="835" r:id="rId43"/>
    <p:sldId id="836" r:id="rId44"/>
    <p:sldId id="837" r:id="rId45"/>
    <p:sldId id="811" r:id="rId46"/>
    <p:sldId id="838" r:id="rId47"/>
    <p:sldId id="839" r:id="rId48"/>
    <p:sldId id="840" r:id="rId49"/>
    <p:sldId id="841" r:id="rId50"/>
    <p:sldId id="842" r:id="rId51"/>
    <p:sldId id="843" r:id="rId52"/>
    <p:sldId id="802" r:id="rId53"/>
    <p:sldId id="814" r:id="rId54"/>
    <p:sldId id="806" r:id="rId55"/>
    <p:sldId id="860" r:id="rId56"/>
    <p:sldId id="861" r:id="rId57"/>
    <p:sldId id="862" r:id="rId58"/>
    <p:sldId id="863" r:id="rId59"/>
    <p:sldId id="864" r:id="rId60"/>
    <p:sldId id="865" r:id="rId61"/>
    <p:sldId id="866" r:id="rId62"/>
    <p:sldId id="867" r:id="rId63"/>
    <p:sldId id="807" r:id="rId64"/>
    <p:sldId id="808" r:id="rId65"/>
    <p:sldId id="809" r:id="rId66"/>
    <p:sldId id="853" r:id="rId67"/>
    <p:sldId id="805" r:id="rId68"/>
    <p:sldId id="785" r:id="rId69"/>
    <p:sldId id="786" r:id="rId70"/>
    <p:sldId id="787" r:id="rId71"/>
    <p:sldId id="788" r:id="rId72"/>
    <p:sldId id="789" r:id="rId73"/>
    <p:sldId id="790" r:id="rId74"/>
    <p:sldId id="791" r:id="rId75"/>
    <p:sldId id="792" r:id="rId76"/>
    <p:sldId id="793" r:id="rId77"/>
    <p:sldId id="794" r:id="rId78"/>
    <p:sldId id="795" r:id="rId79"/>
    <p:sldId id="796" r:id="rId80"/>
    <p:sldId id="845" r:id="rId81"/>
    <p:sldId id="720" r:id="rId82"/>
    <p:sldId id="721" r:id="rId83"/>
    <p:sldId id="722" r:id="rId84"/>
    <p:sldId id="850" r:id="rId85"/>
    <p:sldId id="851" r:id="rId86"/>
    <p:sldId id="849" r:id="rId87"/>
  </p:sldIdLst>
  <p:sldSz cx="9144000" cy="6858000" type="screen4x3"/>
  <p:notesSz cx="7099300" cy="10234613"/>
  <p:defaultTextStyle>
    <a:defPPr>
      <a:defRPr lang="zh-TW"/>
    </a:defPPr>
    <a:lvl1pPr algn="l" rtl="0" fontAlgn="base">
      <a:spcBef>
        <a:spcPct val="0"/>
      </a:spcBef>
      <a:spcAft>
        <a:spcPct val="0"/>
      </a:spcAft>
      <a:defRPr kumimoji="1" 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i="1" kern="1200">
        <a:solidFill>
          <a:schemeClr val="tx1"/>
        </a:solidFill>
        <a:latin typeface="Arial" charset="0"/>
        <a:ea typeface="標楷體" pitchFamily="65" charset="-120"/>
        <a:cs typeface="+mn-cs"/>
      </a:defRPr>
    </a:lvl5pPr>
    <a:lvl6pPr marL="2286000" algn="l" defTabSz="914400" rtl="0" eaLnBrk="1" latinLnBrk="0" hangingPunct="1">
      <a:defRPr kumimoji="1" i="1" kern="1200">
        <a:solidFill>
          <a:schemeClr val="tx1"/>
        </a:solidFill>
        <a:latin typeface="Arial" charset="0"/>
        <a:ea typeface="標楷體" pitchFamily="65" charset="-120"/>
        <a:cs typeface="+mn-cs"/>
      </a:defRPr>
    </a:lvl6pPr>
    <a:lvl7pPr marL="2743200" algn="l" defTabSz="914400" rtl="0" eaLnBrk="1" latinLnBrk="0" hangingPunct="1">
      <a:defRPr kumimoji="1" i="1" kern="1200">
        <a:solidFill>
          <a:schemeClr val="tx1"/>
        </a:solidFill>
        <a:latin typeface="Arial" charset="0"/>
        <a:ea typeface="標楷體" pitchFamily="65" charset="-120"/>
        <a:cs typeface="+mn-cs"/>
      </a:defRPr>
    </a:lvl7pPr>
    <a:lvl8pPr marL="3200400" algn="l" defTabSz="914400" rtl="0" eaLnBrk="1" latinLnBrk="0" hangingPunct="1">
      <a:defRPr kumimoji="1" i="1" kern="1200">
        <a:solidFill>
          <a:schemeClr val="tx1"/>
        </a:solidFill>
        <a:latin typeface="Arial" charset="0"/>
        <a:ea typeface="標楷體" pitchFamily="65" charset="-120"/>
        <a:cs typeface="+mn-cs"/>
      </a:defRPr>
    </a:lvl8pPr>
    <a:lvl9pPr marL="3657600" algn="l" defTabSz="914400" rtl="0" eaLnBrk="1" latinLnBrk="0" hangingPunct="1">
      <a:defRPr kumimoji="1" 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B3"/>
    <a:srgbClr val="FF0000"/>
    <a:srgbClr val="0000CC"/>
    <a:srgbClr val="BAF4E5"/>
    <a:srgbClr val="71E9CA"/>
    <a:srgbClr val="ECF7C5"/>
    <a:srgbClr val="D1EC6D"/>
    <a:srgbClr val="CCFFFF"/>
    <a:srgbClr val="C1E8FB"/>
    <a:srgbClr val="72BF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368" autoAdjust="0"/>
    <p:restoredTop sz="91120" autoAdjust="0"/>
  </p:normalViewPr>
  <p:slideViewPr>
    <p:cSldViewPr snapToObjects="1">
      <p:cViewPr varScale="1">
        <p:scale>
          <a:sx n="112" d="100"/>
          <a:sy n="112" d="100"/>
        </p:scale>
        <p:origin x="1464" y="10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66264"/>
    </p:cViewPr>
  </p:sorterViewPr>
  <p:notesViewPr>
    <p:cSldViewPr snapToObjects="1">
      <p:cViewPr varScale="1">
        <p:scale>
          <a:sx n="49" d="100"/>
          <a:sy n="49" d="100"/>
        </p:scale>
        <p:origin x="2952" y="6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53D1A-7910-4A98-B7DD-DF8929FDA0F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zh-TW" altLang="en-US"/>
        </a:p>
      </dgm:t>
    </dgm:pt>
    <dgm:pt modelId="{A3DFFC05-E4F7-43D8-86E2-5EFA1D9AD03D}">
      <dgm:prSet phldrT="[文字]"/>
      <dgm:spPr>
        <a:solidFill>
          <a:schemeClr val="accent5">
            <a:lumMod val="50000"/>
          </a:schemeClr>
        </a:solidFill>
      </dgm:spPr>
      <dgm:t>
        <a:bodyPr/>
        <a:lstStyle/>
        <a:p>
          <a:r>
            <a:rPr lang="zh-TW" altLang="en-US" dirty="0">
              <a:solidFill>
                <a:schemeClr val="bg1"/>
              </a:solidFill>
            </a:rPr>
            <a:t>事件分級</a:t>
          </a:r>
          <a:endParaRPr lang="zh-TW" altLang="en-US" dirty="0"/>
        </a:p>
      </dgm:t>
    </dgm:pt>
    <dgm:pt modelId="{B0941C60-C8D3-440F-ADBF-E09A3A967879}" type="parTrans" cxnId="{890E085A-83E8-4B68-8CC9-1250B06ABFFF}">
      <dgm:prSet/>
      <dgm:spPr/>
      <dgm:t>
        <a:bodyPr/>
        <a:lstStyle/>
        <a:p>
          <a:endParaRPr lang="zh-TW" altLang="en-US"/>
        </a:p>
      </dgm:t>
    </dgm:pt>
    <dgm:pt modelId="{BB609373-AA3C-49BB-8630-7A8BF67FFEDB}" type="sibTrans" cxnId="{890E085A-83E8-4B68-8CC9-1250B06ABFFF}">
      <dgm:prSet/>
      <dgm:spPr>
        <a:solidFill>
          <a:schemeClr val="accent1">
            <a:lumMod val="75000"/>
          </a:schemeClr>
        </a:solidFill>
      </dgm:spPr>
      <dgm:t>
        <a:bodyPr/>
        <a:lstStyle/>
        <a:p>
          <a:endParaRPr lang="zh-TW" altLang="en-US"/>
        </a:p>
      </dgm:t>
    </dgm:pt>
    <dgm:pt modelId="{DB0830F4-55C8-407B-AE42-EFEA2F5F5DB6}">
      <dgm:prSet phldrT="[文字]"/>
      <dgm:spPr>
        <a:solidFill>
          <a:schemeClr val="accent5">
            <a:lumMod val="50000"/>
          </a:schemeClr>
        </a:solidFill>
      </dgm:spPr>
      <dgm:t>
        <a:bodyPr/>
        <a:lstStyle/>
        <a:p>
          <a:r>
            <a:rPr lang="zh-TW" altLang="en-US" dirty="0">
              <a:solidFill>
                <a:schemeClr val="bg1"/>
              </a:solidFill>
            </a:rPr>
            <a:t>訂定機制</a:t>
          </a:r>
          <a:endParaRPr lang="zh-TW" altLang="en-US" dirty="0"/>
        </a:p>
      </dgm:t>
    </dgm:pt>
    <dgm:pt modelId="{E90950A9-346F-422B-B478-26358BDEC2A6}" type="parTrans" cxnId="{C787B41A-9E2B-45E8-A30E-AF28001A0430}">
      <dgm:prSet/>
      <dgm:spPr/>
      <dgm:t>
        <a:bodyPr/>
        <a:lstStyle/>
        <a:p>
          <a:endParaRPr lang="zh-TW" altLang="en-US"/>
        </a:p>
      </dgm:t>
    </dgm:pt>
    <dgm:pt modelId="{EEFE6328-CF17-48E1-9F74-12208088EC6D}" type="sibTrans" cxnId="{C787B41A-9E2B-45E8-A30E-AF28001A0430}">
      <dgm:prSet/>
      <dgm:spPr/>
      <dgm:t>
        <a:bodyPr/>
        <a:lstStyle/>
        <a:p>
          <a:endParaRPr lang="zh-TW" altLang="en-US"/>
        </a:p>
      </dgm:t>
    </dgm:pt>
    <dgm:pt modelId="{CEF2C76A-5285-4651-81FE-0D2C11F8F4B0}">
      <dgm:prSet phldrT="[文字]"/>
      <dgm:spPr>
        <a:solidFill>
          <a:schemeClr val="accent5">
            <a:lumMod val="50000"/>
          </a:schemeClr>
        </a:solidFill>
      </dgm:spPr>
      <dgm:t>
        <a:bodyPr/>
        <a:lstStyle/>
        <a:p>
          <a:r>
            <a:rPr lang="zh-TW" altLang="en-US" dirty="0">
              <a:solidFill>
                <a:schemeClr val="bg1"/>
              </a:solidFill>
            </a:rPr>
            <a:t>事前演練</a:t>
          </a:r>
          <a:endParaRPr lang="zh-TW" altLang="en-US" dirty="0"/>
        </a:p>
      </dgm:t>
    </dgm:pt>
    <dgm:pt modelId="{A23B593D-9164-4A10-A4B7-1B00ED74279E}" type="parTrans" cxnId="{CC142C36-DB0B-435F-B5F4-8B721C9C5245}">
      <dgm:prSet/>
      <dgm:spPr/>
      <dgm:t>
        <a:bodyPr/>
        <a:lstStyle/>
        <a:p>
          <a:endParaRPr lang="zh-TW" altLang="en-US"/>
        </a:p>
      </dgm:t>
    </dgm:pt>
    <dgm:pt modelId="{4C3893A1-2321-44E1-8D37-1F8247D4DB75}" type="sibTrans" cxnId="{CC142C36-DB0B-435F-B5F4-8B721C9C5245}">
      <dgm:prSet/>
      <dgm:spPr/>
      <dgm:t>
        <a:bodyPr/>
        <a:lstStyle/>
        <a:p>
          <a:endParaRPr lang="zh-TW" altLang="en-US"/>
        </a:p>
      </dgm:t>
    </dgm:pt>
    <dgm:pt modelId="{880846DD-51ED-4257-8D16-5BF1BAF0F51E}">
      <dgm:prSet phldrT="[文字]"/>
      <dgm:spPr>
        <a:solidFill>
          <a:schemeClr val="accent5">
            <a:lumMod val="50000"/>
          </a:schemeClr>
        </a:solidFill>
      </dgm:spPr>
      <dgm:t>
        <a:bodyPr/>
        <a:lstStyle/>
        <a:p>
          <a:r>
            <a:rPr lang="zh-TW" altLang="en-US" dirty="0">
              <a:solidFill>
                <a:schemeClr val="bg1"/>
              </a:solidFill>
            </a:rPr>
            <a:t>事中通報應變</a:t>
          </a:r>
          <a:endParaRPr lang="zh-TW" altLang="en-US" dirty="0"/>
        </a:p>
      </dgm:t>
    </dgm:pt>
    <dgm:pt modelId="{328B9CD0-588D-4D17-8786-8286D1ECB257}" type="parTrans" cxnId="{7E79C0CA-DF72-41DF-89C9-F3C22D41E9FF}">
      <dgm:prSet/>
      <dgm:spPr/>
      <dgm:t>
        <a:bodyPr/>
        <a:lstStyle/>
        <a:p>
          <a:endParaRPr lang="zh-TW" altLang="en-US"/>
        </a:p>
      </dgm:t>
    </dgm:pt>
    <dgm:pt modelId="{E920950D-9A50-4186-8B7D-1B1D132BFA1F}" type="sibTrans" cxnId="{7E79C0CA-DF72-41DF-89C9-F3C22D41E9FF}">
      <dgm:prSet/>
      <dgm:spPr/>
      <dgm:t>
        <a:bodyPr/>
        <a:lstStyle/>
        <a:p>
          <a:endParaRPr lang="zh-TW" altLang="en-US"/>
        </a:p>
      </dgm:t>
    </dgm:pt>
    <dgm:pt modelId="{9A31A792-B1F6-4588-85F6-B560C5AA6C98}">
      <dgm:prSet phldrT="[文字]"/>
      <dgm:spPr>
        <a:solidFill>
          <a:schemeClr val="accent5">
            <a:lumMod val="50000"/>
          </a:schemeClr>
        </a:solidFill>
      </dgm:spPr>
      <dgm:t>
        <a:bodyPr/>
        <a:lstStyle/>
        <a:p>
          <a:pPr>
            <a:lnSpc>
              <a:spcPts val="1800"/>
            </a:lnSpc>
          </a:pPr>
          <a:r>
            <a:rPr lang="zh-TW" altLang="en-US" dirty="0">
              <a:solidFill>
                <a:schemeClr val="bg1"/>
              </a:solidFill>
            </a:rPr>
            <a:t>事後改善程序</a:t>
          </a:r>
          <a:endParaRPr lang="en-US" altLang="zh-TW" dirty="0">
            <a:solidFill>
              <a:schemeClr val="bg1"/>
            </a:solidFill>
          </a:endParaRPr>
        </a:p>
        <a:p>
          <a:pPr>
            <a:lnSpc>
              <a:spcPct val="90000"/>
            </a:lnSpc>
          </a:pPr>
          <a:r>
            <a:rPr lang="zh-TW" altLang="en-US" dirty="0">
              <a:solidFill>
                <a:schemeClr val="bg1"/>
              </a:solidFill>
            </a:rPr>
            <a:t>機制</a:t>
          </a:r>
          <a:endParaRPr lang="zh-TW" altLang="en-US" dirty="0"/>
        </a:p>
      </dgm:t>
    </dgm:pt>
    <dgm:pt modelId="{C6DFA2C6-EB6B-42C1-B8AD-1F2FD725D8F0}" type="parTrans" cxnId="{EDC32EA3-2158-4CF9-B769-C6ABBA3C25BD}">
      <dgm:prSet/>
      <dgm:spPr/>
      <dgm:t>
        <a:bodyPr/>
        <a:lstStyle/>
        <a:p>
          <a:endParaRPr lang="zh-TW" altLang="en-US"/>
        </a:p>
      </dgm:t>
    </dgm:pt>
    <dgm:pt modelId="{F27EA0D1-E4CC-4C53-8FBE-778DA78E35F4}" type="sibTrans" cxnId="{EDC32EA3-2158-4CF9-B769-C6ABBA3C25BD}">
      <dgm:prSet/>
      <dgm:spPr/>
      <dgm:t>
        <a:bodyPr/>
        <a:lstStyle/>
        <a:p>
          <a:endParaRPr lang="zh-TW" altLang="en-US"/>
        </a:p>
      </dgm:t>
    </dgm:pt>
    <dgm:pt modelId="{60AB0A57-9195-4DB8-AE7C-B4878B9DF582}" type="pres">
      <dgm:prSet presAssocID="{80753D1A-7910-4A98-B7DD-DF8929FDA0F9}" presName="Name0" presStyleCnt="0">
        <dgm:presLayoutVars>
          <dgm:dir/>
          <dgm:resizeHandles val="exact"/>
        </dgm:presLayoutVars>
      </dgm:prSet>
      <dgm:spPr/>
    </dgm:pt>
    <dgm:pt modelId="{3F60454C-BF31-4221-BD5F-E13B365AEF7B}" type="pres">
      <dgm:prSet presAssocID="{80753D1A-7910-4A98-B7DD-DF8929FDA0F9}" presName="cycle" presStyleCnt="0"/>
      <dgm:spPr/>
    </dgm:pt>
    <dgm:pt modelId="{74F8F3E6-9C7D-44C6-B5F4-54BA59AAB68D}" type="pres">
      <dgm:prSet presAssocID="{A3DFFC05-E4F7-43D8-86E2-5EFA1D9AD03D}" presName="nodeFirstNode" presStyleLbl="node1" presStyleIdx="0" presStyleCnt="5">
        <dgm:presLayoutVars>
          <dgm:bulletEnabled val="1"/>
        </dgm:presLayoutVars>
      </dgm:prSet>
      <dgm:spPr/>
    </dgm:pt>
    <dgm:pt modelId="{8DDEEDEC-22FF-4782-99F4-0AA4C96E3AC4}" type="pres">
      <dgm:prSet presAssocID="{BB609373-AA3C-49BB-8630-7A8BF67FFEDB}" presName="sibTransFirstNode" presStyleLbl="bgShp" presStyleIdx="0" presStyleCnt="1"/>
      <dgm:spPr/>
    </dgm:pt>
    <dgm:pt modelId="{25C30EC7-088E-4528-A380-041C9C67F2F6}" type="pres">
      <dgm:prSet presAssocID="{DB0830F4-55C8-407B-AE42-EFEA2F5F5DB6}" presName="nodeFollowingNodes" presStyleLbl="node1" presStyleIdx="1" presStyleCnt="5" custRadScaleRad="100707" custRadScaleInc="13451">
        <dgm:presLayoutVars>
          <dgm:bulletEnabled val="1"/>
        </dgm:presLayoutVars>
      </dgm:prSet>
      <dgm:spPr/>
    </dgm:pt>
    <dgm:pt modelId="{790B80E7-7091-4C2F-8EDD-BB2FFA99A970}" type="pres">
      <dgm:prSet presAssocID="{CEF2C76A-5285-4651-81FE-0D2C11F8F4B0}" presName="nodeFollowingNodes" presStyleLbl="node1" presStyleIdx="2" presStyleCnt="5" custRadScaleRad="106283" custRadScaleInc="-14196">
        <dgm:presLayoutVars>
          <dgm:bulletEnabled val="1"/>
        </dgm:presLayoutVars>
      </dgm:prSet>
      <dgm:spPr/>
    </dgm:pt>
    <dgm:pt modelId="{6542C730-71F4-4C78-8AA5-5F065E120DE7}" type="pres">
      <dgm:prSet presAssocID="{880846DD-51ED-4257-8D16-5BF1BAF0F51E}" presName="nodeFollowingNodes" presStyleLbl="node1" presStyleIdx="3" presStyleCnt="5" custRadScaleRad="100758" custRadScaleInc="7833">
        <dgm:presLayoutVars>
          <dgm:bulletEnabled val="1"/>
        </dgm:presLayoutVars>
      </dgm:prSet>
      <dgm:spPr/>
    </dgm:pt>
    <dgm:pt modelId="{52BE53CB-2EE3-4814-BF55-424EF76BCBB0}" type="pres">
      <dgm:prSet presAssocID="{9A31A792-B1F6-4588-85F6-B560C5AA6C98}" presName="nodeFollowingNodes" presStyleLbl="node1" presStyleIdx="4" presStyleCnt="5" custRadScaleRad="98944" custRadScaleInc="-14386">
        <dgm:presLayoutVars>
          <dgm:bulletEnabled val="1"/>
        </dgm:presLayoutVars>
      </dgm:prSet>
      <dgm:spPr/>
    </dgm:pt>
  </dgm:ptLst>
  <dgm:cxnLst>
    <dgm:cxn modelId="{B4A29512-4FFD-46DB-969C-054E0A91E63A}" type="presOf" srcId="{880846DD-51ED-4257-8D16-5BF1BAF0F51E}" destId="{6542C730-71F4-4C78-8AA5-5F065E120DE7}" srcOrd="0" destOrd="0" presId="urn:microsoft.com/office/officeart/2005/8/layout/cycle3"/>
    <dgm:cxn modelId="{12C6AC1A-6D93-4809-B986-DFB4EBE9BAF7}" type="presOf" srcId="{CEF2C76A-5285-4651-81FE-0D2C11F8F4B0}" destId="{790B80E7-7091-4C2F-8EDD-BB2FFA99A970}" srcOrd="0" destOrd="0" presId="urn:microsoft.com/office/officeart/2005/8/layout/cycle3"/>
    <dgm:cxn modelId="{C787B41A-9E2B-45E8-A30E-AF28001A0430}" srcId="{80753D1A-7910-4A98-B7DD-DF8929FDA0F9}" destId="{DB0830F4-55C8-407B-AE42-EFEA2F5F5DB6}" srcOrd="1" destOrd="0" parTransId="{E90950A9-346F-422B-B478-26358BDEC2A6}" sibTransId="{EEFE6328-CF17-48E1-9F74-12208088EC6D}"/>
    <dgm:cxn modelId="{5838F034-1EC3-4E28-BAC4-CBE6369C6909}" type="presOf" srcId="{80753D1A-7910-4A98-B7DD-DF8929FDA0F9}" destId="{60AB0A57-9195-4DB8-AE7C-B4878B9DF582}" srcOrd="0" destOrd="0" presId="urn:microsoft.com/office/officeart/2005/8/layout/cycle3"/>
    <dgm:cxn modelId="{B49E6E35-56B8-4F0B-B58B-4287B355C629}" type="presOf" srcId="{A3DFFC05-E4F7-43D8-86E2-5EFA1D9AD03D}" destId="{74F8F3E6-9C7D-44C6-B5F4-54BA59AAB68D}" srcOrd="0" destOrd="0" presId="urn:microsoft.com/office/officeart/2005/8/layout/cycle3"/>
    <dgm:cxn modelId="{CC142C36-DB0B-435F-B5F4-8B721C9C5245}" srcId="{80753D1A-7910-4A98-B7DD-DF8929FDA0F9}" destId="{CEF2C76A-5285-4651-81FE-0D2C11F8F4B0}" srcOrd="2" destOrd="0" parTransId="{A23B593D-9164-4A10-A4B7-1B00ED74279E}" sibTransId="{4C3893A1-2321-44E1-8D37-1F8247D4DB75}"/>
    <dgm:cxn modelId="{890E085A-83E8-4B68-8CC9-1250B06ABFFF}" srcId="{80753D1A-7910-4A98-B7DD-DF8929FDA0F9}" destId="{A3DFFC05-E4F7-43D8-86E2-5EFA1D9AD03D}" srcOrd="0" destOrd="0" parTransId="{B0941C60-C8D3-440F-ADBF-E09A3A967879}" sibTransId="{BB609373-AA3C-49BB-8630-7A8BF67FFEDB}"/>
    <dgm:cxn modelId="{E3EE9198-6C41-4168-8286-B421D376DE68}" type="presOf" srcId="{BB609373-AA3C-49BB-8630-7A8BF67FFEDB}" destId="{8DDEEDEC-22FF-4782-99F4-0AA4C96E3AC4}" srcOrd="0" destOrd="0" presId="urn:microsoft.com/office/officeart/2005/8/layout/cycle3"/>
    <dgm:cxn modelId="{EDC32EA3-2158-4CF9-B769-C6ABBA3C25BD}" srcId="{80753D1A-7910-4A98-B7DD-DF8929FDA0F9}" destId="{9A31A792-B1F6-4588-85F6-B560C5AA6C98}" srcOrd="4" destOrd="0" parTransId="{C6DFA2C6-EB6B-42C1-B8AD-1F2FD725D8F0}" sibTransId="{F27EA0D1-E4CC-4C53-8FBE-778DA78E35F4}"/>
    <dgm:cxn modelId="{5F0522C4-9684-46CA-8C80-A16AECBF4E79}" type="presOf" srcId="{9A31A792-B1F6-4588-85F6-B560C5AA6C98}" destId="{52BE53CB-2EE3-4814-BF55-424EF76BCBB0}" srcOrd="0" destOrd="0" presId="urn:microsoft.com/office/officeart/2005/8/layout/cycle3"/>
    <dgm:cxn modelId="{7E79C0CA-DF72-41DF-89C9-F3C22D41E9FF}" srcId="{80753D1A-7910-4A98-B7DD-DF8929FDA0F9}" destId="{880846DD-51ED-4257-8D16-5BF1BAF0F51E}" srcOrd="3" destOrd="0" parTransId="{328B9CD0-588D-4D17-8786-8286D1ECB257}" sibTransId="{E920950D-9A50-4186-8B7D-1B1D132BFA1F}"/>
    <dgm:cxn modelId="{4A3798FA-3538-4E50-BCAF-15FCBF6B526E}" type="presOf" srcId="{DB0830F4-55C8-407B-AE42-EFEA2F5F5DB6}" destId="{25C30EC7-088E-4528-A380-041C9C67F2F6}" srcOrd="0" destOrd="0" presId="urn:microsoft.com/office/officeart/2005/8/layout/cycle3"/>
    <dgm:cxn modelId="{2969F1C4-D51E-4967-8BE7-4179E5597FCC}" type="presParOf" srcId="{60AB0A57-9195-4DB8-AE7C-B4878B9DF582}" destId="{3F60454C-BF31-4221-BD5F-E13B365AEF7B}" srcOrd="0" destOrd="0" presId="urn:microsoft.com/office/officeart/2005/8/layout/cycle3"/>
    <dgm:cxn modelId="{4DC32D96-5791-4183-8A4C-7C535BC3D19C}" type="presParOf" srcId="{3F60454C-BF31-4221-BD5F-E13B365AEF7B}" destId="{74F8F3E6-9C7D-44C6-B5F4-54BA59AAB68D}" srcOrd="0" destOrd="0" presId="urn:microsoft.com/office/officeart/2005/8/layout/cycle3"/>
    <dgm:cxn modelId="{1A6A9090-1934-4666-8961-D17A9DF0B876}" type="presParOf" srcId="{3F60454C-BF31-4221-BD5F-E13B365AEF7B}" destId="{8DDEEDEC-22FF-4782-99F4-0AA4C96E3AC4}" srcOrd="1" destOrd="0" presId="urn:microsoft.com/office/officeart/2005/8/layout/cycle3"/>
    <dgm:cxn modelId="{610E8E28-87CB-49BA-B95F-AA242C8B928D}" type="presParOf" srcId="{3F60454C-BF31-4221-BD5F-E13B365AEF7B}" destId="{25C30EC7-088E-4528-A380-041C9C67F2F6}" srcOrd="2" destOrd="0" presId="urn:microsoft.com/office/officeart/2005/8/layout/cycle3"/>
    <dgm:cxn modelId="{F9C76D7E-7945-4199-98E2-318652AE45E1}" type="presParOf" srcId="{3F60454C-BF31-4221-BD5F-E13B365AEF7B}" destId="{790B80E7-7091-4C2F-8EDD-BB2FFA99A970}" srcOrd="3" destOrd="0" presId="urn:microsoft.com/office/officeart/2005/8/layout/cycle3"/>
    <dgm:cxn modelId="{3C024291-9A8A-4E3C-8375-9FA8EAEF1E23}" type="presParOf" srcId="{3F60454C-BF31-4221-BD5F-E13B365AEF7B}" destId="{6542C730-71F4-4C78-8AA5-5F065E120DE7}" srcOrd="4" destOrd="0" presId="urn:microsoft.com/office/officeart/2005/8/layout/cycle3"/>
    <dgm:cxn modelId="{2E5060E5-2FFE-45CF-8F40-99B852374786}" type="presParOf" srcId="{3F60454C-BF31-4221-BD5F-E13B365AEF7B}" destId="{52BE53CB-2EE3-4814-BF55-424EF76BCBB0}"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FCEDBF-1E2B-4446-8273-C067FB074A72}" type="doc">
      <dgm:prSet loTypeId="urn:microsoft.com/office/officeart/2005/8/layout/cycle1" loCatId="cycle" qsTypeId="urn:microsoft.com/office/officeart/2005/8/quickstyle/3d7" qsCatId="3D" csTypeId="urn:microsoft.com/office/officeart/2005/8/colors/accent1_2" csCatId="accent1" phldr="1"/>
      <dgm:spPr/>
      <dgm:t>
        <a:bodyPr/>
        <a:lstStyle/>
        <a:p>
          <a:endParaRPr lang="zh-TW" altLang="en-US"/>
        </a:p>
      </dgm:t>
    </dgm:pt>
    <dgm:pt modelId="{A5D994E2-61DF-4C6F-82AC-FBFB69712BEC}">
      <dgm:prSet phldrT="[文字]" custT="1"/>
      <dgm:spPr/>
      <dgm:t>
        <a:bodyPr/>
        <a:lstStyle/>
        <a:p>
          <a:r>
            <a:rPr lang="zh-TW" altLang="en-US" sz="2400" b="1" dirty="0">
              <a:solidFill>
                <a:srgbClr val="FF0000"/>
              </a:solidFill>
            </a:rPr>
            <a:t>準備</a:t>
          </a:r>
        </a:p>
      </dgm:t>
    </dgm:pt>
    <dgm:pt modelId="{068E15EA-65E2-49EF-B3AB-7B39B13964E8}" type="parTrans" cxnId="{7D76F520-21E7-42C9-BCDB-8539D76F404C}">
      <dgm:prSet/>
      <dgm:spPr/>
      <dgm:t>
        <a:bodyPr/>
        <a:lstStyle/>
        <a:p>
          <a:endParaRPr lang="zh-TW" altLang="en-US">
            <a:solidFill>
              <a:srgbClr val="FF0000"/>
            </a:solidFill>
          </a:endParaRPr>
        </a:p>
      </dgm:t>
    </dgm:pt>
    <dgm:pt modelId="{33F52BEA-9601-4CBD-8C36-0E68E4CA10FB}" type="sibTrans" cxnId="{7D76F520-21E7-42C9-BCDB-8539D76F404C}">
      <dgm:prSet/>
      <dgm:spPr/>
      <dgm:t>
        <a:bodyPr/>
        <a:lstStyle/>
        <a:p>
          <a:endParaRPr lang="zh-TW" altLang="en-US">
            <a:solidFill>
              <a:srgbClr val="FF0000"/>
            </a:solidFill>
          </a:endParaRPr>
        </a:p>
      </dgm:t>
    </dgm:pt>
    <dgm:pt modelId="{3B2E8ECB-B64A-4120-B65C-3880BDA56315}">
      <dgm:prSet custT="1"/>
      <dgm:spPr/>
      <dgm:t>
        <a:bodyPr/>
        <a:lstStyle/>
        <a:p>
          <a:r>
            <a:rPr lang="zh-TW" altLang="en-US" sz="2400" b="1" dirty="0">
              <a:solidFill>
                <a:srgbClr val="FF0000"/>
              </a:solidFill>
            </a:rPr>
            <a:t>識別</a:t>
          </a:r>
        </a:p>
      </dgm:t>
    </dgm:pt>
    <dgm:pt modelId="{17E8D0ED-2D7B-4D96-BF8A-D210F9FF25DA}" type="parTrans" cxnId="{BA317A9F-17C6-4597-BDA3-81440435EF27}">
      <dgm:prSet/>
      <dgm:spPr/>
      <dgm:t>
        <a:bodyPr/>
        <a:lstStyle/>
        <a:p>
          <a:endParaRPr lang="zh-TW" altLang="en-US">
            <a:solidFill>
              <a:srgbClr val="FF0000"/>
            </a:solidFill>
          </a:endParaRPr>
        </a:p>
      </dgm:t>
    </dgm:pt>
    <dgm:pt modelId="{E9E06ACE-2113-4847-9D4B-C6F391BF5554}" type="sibTrans" cxnId="{BA317A9F-17C6-4597-BDA3-81440435EF27}">
      <dgm:prSet/>
      <dgm:spPr/>
      <dgm:t>
        <a:bodyPr/>
        <a:lstStyle/>
        <a:p>
          <a:endParaRPr lang="zh-TW" altLang="en-US">
            <a:solidFill>
              <a:srgbClr val="FF0000"/>
            </a:solidFill>
          </a:endParaRPr>
        </a:p>
      </dgm:t>
    </dgm:pt>
    <dgm:pt modelId="{DC342F2E-AD43-45C4-B2D6-3868E76A3950}">
      <dgm:prSet custT="1"/>
      <dgm:spPr/>
      <dgm:t>
        <a:bodyPr/>
        <a:lstStyle/>
        <a:p>
          <a:r>
            <a:rPr lang="zh-TW" altLang="en-US" sz="2400" b="1" dirty="0">
              <a:solidFill>
                <a:srgbClr val="FF0000"/>
              </a:solidFill>
            </a:rPr>
            <a:t>封鎖</a:t>
          </a:r>
        </a:p>
      </dgm:t>
    </dgm:pt>
    <dgm:pt modelId="{9DBFA9FF-FFB2-4086-A693-89E75F66B4FE}" type="parTrans" cxnId="{C423FA2C-A96A-4669-9B70-EBD96BAA1519}">
      <dgm:prSet/>
      <dgm:spPr/>
      <dgm:t>
        <a:bodyPr/>
        <a:lstStyle/>
        <a:p>
          <a:endParaRPr lang="zh-TW" altLang="en-US">
            <a:solidFill>
              <a:srgbClr val="FF0000"/>
            </a:solidFill>
          </a:endParaRPr>
        </a:p>
      </dgm:t>
    </dgm:pt>
    <dgm:pt modelId="{C3BC8073-06B2-495E-88CF-FF49E4184F0B}" type="sibTrans" cxnId="{C423FA2C-A96A-4669-9B70-EBD96BAA1519}">
      <dgm:prSet/>
      <dgm:spPr/>
      <dgm:t>
        <a:bodyPr/>
        <a:lstStyle/>
        <a:p>
          <a:endParaRPr lang="zh-TW" altLang="en-US">
            <a:solidFill>
              <a:srgbClr val="FF0000"/>
            </a:solidFill>
          </a:endParaRPr>
        </a:p>
      </dgm:t>
    </dgm:pt>
    <dgm:pt modelId="{6AF663AA-10C9-4638-92BF-111BBAC8401E}">
      <dgm:prSet custT="1"/>
      <dgm:spPr/>
      <dgm:t>
        <a:bodyPr/>
        <a:lstStyle/>
        <a:p>
          <a:r>
            <a:rPr lang="zh-TW" altLang="en-US" sz="2400" b="1" dirty="0">
              <a:solidFill>
                <a:srgbClr val="FF0000"/>
              </a:solidFill>
            </a:rPr>
            <a:t>根除</a:t>
          </a:r>
        </a:p>
      </dgm:t>
    </dgm:pt>
    <dgm:pt modelId="{51064CE4-86A4-4F9D-8F36-2AF463B2D163}" type="parTrans" cxnId="{5E291C56-7E1D-417C-B95B-1C2B4456FD85}">
      <dgm:prSet/>
      <dgm:spPr/>
      <dgm:t>
        <a:bodyPr/>
        <a:lstStyle/>
        <a:p>
          <a:endParaRPr lang="zh-TW" altLang="en-US">
            <a:solidFill>
              <a:srgbClr val="FF0000"/>
            </a:solidFill>
          </a:endParaRPr>
        </a:p>
      </dgm:t>
    </dgm:pt>
    <dgm:pt modelId="{FAFD1E06-DE70-4788-9A0B-87505090A005}" type="sibTrans" cxnId="{5E291C56-7E1D-417C-B95B-1C2B4456FD85}">
      <dgm:prSet/>
      <dgm:spPr/>
      <dgm:t>
        <a:bodyPr/>
        <a:lstStyle/>
        <a:p>
          <a:endParaRPr lang="zh-TW" altLang="en-US">
            <a:solidFill>
              <a:srgbClr val="FF0000"/>
            </a:solidFill>
          </a:endParaRPr>
        </a:p>
      </dgm:t>
    </dgm:pt>
    <dgm:pt modelId="{51124529-2651-4C8A-ADB9-22235BF316F6}">
      <dgm:prSet custT="1"/>
      <dgm:spPr/>
      <dgm:t>
        <a:bodyPr/>
        <a:lstStyle/>
        <a:p>
          <a:r>
            <a:rPr lang="zh-TW" altLang="en-US" sz="2400" b="1" dirty="0">
              <a:solidFill>
                <a:srgbClr val="FF0000"/>
              </a:solidFill>
            </a:rPr>
            <a:t>復原</a:t>
          </a:r>
        </a:p>
      </dgm:t>
    </dgm:pt>
    <dgm:pt modelId="{C2B98A1D-D078-40B6-B4E9-B3761B62DC03}" type="parTrans" cxnId="{3AE8BD43-25CC-4A48-92D3-27EC09EBAD37}">
      <dgm:prSet/>
      <dgm:spPr/>
      <dgm:t>
        <a:bodyPr/>
        <a:lstStyle/>
        <a:p>
          <a:endParaRPr lang="zh-TW" altLang="en-US">
            <a:solidFill>
              <a:srgbClr val="FF0000"/>
            </a:solidFill>
          </a:endParaRPr>
        </a:p>
      </dgm:t>
    </dgm:pt>
    <dgm:pt modelId="{32A03EDA-7995-4A5D-9B27-495B1043F918}" type="sibTrans" cxnId="{3AE8BD43-25CC-4A48-92D3-27EC09EBAD37}">
      <dgm:prSet/>
      <dgm:spPr/>
      <dgm:t>
        <a:bodyPr/>
        <a:lstStyle/>
        <a:p>
          <a:endParaRPr lang="zh-TW" altLang="en-US">
            <a:solidFill>
              <a:srgbClr val="FF0000"/>
            </a:solidFill>
          </a:endParaRPr>
        </a:p>
      </dgm:t>
    </dgm:pt>
    <dgm:pt modelId="{B16B1F8F-EFB2-41A0-9BFC-93279CE46B54}">
      <dgm:prSet custT="1"/>
      <dgm:spPr/>
      <dgm:t>
        <a:bodyPr/>
        <a:lstStyle/>
        <a:p>
          <a:r>
            <a:rPr lang="zh-TW" altLang="en-US" sz="2400" b="1" dirty="0">
              <a:solidFill>
                <a:srgbClr val="FF0000"/>
              </a:solidFill>
            </a:rPr>
            <a:t>經驗學習</a:t>
          </a:r>
          <a:endParaRPr lang="en-US" altLang="zh-TW" sz="2400" b="1" dirty="0">
            <a:solidFill>
              <a:srgbClr val="FF0000"/>
            </a:solidFill>
          </a:endParaRPr>
        </a:p>
      </dgm:t>
    </dgm:pt>
    <dgm:pt modelId="{726301DD-DD60-4267-9F7D-1740AA4BFF1F}" type="parTrans" cxnId="{3B26AB36-6B13-4AE6-B929-597983B5118C}">
      <dgm:prSet/>
      <dgm:spPr/>
      <dgm:t>
        <a:bodyPr/>
        <a:lstStyle/>
        <a:p>
          <a:endParaRPr lang="zh-TW" altLang="en-US">
            <a:solidFill>
              <a:srgbClr val="FF0000"/>
            </a:solidFill>
          </a:endParaRPr>
        </a:p>
      </dgm:t>
    </dgm:pt>
    <dgm:pt modelId="{E6BF9BFA-A525-438D-BD77-98D9FE0983F7}" type="sibTrans" cxnId="{3B26AB36-6B13-4AE6-B929-597983B5118C}">
      <dgm:prSet/>
      <dgm:spPr/>
      <dgm:t>
        <a:bodyPr/>
        <a:lstStyle/>
        <a:p>
          <a:endParaRPr lang="zh-TW" altLang="en-US">
            <a:solidFill>
              <a:srgbClr val="FF0000"/>
            </a:solidFill>
          </a:endParaRPr>
        </a:p>
      </dgm:t>
    </dgm:pt>
    <dgm:pt modelId="{9EDB26D8-9961-4D87-9392-CE97C0A25D92}" type="pres">
      <dgm:prSet presAssocID="{55FCEDBF-1E2B-4446-8273-C067FB074A72}" presName="cycle" presStyleCnt="0">
        <dgm:presLayoutVars>
          <dgm:dir/>
          <dgm:resizeHandles val="exact"/>
        </dgm:presLayoutVars>
      </dgm:prSet>
      <dgm:spPr/>
    </dgm:pt>
    <dgm:pt modelId="{5869CEC9-65E8-4586-AEE9-9F39EF08FB1F}" type="pres">
      <dgm:prSet presAssocID="{A5D994E2-61DF-4C6F-82AC-FBFB69712BEC}" presName="dummy" presStyleCnt="0"/>
      <dgm:spPr/>
    </dgm:pt>
    <dgm:pt modelId="{4EB5B4CA-D147-456A-AC08-FE5DE63EB07A}" type="pres">
      <dgm:prSet presAssocID="{A5D994E2-61DF-4C6F-82AC-FBFB69712BEC}" presName="node" presStyleLbl="revTx" presStyleIdx="0" presStyleCnt="6">
        <dgm:presLayoutVars>
          <dgm:bulletEnabled val="1"/>
        </dgm:presLayoutVars>
      </dgm:prSet>
      <dgm:spPr/>
    </dgm:pt>
    <dgm:pt modelId="{27DD272D-C9D4-42CF-AC51-CB5F906AE979}" type="pres">
      <dgm:prSet presAssocID="{33F52BEA-9601-4CBD-8C36-0E68E4CA10FB}" presName="sibTrans" presStyleLbl="node1" presStyleIdx="0" presStyleCnt="6"/>
      <dgm:spPr/>
    </dgm:pt>
    <dgm:pt modelId="{CD9B1500-BEDA-40D1-923D-A7A84A6D434C}" type="pres">
      <dgm:prSet presAssocID="{3B2E8ECB-B64A-4120-B65C-3880BDA56315}" presName="dummy" presStyleCnt="0"/>
      <dgm:spPr/>
    </dgm:pt>
    <dgm:pt modelId="{91B1018F-04AA-4C8C-95A2-A90F3654D3AA}" type="pres">
      <dgm:prSet presAssocID="{3B2E8ECB-B64A-4120-B65C-3880BDA56315}" presName="node" presStyleLbl="revTx" presStyleIdx="1" presStyleCnt="6">
        <dgm:presLayoutVars>
          <dgm:bulletEnabled val="1"/>
        </dgm:presLayoutVars>
      </dgm:prSet>
      <dgm:spPr/>
    </dgm:pt>
    <dgm:pt modelId="{9A2F66DE-6E44-43CC-BB09-36DE629625D5}" type="pres">
      <dgm:prSet presAssocID="{E9E06ACE-2113-4847-9D4B-C6F391BF5554}" presName="sibTrans" presStyleLbl="node1" presStyleIdx="1" presStyleCnt="6"/>
      <dgm:spPr/>
    </dgm:pt>
    <dgm:pt modelId="{E7C130A6-7C5B-4CD3-9209-6DFCA10F90CF}" type="pres">
      <dgm:prSet presAssocID="{DC342F2E-AD43-45C4-B2D6-3868E76A3950}" presName="dummy" presStyleCnt="0"/>
      <dgm:spPr/>
    </dgm:pt>
    <dgm:pt modelId="{B2FE2D10-7A7A-4FF2-B69F-F218E8775047}" type="pres">
      <dgm:prSet presAssocID="{DC342F2E-AD43-45C4-B2D6-3868E76A3950}" presName="node" presStyleLbl="revTx" presStyleIdx="2" presStyleCnt="6">
        <dgm:presLayoutVars>
          <dgm:bulletEnabled val="1"/>
        </dgm:presLayoutVars>
      </dgm:prSet>
      <dgm:spPr/>
    </dgm:pt>
    <dgm:pt modelId="{25AED384-5C68-4854-9F0C-9C537425F85F}" type="pres">
      <dgm:prSet presAssocID="{C3BC8073-06B2-495E-88CF-FF49E4184F0B}" presName="sibTrans" presStyleLbl="node1" presStyleIdx="2" presStyleCnt="6"/>
      <dgm:spPr/>
    </dgm:pt>
    <dgm:pt modelId="{887C7629-CF50-4736-9AEF-633B83058F28}" type="pres">
      <dgm:prSet presAssocID="{6AF663AA-10C9-4638-92BF-111BBAC8401E}" presName="dummy" presStyleCnt="0"/>
      <dgm:spPr/>
    </dgm:pt>
    <dgm:pt modelId="{F2C1CC35-D82D-4A8A-88D7-B6C9278F4E69}" type="pres">
      <dgm:prSet presAssocID="{6AF663AA-10C9-4638-92BF-111BBAC8401E}" presName="node" presStyleLbl="revTx" presStyleIdx="3" presStyleCnt="6">
        <dgm:presLayoutVars>
          <dgm:bulletEnabled val="1"/>
        </dgm:presLayoutVars>
      </dgm:prSet>
      <dgm:spPr/>
    </dgm:pt>
    <dgm:pt modelId="{48E6F09C-F39D-4B9B-9A6B-2E9426609D10}" type="pres">
      <dgm:prSet presAssocID="{FAFD1E06-DE70-4788-9A0B-87505090A005}" presName="sibTrans" presStyleLbl="node1" presStyleIdx="3" presStyleCnt="6"/>
      <dgm:spPr/>
    </dgm:pt>
    <dgm:pt modelId="{70CB1F07-34F8-43EC-830E-00D0296BE9F9}" type="pres">
      <dgm:prSet presAssocID="{51124529-2651-4C8A-ADB9-22235BF316F6}" presName="dummy" presStyleCnt="0"/>
      <dgm:spPr/>
    </dgm:pt>
    <dgm:pt modelId="{CB3FAC01-6297-4CBB-9602-60A6EBDA0D60}" type="pres">
      <dgm:prSet presAssocID="{51124529-2651-4C8A-ADB9-22235BF316F6}" presName="node" presStyleLbl="revTx" presStyleIdx="4" presStyleCnt="6">
        <dgm:presLayoutVars>
          <dgm:bulletEnabled val="1"/>
        </dgm:presLayoutVars>
      </dgm:prSet>
      <dgm:spPr/>
    </dgm:pt>
    <dgm:pt modelId="{4391CE38-6EE5-4C51-882D-81392AEFD613}" type="pres">
      <dgm:prSet presAssocID="{32A03EDA-7995-4A5D-9B27-495B1043F918}" presName="sibTrans" presStyleLbl="node1" presStyleIdx="4" presStyleCnt="6"/>
      <dgm:spPr/>
    </dgm:pt>
    <dgm:pt modelId="{CE548823-753B-48D2-9BD5-D0140289FCCD}" type="pres">
      <dgm:prSet presAssocID="{B16B1F8F-EFB2-41A0-9BFC-93279CE46B54}" presName="dummy" presStyleCnt="0"/>
      <dgm:spPr/>
    </dgm:pt>
    <dgm:pt modelId="{076F97EA-242C-4AA2-A2B5-FFA412326DA5}" type="pres">
      <dgm:prSet presAssocID="{B16B1F8F-EFB2-41A0-9BFC-93279CE46B54}" presName="node" presStyleLbl="revTx" presStyleIdx="5" presStyleCnt="6">
        <dgm:presLayoutVars>
          <dgm:bulletEnabled val="1"/>
        </dgm:presLayoutVars>
      </dgm:prSet>
      <dgm:spPr/>
    </dgm:pt>
    <dgm:pt modelId="{87AA3999-A05C-4246-AC49-42FA38B0AD41}" type="pres">
      <dgm:prSet presAssocID="{E6BF9BFA-A525-438D-BD77-98D9FE0983F7}" presName="sibTrans" presStyleLbl="node1" presStyleIdx="5" presStyleCnt="6"/>
      <dgm:spPr/>
    </dgm:pt>
  </dgm:ptLst>
  <dgm:cxnLst>
    <dgm:cxn modelId="{84E0430D-C5A0-4BC2-AA9E-328609C59105}" type="presOf" srcId="{E9E06ACE-2113-4847-9D4B-C6F391BF5554}" destId="{9A2F66DE-6E44-43CC-BB09-36DE629625D5}" srcOrd="0" destOrd="0" presId="urn:microsoft.com/office/officeart/2005/8/layout/cycle1"/>
    <dgm:cxn modelId="{5C684718-6861-4CE2-9304-804157DBB831}" type="presOf" srcId="{55FCEDBF-1E2B-4446-8273-C067FB074A72}" destId="{9EDB26D8-9961-4D87-9392-CE97C0A25D92}" srcOrd="0" destOrd="0" presId="urn:microsoft.com/office/officeart/2005/8/layout/cycle1"/>
    <dgm:cxn modelId="{7D76F520-21E7-42C9-BCDB-8539D76F404C}" srcId="{55FCEDBF-1E2B-4446-8273-C067FB074A72}" destId="{A5D994E2-61DF-4C6F-82AC-FBFB69712BEC}" srcOrd="0" destOrd="0" parTransId="{068E15EA-65E2-49EF-B3AB-7B39B13964E8}" sibTransId="{33F52BEA-9601-4CBD-8C36-0E68E4CA10FB}"/>
    <dgm:cxn modelId="{C423FA2C-A96A-4669-9B70-EBD96BAA1519}" srcId="{55FCEDBF-1E2B-4446-8273-C067FB074A72}" destId="{DC342F2E-AD43-45C4-B2D6-3868E76A3950}" srcOrd="2" destOrd="0" parTransId="{9DBFA9FF-FFB2-4086-A693-89E75F66B4FE}" sibTransId="{C3BC8073-06B2-495E-88CF-FF49E4184F0B}"/>
    <dgm:cxn modelId="{3B26AB36-6B13-4AE6-B929-597983B5118C}" srcId="{55FCEDBF-1E2B-4446-8273-C067FB074A72}" destId="{B16B1F8F-EFB2-41A0-9BFC-93279CE46B54}" srcOrd="5" destOrd="0" parTransId="{726301DD-DD60-4267-9F7D-1740AA4BFF1F}" sibTransId="{E6BF9BFA-A525-438D-BD77-98D9FE0983F7}"/>
    <dgm:cxn modelId="{B486D73D-360C-4CF6-8A79-3990FC9F7D8D}" type="presOf" srcId="{6AF663AA-10C9-4638-92BF-111BBAC8401E}" destId="{F2C1CC35-D82D-4A8A-88D7-B6C9278F4E69}" srcOrd="0" destOrd="0" presId="urn:microsoft.com/office/officeart/2005/8/layout/cycle1"/>
    <dgm:cxn modelId="{9858855F-3B11-4AFC-A51E-F64A32ECB55B}" type="presOf" srcId="{33F52BEA-9601-4CBD-8C36-0E68E4CA10FB}" destId="{27DD272D-C9D4-42CF-AC51-CB5F906AE979}" srcOrd="0" destOrd="0" presId="urn:microsoft.com/office/officeart/2005/8/layout/cycle1"/>
    <dgm:cxn modelId="{3AE8BD43-25CC-4A48-92D3-27EC09EBAD37}" srcId="{55FCEDBF-1E2B-4446-8273-C067FB074A72}" destId="{51124529-2651-4C8A-ADB9-22235BF316F6}" srcOrd="4" destOrd="0" parTransId="{C2B98A1D-D078-40B6-B4E9-B3761B62DC03}" sibTransId="{32A03EDA-7995-4A5D-9B27-495B1043F918}"/>
    <dgm:cxn modelId="{80822544-AECE-4B18-A248-33664FB364A5}" type="presOf" srcId="{B16B1F8F-EFB2-41A0-9BFC-93279CE46B54}" destId="{076F97EA-242C-4AA2-A2B5-FFA412326DA5}" srcOrd="0" destOrd="0" presId="urn:microsoft.com/office/officeart/2005/8/layout/cycle1"/>
    <dgm:cxn modelId="{5E1A9649-16EF-43F1-89EB-330CDD56399E}" type="presOf" srcId="{FAFD1E06-DE70-4788-9A0B-87505090A005}" destId="{48E6F09C-F39D-4B9B-9A6B-2E9426609D10}" srcOrd="0" destOrd="0" presId="urn:microsoft.com/office/officeart/2005/8/layout/cycle1"/>
    <dgm:cxn modelId="{7D196471-BD48-4C0D-A61C-93075D9851FF}" type="presOf" srcId="{DC342F2E-AD43-45C4-B2D6-3868E76A3950}" destId="{B2FE2D10-7A7A-4FF2-B69F-F218E8775047}" srcOrd="0" destOrd="0" presId="urn:microsoft.com/office/officeart/2005/8/layout/cycle1"/>
    <dgm:cxn modelId="{5E291C56-7E1D-417C-B95B-1C2B4456FD85}" srcId="{55FCEDBF-1E2B-4446-8273-C067FB074A72}" destId="{6AF663AA-10C9-4638-92BF-111BBAC8401E}" srcOrd="3" destOrd="0" parTransId="{51064CE4-86A4-4F9D-8F36-2AF463B2D163}" sibTransId="{FAFD1E06-DE70-4788-9A0B-87505090A005}"/>
    <dgm:cxn modelId="{DA2D015A-377B-4A7B-B60F-311F6E41FB6F}" type="presOf" srcId="{E6BF9BFA-A525-438D-BD77-98D9FE0983F7}" destId="{87AA3999-A05C-4246-AC49-42FA38B0AD41}" srcOrd="0" destOrd="0" presId="urn:microsoft.com/office/officeart/2005/8/layout/cycle1"/>
    <dgm:cxn modelId="{372E967B-A01F-4CF0-B89E-5009DA0CF718}" type="presOf" srcId="{51124529-2651-4C8A-ADB9-22235BF316F6}" destId="{CB3FAC01-6297-4CBB-9602-60A6EBDA0D60}" srcOrd="0" destOrd="0" presId="urn:microsoft.com/office/officeart/2005/8/layout/cycle1"/>
    <dgm:cxn modelId="{30C65B8F-46DD-4C68-BA7B-E07593EA2DE1}" type="presOf" srcId="{32A03EDA-7995-4A5D-9B27-495B1043F918}" destId="{4391CE38-6EE5-4C51-882D-81392AEFD613}" srcOrd="0" destOrd="0" presId="urn:microsoft.com/office/officeart/2005/8/layout/cycle1"/>
    <dgm:cxn modelId="{BA317A9F-17C6-4597-BDA3-81440435EF27}" srcId="{55FCEDBF-1E2B-4446-8273-C067FB074A72}" destId="{3B2E8ECB-B64A-4120-B65C-3880BDA56315}" srcOrd="1" destOrd="0" parTransId="{17E8D0ED-2D7B-4D96-BF8A-D210F9FF25DA}" sibTransId="{E9E06ACE-2113-4847-9D4B-C6F391BF5554}"/>
    <dgm:cxn modelId="{89365DBE-B59E-422B-A021-78C71930DD7F}" type="presOf" srcId="{C3BC8073-06B2-495E-88CF-FF49E4184F0B}" destId="{25AED384-5C68-4854-9F0C-9C537425F85F}" srcOrd="0" destOrd="0" presId="urn:microsoft.com/office/officeart/2005/8/layout/cycle1"/>
    <dgm:cxn modelId="{FDF8D4C8-8A55-46E6-9C2A-F0AF95EDB62A}" type="presOf" srcId="{A5D994E2-61DF-4C6F-82AC-FBFB69712BEC}" destId="{4EB5B4CA-D147-456A-AC08-FE5DE63EB07A}" srcOrd="0" destOrd="0" presId="urn:microsoft.com/office/officeart/2005/8/layout/cycle1"/>
    <dgm:cxn modelId="{8ADF67EC-ECE0-40F5-BC01-D2242A07C67E}" type="presOf" srcId="{3B2E8ECB-B64A-4120-B65C-3880BDA56315}" destId="{91B1018F-04AA-4C8C-95A2-A90F3654D3AA}" srcOrd="0" destOrd="0" presId="urn:microsoft.com/office/officeart/2005/8/layout/cycle1"/>
    <dgm:cxn modelId="{9FB694A0-A0C7-49CE-BF82-01A5243A66C3}" type="presParOf" srcId="{9EDB26D8-9961-4D87-9392-CE97C0A25D92}" destId="{5869CEC9-65E8-4586-AEE9-9F39EF08FB1F}" srcOrd="0" destOrd="0" presId="urn:microsoft.com/office/officeart/2005/8/layout/cycle1"/>
    <dgm:cxn modelId="{9FDF31B9-415B-4EC9-92F3-4F7B09E94961}" type="presParOf" srcId="{9EDB26D8-9961-4D87-9392-CE97C0A25D92}" destId="{4EB5B4CA-D147-456A-AC08-FE5DE63EB07A}" srcOrd="1" destOrd="0" presId="urn:microsoft.com/office/officeart/2005/8/layout/cycle1"/>
    <dgm:cxn modelId="{A6257399-3B72-449E-AC34-E4BD2D1E70D2}" type="presParOf" srcId="{9EDB26D8-9961-4D87-9392-CE97C0A25D92}" destId="{27DD272D-C9D4-42CF-AC51-CB5F906AE979}" srcOrd="2" destOrd="0" presId="urn:microsoft.com/office/officeart/2005/8/layout/cycle1"/>
    <dgm:cxn modelId="{59038BB8-26FD-4AD5-812A-A2DE72BB4367}" type="presParOf" srcId="{9EDB26D8-9961-4D87-9392-CE97C0A25D92}" destId="{CD9B1500-BEDA-40D1-923D-A7A84A6D434C}" srcOrd="3" destOrd="0" presId="urn:microsoft.com/office/officeart/2005/8/layout/cycle1"/>
    <dgm:cxn modelId="{4707FF78-7B7F-4D58-ACAE-B680A4C8585F}" type="presParOf" srcId="{9EDB26D8-9961-4D87-9392-CE97C0A25D92}" destId="{91B1018F-04AA-4C8C-95A2-A90F3654D3AA}" srcOrd="4" destOrd="0" presId="urn:microsoft.com/office/officeart/2005/8/layout/cycle1"/>
    <dgm:cxn modelId="{E099459A-7C10-4AE8-8895-CB57851BD828}" type="presParOf" srcId="{9EDB26D8-9961-4D87-9392-CE97C0A25D92}" destId="{9A2F66DE-6E44-43CC-BB09-36DE629625D5}" srcOrd="5" destOrd="0" presId="urn:microsoft.com/office/officeart/2005/8/layout/cycle1"/>
    <dgm:cxn modelId="{FC745CB8-D324-4965-95D2-06CD936A01C9}" type="presParOf" srcId="{9EDB26D8-9961-4D87-9392-CE97C0A25D92}" destId="{E7C130A6-7C5B-4CD3-9209-6DFCA10F90CF}" srcOrd="6" destOrd="0" presId="urn:microsoft.com/office/officeart/2005/8/layout/cycle1"/>
    <dgm:cxn modelId="{AE512472-5053-405B-9B91-779AEBDCD9A9}" type="presParOf" srcId="{9EDB26D8-9961-4D87-9392-CE97C0A25D92}" destId="{B2FE2D10-7A7A-4FF2-B69F-F218E8775047}" srcOrd="7" destOrd="0" presId="urn:microsoft.com/office/officeart/2005/8/layout/cycle1"/>
    <dgm:cxn modelId="{DDA4603D-B7C3-43DC-B190-E8BDA8B9E9A4}" type="presParOf" srcId="{9EDB26D8-9961-4D87-9392-CE97C0A25D92}" destId="{25AED384-5C68-4854-9F0C-9C537425F85F}" srcOrd="8" destOrd="0" presId="urn:microsoft.com/office/officeart/2005/8/layout/cycle1"/>
    <dgm:cxn modelId="{503C6BA6-ACBE-4452-87B4-7EA4F3337AA4}" type="presParOf" srcId="{9EDB26D8-9961-4D87-9392-CE97C0A25D92}" destId="{887C7629-CF50-4736-9AEF-633B83058F28}" srcOrd="9" destOrd="0" presId="urn:microsoft.com/office/officeart/2005/8/layout/cycle1"/>
    <dgm:cxn modelId="{0370B8DA-75AA-471F-8F8D-56BC1622276F}" type="presParOf" srcId="{9EDB26D8-9961-4D87-9392-CE97C0A25D92}" destId="{F2C1CC35-D82D-4A8A-88D7-B6C9278F4E69}" srcOrd="10" destOrd="0" presId="urn:microsoft.com/office/officeart/2005/8/layout/cycle1"/>
    <dgm:cxn modelId="{D3B84842-2748-4D89-BD3C-F5213039B872}" type="presParOf" srcId="{9EDB26D8-9961-4D87-9392-CE97C0A25D92}" destId="{48E6F09C-F39D-4B9B-9A6B-2E9426609D10}" srcOrd="11" destOrd="0" presId="urn:microsoft.com/office/officeart/2005/8/layout/cycle1"/>
    <dgm:cxn modelId="{042BA594-1B03-485F-B7C3-3DC306F03792}" type="presParOf" srcId="{9EDB26D8-9961-4D87-9392-CE97C0A25D92}" destId="{70CB1F07-34F8-43EC-830E-00D0296BE9F9}" srcOrd="12" destOrd="0" presId="urn:microsoft.com/office/officeart/2005/8/layout/cycle1"/>
    <dgm:cxn modelId="{31177425-2FC5-4BA9-88CF-24F862709C37}" type="presParOf" srcId="{9EDB26D8-9961-4D87-9392-CE97C0A25D92}" destId="{CB3FAC01-6297-4CBB-9602-60A6EBDA0D60}" srcOrd="13" destOrd="0" presId="urn:microsoft.com/office/officeart/2005/8/layout/cycle1"/>
    <dgm:cxn modelId="{E9C1E129-CBDC-4BAA-8085-88E7874857F7}" type="presParOf" srcId="{9EDB26D8-9961-4D87-9392-CE97C0A25D92}" destId="{4391CE38-6EE5-4C51-882D-81392AEFD613}" srcOrd="14" destOrd="0" presId="urn:microsoft.com/office/officeart/2005/8/layout/cycle1"/>
    <dgm:cxn modelId="{DF667085-8E48-45AD-8942-ABD6094EC43C}" type="presParOf" srcId="{9EDB26D8-9961-4D87-9392-CE97C0A25D92}" destId="{CE548823-753B-48D2-9BD5-D0140289FCCD}" srcOrd="15" destOrd="0" presId="urn:microsoft.com/office/officeart/2005/8/layout/cycle1"/>
    <dgm:cxn modelId="{2744A3A8-BAEB-48C8-AA61-BC5F57CF355E}" type="presParOf" srcId="{9EDB26D8-9961-4D87-9392-CE97C0A25D92}" destId="{076F97EA-242C-4AA2-A2B5-FFA412326DA5}" srcOrd="16" destOrd="0" presId="urn:microsoft.com/office/officeart/2005/8/layout/cycle1"/>
    <dgm:cxn modelId="{E7386F66-3074-40AF-9198-CD81A2C9ABE0}" type="presParOf" srcId="{9EDB26D8-9961-4D87-9392-CE97C0A25D92}" destId="{87AA3999-A05C-4246-AC49-42FA38B0AD41}"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5B8F4C-6D10-46AF-9ECD-C05052E52976}" type="doc">
      <dgm:prSet loTypeId="urn:microsoft.com/office/officeart/2009/3/layout/StepUpProcess" loCatId="process" qsTypeId="urn:microsoft.com/office/officeart/2005/8/quickstyle/3d6" qsCatId="3D" csTypeId="urn:microsoft.com/office/officeart/2005/8/colors/accent1_2" csCatId="accent1" phldr="1"/>
      <dgm:spPr/>
      <dgm:t>
        <a:bodyPr/>
        <a:lstStyle/>
        <a:p>
          <a:endParaRPr lang="zh-TW" altLang="en-US"/>
        </a:p>
      </dgm:t>
    </dgm:pt>
    <dgm:pt modelId="{C9718159-8520-42D5-BC11-BD18E86DCAA4}">
      <dgm:prSet phldrT="[文字]" custT="1"/>
      <dgm:spPr/>
      <dgm:t>
        <a:bodyPr/>
        <a:lstStyle/>
        <a:p>
          <a:r>
            <a:rPr lang="zh-TW" altLang="en-US" sz="2400" b="1" dirty="0">
              <a:solidFill>
                <a:srgbClr val="FF0000"/>
              </a:solidFill>
            </a:rPr>
            <a:t>電腦犯罪相關的證物的處理與調查</a:t>
          </a:r>
        </a:p>
      </dgm:t>
    </dgm:pt>
    <dgm:pt modelId="{528F6B93-066F-4FF2-9434-D433B74D4A3C}" type="parTrans" cxnId="{AAA102F2-DAC0-4AA8-B48E-6B3935C94736}">
      <dgm:prSet/>
      <dgm:spPr/>
      <dgm:t>
        <a:bodyPr/>
        <a:lstStyle/>
        <a:p>
          <a:endParaRPr lang="zh-TW" altLang="en-US" sz="2400" b="1">
            <a:solidFill>
              <a:srgbClr val="FF0000"/>
            </a:solidFill>
          </a:endParaRPr>
        </a:p>
      </dgm:t>
    </dgm:pt>
    <dgm:pt modelId="{0C0174BE-9DA0-453B-B1CF-C28388DE6E4C}" type="sibTrans" cxnId="{AAA102F2-DAC0-4AA8-B48E-6B3935C94736}">
      <dgm:prSet/>
      <dgm:spPr/>
      <dgm:t>
        <a:bodyPr/>
        <a:lstStyle/>
        <a:p>
          <a:endParaRPr lang="zh-TW" altLang="en-US" sz="2400" b="1">
            <a:solidFill>
              <a:srgbClr val="FF0000"/>
            </a:solidFill>
          </a:endParaRPr>
        </a:p>
      </dgm:t>
    </dgm:pt>
    <dgm:pt modelId="{6C112822-61C4-4E6E-B5E7-2E530B58DE11}">
      <dgm:prSet phldrT="[文字]" custT="1"/>
      <dgm:spPr/>
      <dgm:t>
        <a:bodyPr/>
        <a:lstStyle/>
        <a:p>
          <a:r>
            <a:rPr lang="zh-TW" altLang="en-US" sz="2400" b="1" dirty="0">
              <a:solidFill>
                <a:srgbClr val="FF0000"/>
              </a:solidFill>
            </a:rPr>
            <a:t>支持或是否定犯罪的推論</a:t>
          </a:r>
        </a:p>
      </dgm:t>
    </dgm:pt>
    <dgm:pt modelId="{0D5E9FD4-2819-4164-B9E7-C8DDD6C8B738}" type="parTrans" cxnId="{AFC5A187-8D01-4978-BD69-30E760394E71}">
      <dgm:prSet/>
      <dgm:spPr/>
      <dgm:t>
        <a:bodyPr/>
        <a:lstStyle/>
        <a:p>
          <a:endParaRPr lang="zh-TW" altLang="en-US" sz="2400" b="1">
            <a:solidFill>
              <a:srgbClr val="FF0000"/>
            </a:solidFill>
          </a:endParaRPr>
        </a:p>
      </dgm:t>
    </dgm:pt>
    <dgm:pt modelId="{C9230F3B-DD22-491D-8CF7-BCE37AD23F9C}" type="sibTrans" cxnId="{AFC5A187-8D01-4978-BD69-30E760394E71}">
      <dgm:prSet/>
      <dgm:spPr/>
      <dgm:t>
        <a:bodyPr/>
        <a:lstStyle/>
        <a:p>
          <a:endParaRPr lang="zh-TW" altLang="en-US" sz="2400" b="1">
            <a:solidFill>
              <a:srgbClr val="FF0000"/>
            </a:solidFill>
          </a:endParaRPr>
        </a:p>
      </dgm:t>
    </dgm:pt>
    <dgm:pt modelId="{4AFD6D8F-BD4E-4D65-B5BE-44086484C55B}">
      <dgm:prSet phldrT="[文字]" custT="1"/>
      <dgm:spPr/>
      <dgm:t>
        <a:bodyPr/>
        <a:lstStyle/>
        <a:p>
          <a:r>
            <a:rPr lang="zh-TW" altLang="en-US" sz="2400" b="1" dirty="0">
              <a:solidFill>
                <a:srgbClr val="FF0000"/>
              </a:solidFill>
            </a:rPr>
            <a:t>提供資安事件的調查</a:t>
          </a:r>
        </a:p>
      </dgm:t>
    </dgm:pt>
    <dgm:pt modelId="{516C46EA-2136-4785-B2B4-632999230481}" type="parTrans" cxnId="{B4B0FEC2-16B6-4C01-B71B-3BEB6ECACA27}">
      <dgm:prSet/>
      <dgm:spPr/>
      <dgm:t>
        <a:bodyPr/>
        <a:lstStyle/>
        <a:p>
          <a:endParaRPr lang="zh-TW" altLang="en-US" sz="2400" b="1">
            <a:solidFill>
              <a:srgbClr val="FF0000"/>
            </a:solidFill>
          </a:endParaRPr>
        </a:p>
      </dgm:t>
    </dgm:pt>
    <dgm:pt modelId="{C3650E04-C091-46EB-B570-5DDA71E696E7}" type="sibTrans" cxnId="{B4B0FEC2-16B6-4C01-B71B-3BEB6ECACA27}">
      <dgm:prSet/>
      <dgm:spPr/>
      <dgm:t>
        <a:bodyPr/>
        <a:lstStyle/>
        <a:p>
          <a:endParaRPr lang="zh-TW" altLang="en-US" sz="2400" b="1">
            <a:solidFill>
              <a:srgbClr val="FF0000"/>
            </a:solidFill>
          </a:endParaRPr>
        </a:p>
      </dgm:t>
    </dgm:pt>
    <dgm:pt modelId="{4B939FCA-2614-4FBD-9AC7-CB694A013089}" type="pres">
      <dgm:prSet presAssocID="{EB5B8F4C-6D10-46AF-9ECD-C05052E52976}" presName="rootnode" presStyleCnt="0">
        <dgm:presLayoutVars>
          <dgm:chMax/>
          <dgm:chPref/>
          <dgm:dir/>
          <dgm:animLvl val="lvl"/>
        </dgm:presLayoutVars>
      </dgm:prSet>
      <dgm:spPr/>
    </dgm:pt>
    <dgm:pt modelId="{A88028ED-4066-4B58-AE0C-8A1D01F98EF3}" type="pres">
      <dgm:prSet presAssocID="{C9718159-8520-42D5-BC11-BD18E86DCAA4}" presName="composite" presStyleCnt="0"/>
      <dgm:spPr/>
    </dgm:pt>
    <dgm:pt modelId="{169C2C69-7F76-4A6D-850C-34B252355285}" type="pres">
      <dgm:prSet presAssocID="{C9718159-8520-42D5-BC11-BD18E86DCAA4}" presName="LShape" presStyleLbl="alignNode1" presStyleIdx="0" presStyleCnt="5"/>
      <dgm:spPr/>
    </dgm:pt>
    <dgm:pt modelId="{EB9943A4-35E9-4AA8-A4B8-A07B73B63965}" type="pres">
      <dgm:prSet presAssocID="{C9718159-8520-42D5-BC11-BD18E86DCAA4}" presName="ParentText" presStyleLbl="revTx" presStyleIdx="0" presStyleCnt="3">
        <dgm:presLayoutVars>
          <dgm:chMax val="0"/>
          <dgm:chPref val="0"/>
          <dgm:bulletEnabled val="1"/>
        </dgm:presLayoutVars>
      </dgm:prSet>
      <dgm:spPr/>
    </dgm:pt>
    <dgm:pt modelId="{61CA1CC3-9111-4C07-BDBC-080FFE165ABF}" type="pres">
      <dgm:prSet presAssocID="{C9718159-8520-42D5-BC11-BD18E86DCAA4}" presName="Triangle" presStyleLbl="alignNode1" presStyleIdx="1" presStyleCnt="5"/>
      <dgm:spPr/>
    </dgm:pt>
    <dgm:pt modelId="{F525EE2D-1CC1-4EC2-ACD6-623D8A303FF1}" type="pres">
      <dgm:prSet presAssocID="{0C0174BE-9DA0-453B-B1CF-C28388DE6E4C}" presName="sibTrans" presStyleCnt="0"/>
      <dgm:spPr/>
    </dgm:pt>
    <dgm:pt modelId="{2929A1C5-8470-4D81-8BC7-FA012472C544}" type="pres">
      <dgm:prSet presAssocID="{0C0174BE-9DA0-453B-B1CF-C28388DE6E4C}" presName="space" presStyleCnt="0"/>
      <dgm:spPr/>
    </dgm:pt>
    <dgm:pt modelId="{C5DF71FE-8E01-4044-A329-971F9A877BF4}" type="pres">
      <dgm:prSet presAssocID="{6C112822-61C4-4E6E-B5E7-2E530B58DE11}" presName="composite" presStyleCnt="0"/>
      <dgm:spPr/>
    </dgm:pt>
    <dgm:pt modelId="{F94887E8-94BF-48F3-91D3-74A5ACD91B73}" type="pres">
      <dgm:prSet presAssocID="{6C112822-61C4-4E6E-B5E7-2E530B58DE11}" presName="LShape" presStyleLbl="alignNode1" presStyleIdx="2" presStyleCnt="5"/>
      <dgm:spPr/>
    </dgm:pt>
    <dgm:pt modelId="{E05B30CC-96FF-4CA0-B9B6-E108547D1E1D}" type="pres">
      <dgm:prSet presAssocID="{6C112822-61C4-4E6E-B5E7-2E530B58DE11}" presName="ParentText" presStyleLbl="revTx" presStyleIdx="1" presStyleCnt="3">
        <dgm:presLayoutVars>
          <dgm:chMax val="0"/>
          <dgm:chPref val="0"/>
          <dgm:bulletEnabled val="1"/>
        </dgm:presLayoutVars>
      </dgm:prSet>
      <dgm:spPr/>
    </dgm:pt>
    <dgm:pt modelId="{11A6EE50-85DC-40E2-8154-457D49D4F9CF}" type="pres">
      <dgm:prSet presAssocID="{6C112822-61C4-4E6E-B5E7-2E530B58DE11}" presName="Triangle" presStyleLbl="alignNode1" presStyleIdx="3" presStyleCnt="5"/>
      <dgm:spPr/>
    </dgm:pt>
    <dgm:pt modelId="{570DAFFD-4EDC-4FE7-A6C5-47AC9A893099}" type="pres">
      <dgm:prSet presAssocID="{C9230F3B-DD22-491D-8CF7-BCE37AD23F9C}" presName="sibTrans" presStyleCnt="0"/>
      <dgm:spPr/>
    </dgm:pt>
    <dgm:pt modelId="{0406013A-B3DD-4F93-AC0C-F9F2C4D4AD98}" type="pres">
      <dgm:prSet presAssocID="{C9230F3B-DD22-491D-8CF7-BCE37AD23F9C}" presName="space" presStyleCnt="0"/>
      <dgm:spPr/>
    </dgm:pt>
    <dgm:pt modelId="{12414098-2AF1-4FF6-AC74-E4B4E8A9E7B9}" type="pres">
      <dgm:prSet presAssocID="{4AFD6D8F-BD4E-4D65-B5BE-44086484C55B}" presName="composite" presStyleCnt="0"/>
      <dgm:spPr/>
    </dgm:pt>
    <dgm:pt modelId="{ADBD137D-A9E1-499C-A52D-13F9982BE7AD}" type="pres">
      <dgm:prSet presAssocID="{4AFD6D8F-BD4E-4D65-B5BE-44086484C55B}" presName="LShape" presStyleLbl="alignNode1" presStyleIdx="4" presStyleCnt="5"/>
      <dgm:spPr/>
    </dgm:pt>
    <dgm:pt modelId="{D151967E-62BA-4059-9B72-7D47C8713A54}" type="pres">
      <dgm:prSet presAssocID="{4AFD6D8F-BD4E-4D65-B5BE-44086484C55B}" presName="ParentText" presStyleLbl="revTx" presStyleIdx="2" presStyleCnt="3">
        <dgm:presLayoutVars>
          <dgm:chMax val="0"/>
          <dgm:chPref val="0"/>
          <dgm:bulletEnabled val="1"/>
        </dgm:presLayoutVars>
      </dgm:prSet>
      <dgm:spPr/>
    </dgm:pt>
  </dgm:ptLst>
  <dgm:cxnLst>
    <dgm:cxn modelId="{80E87410-6B8E-4650-8583-D78B157CE4CF}" type="presOf" srcId="{4AFD6D8F-BD4E-4D65-B5BE-44086484C55B}" destId="{D151967E-62BA-4059-9B72-7D47C8713A54}" srcOrd="0" destOrd="0" presId="urn:microsoft.com/office/officeart/2009/3/layout/StepUpProcess"/>
    <dgm:cxn modelId="{D3C6BA83-DBEC-4F31-A158-0AB2CD2E4FD8}" type="presOf" srcId="{EB5B8F4C-6D10-46AF-9ECD-C05052E52976}" destId="{4B939FCA-2614-4FBD-9AC7-CB694A013089}" srcOrd="0" destOrd="0" presId="urn:microsoft.com/office/officeart/2009/3/layout/StepUpProcess"/>
    <dgm:cxn modelId="{AFC5A187-8D01-4978-BD69-30E760394E71}" srcId="{EB5B8F4C-6D10-46AF-9ECD-C05052E52976}" destId="{6C112822-61C4-4E6E-B5E7-2E530B58DE11}" srcOrd="1" destOrd="0" parTransId="{0D5E9FD4-2819-4164-B9E7-C8DDD6C8B738}" sibTransId="{C9230F3B-DD22-491D-8CF7-BCE37AD23F9C}"/>
    <dgm:cxn modelId="{F3D3C9A8-8C28-4674-BE5E-078B294ADC8C}" type="presOf" srcId="{C9718159-8520-42D5-BC11-BD18E86DCAA4}" destId="{EB9943A4-35E9-4AA8-A4B8-A07B73B63965}" srcOrd="0" destOrd="0" presId="urn:microsoft.com/office/officeart/2009/3/layout/StepUpProcess"/>
    <dgm:cxn modelId="{B4B0FEC2-16B6-4C01-B71B-3BEB6ECACA27}" srcId="{EB5B8F4C-6D10-46AF-9ECD-C05052E52976}" destId="{4AFD6D8F-BD4E-4D65-B5BE-44086484C55B}" srcOrd="2" destOrd="0" parTransId="{516C46EA-2136-4785-B2B4-632999230481}" sibTransId="{C3650E04-C091-46EB-B570-5DDA71E696E7}"/>
    <dgm:cxn modelId="{DAF3F9ED-38B9-4289-A2A7-CBA41AC9B783}" type="presOf" srcId="{6C112822-61C4-4E6E-B5E7-2E530B58DE11}" destId="{E05B30CC-96FF-4CA0-B9B6-E108547D1E1D}" srcOrd="0" destOrd="0" presId="urn:microsoft.com/office/officeart/2009/3/layout/StepUpProcess"/>
    <dgm:cxn modelId="{AAA102F2-DAC0-4AA8-B48E-6B3935C94736}" srcId="{EB5B8F4C-6D10-46AF-9ECD-C05052E52976}" destId="{C9718159-8520-42D5-BC11-BD18E86DCAA4}" srcOrd="0" destOrd="0" parTransId="{528F6B93-066F-4FF2-9434-D433B74D4A3C}" sibTransId="{0C0174BE-9DA0-453B-B1CF-C28388DE6E4C}"/>
    <dgm:cxn modelId="{D64AE43F-66D0-46F6-A85E-D8C2234DD556}" type="presParOf" srcId="{4B939FCA-2614-4FBD-9AC7-CB694A013089}" destId="{A88028ED-4066-4B58-AE0C-8A1D01F98EF3}" srcOrd="0" destOrd="0" presId="urn:microsoft.com/office/officeart/2009/3/layout/StepUpProcess"/>
    <dgm:cxn modelId="{FB7229EC-B10A-4C00-801B-2A34ABC6F80B}" type="presParOf" srcId="{A88028ED-4066-4B58-AE0C-8A1D01F98EF3}" destId="{169C2C69-7F76-4A6D-850C-34B252355285}" srcOrd="0" destOrd="0" presId="urn:microsoft.com/office/officeart/2009/3/layout/StepUpProcess"/>
    <dgm:cxn modelId="{B2A8910A-A942-451B-9E9A-E020A7D44631}" type="presParOf" srcId="{A88028ED-4066-4B58-AE0C-8A1D01F98EF3}" destId="{EB9943A4-35E9-4AA8-A4B8-A07B73B63965}" srcOrd="1" destOrd="0" presId="urn:microsoft.com/office/officeart/2009/3/layout/StepUpProcess"/>
    <dgm:cxn modelId="{F579B287-71AC-4BDE-8A9C-9DC0F22131D7}" type="presParOf" srcId="{A88028ED-4066-4B58-AE0C-8A1D01F98EF3}" destId="{61CA1CC3-9111-4C07-BDBC-080FFE165ABF}" srcOrd="2" destOrd="0" presId="urn:microsoft.com/office/officeart/2009/3/layout/StepUpProcess"/>
    <dgm:cxn modelId="{453E9D40-F346-43EF-BE9A-85F8D042A7BE}" type="presParOf" srcId="{4B939FCA-2614-4FBD-9AC7-CB694A013089}" destId="{F525EE2D-1CC1-4EC2-ACD6-623D8A303FF1}" srcOrd="1" destOrd="0" presId="urn:microsoft.com/office/officeart/2009/3/layout/StepUpProcess"/>
    <dgm:cxn modelId="{58D7F7AC-64D3-4D43-8515-BCD9C05059CF}" type="presParOf" srcId="{F525EE2D-1CC1-4EC2-ACD6-623D8A303FF1}" destId="{2929A1C5-8470-4D81-8BC7-FA012472C544}" srcOrd="0" destOrd="0" presId="urn:microsoft.com/office/officeart/2009/3/layout/StepUpProcess"/>
    <dgm:cxn modelId="{61524061-5467-4527-87BC-CB0B8ED69DE8}" type="presParOf" srcId="{4B939FCA-2614-4FBD-9AC7-CB694A013089}" destId="{C5DF71FE-8E01-4044-A329-971F9A877BF4}" srcOrd="2" destOrd="0" presId="urn:microsoft.com/office/officeart/2009/3/layout/StepUpProcess"/>
    <dgm:cxn modelId="{F7C40447-A056-48E4-A20A-813900765F92}" type="presParOf" srcId="{C5DF71FE-8E01-4044-A329-971F9A877BF4}" destId="{F94887E8-94BF-48F3-91D3-74A5ACD91B73}" srcOrd="0" destOrd="0" presId="urn:microsoft.com/office/officeart/2009/3/layout/StepUpProcess"/>
    <dgm:cxn modelId="{D7DA618E-BFC7-44BE-9563-D97E5FDDBFAF}" type="presParOf" srcId="{C5DF71FE-8E01-4044-A329-971F9A877BF4}" destId="{E05B30CC-96FF-4CA0-B9B6-E108547D1E1D}" srcOrd="1" destOrd="0" presId="urn:microsoft.com/office/officeart/2009/3/layout/StepUpProcess"/>
    <dgm:cxn modelId="{50E6849C-1C77-4814-B334-64F4832AFBDA}" type="presParOf" srcId="{C5DF71FE-8E01-4044-A329-971F9A877BF4}" destId="{11A6EE50-85DC-40E2-8154-457D49D4F9CF}" srcOrd="2" destOrd="0" presId="urn:microsoft.com/office/officeart/2009/3/layout/StepUpProcess"/>
    <dgm:cxn modelId="{FA87CF4E-CFF8-424C-809E-437362B0B8EC}" type="presParOf" srcId="{4B939FCA-2614-4FBD-9AC7-CB694A013089}" destId="{570DAFFD-4EDC-4FE7-A6C5-47AC9A893099}" srcOrd="3" destOrd="0" presId="urn:microsoft.com/office/officeart/2009/3/layout/StepUpProcess"/>
    <dgm:cxn modelId="{C4905A5C-9943-48AB-AE63-B5F3C813D050}" type="presParOf" srcId="{570DAFFD-4EDC-4FE7-A6C5-47AC9A893099}" destId="{0406013A-B3DD-4F93-AC0C-F9F2C4D4AD98}" srcOrd="0" destOrd="0" presId="urn:microsoft.com/office/officeart/2009/3/layout/StepUpProcess"/>
    <dgm:cxn modelId="{E5547391-08E3-42EA-90B8-C95481F1D397}" type="presParOf" srcId="{4B939FCA-2614-4FBD-9AC7-CB694A013089}" destId="{12414098-2AF1-4FF6-AC74-E4B4E8A9E7B9}" srcOrd="4" destOrd="0" presId="urn:microsoft.com/office/officeart/2009/3/layout/StepUpProcess"/>
    <dgm:cxn modelId="{80730BDB-58B1-42E7-AF8C-3CE41A4DAF05}" type="presParOf" srcId="{12414098-2AF1-4FF6-AC74-E4B4E8A9E7B9}" destId="{ADBD137D-A9E1-499C-A52D-13F9982BE7AD}" srcOrd="0" destOrd="0" presId="urn:microsoft.com/office/officeart/2009/3/layout/StepUpProcess"/>
    <dgm:cxn modelId="{0DCC0AE1-6EF1-42D8-B9A0-145D9122D155}" type="presParOf" srcId="{12414098-2AF1-4FF6-AC74-E4B4E8A9E7B9}" destId="{D151967E-62BA-4059-9B72-7D47C8713A54}"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734526-EA4D-483D-AE40-57D75EE26DA8}" type="doc">
      <dgm:prSet loTypeId="urn:microsoft.com/office/officeart/2005/8/layout/process1" loCatId="process" qsTypeId="urn:microsoft.com/office/officeart/2005/8/quickstyle/3d7" qsCatId="3D" csTypeId="urn:microsoft.com/office/officeart/2005/8/colors/accent1_2" csCatId="accent1" phldr="1"/>
      <dgm:spPr/>
    </dgm:pt>
    <dgm:pt modelId="{459D9598-11CB-446E-86DE-982A3285BDCE}">
      <dgm:prSet phldrT="[文字]" custT="1"/>
      <dgm:spPr/>
      <dgm:t>
        <a:bodyPr/>
        <a:lstStyle/>
        <a:p>
          <a:r>
            <a:rPr lang="zh-TW" altLang="en-US" sz="2800" dirty="0">
              <a:solidFill>
                <a:srgbClr val="FF0000"/>
              </a:solidFill>
            </a:rPr>
            <a:t>證物的查封</a:t>
          </a:r>
        </a:p>
      </dgm:t>
    </dgm:pt>
    <dgm:pt modelId="{6436A637-ED96-4FF9-A836-B6100B84A447}" type="parTrans" cxnId="{C0DD23C8-295B-463D-AAE0-D292ECDAF153}">
      <dgm:prSet/>
      <dgm:spPr/>
      <dgm:t>
        <a:bodyPr/>
        <a:lstStyle/>
        <a:p>
          <a:endParaRPr lang="zh-TW" altLang="en-US" sz="2800">
            <a:solidFill>
              <a:srgbClr val="FF0000"/>
            </a:solidFill>
          </a:endParaRPr>
        </a:p>
      </dgm:t>
    </dgm:pt>
    <dgm:pt modelId="{043096E0-2FD5-4EB3-9EDA-924ED7E60DD5}" type="sibTrans" cxnId="{C0DD23C8-295B-463D-AAE0-D292ECDAF153}">
      <dgm:prSet custT="1"/>
      <dgm:spPr/>
      <dgm:t>
        <a:bodyPr/>
        <a:lstStyle/>
        <a:p>
          <a:endParaRPr lang="zh-TW" altLang="en-US" sz="2800">
            <a:solidFill>
              <a:srgbClr val="FF0000"/>
            </a:solidFill>
          </a:endParaRPr>
        </a:p>
      </dgm:t>
    </dgm:pt>
    <dgm:pt modelId="{F53E49F2-8A0C-4AFE-BFCC-0E9A97229003}">
      <dgm:prSet custT="1"/>
      <dgm:spPr/>
      <dgm:t>
        <a:bodyPr/>
        <a:lstStyle/>
        <a:p>
          <a:r>
            <a:rPr lang="zh-TW" altLang="en-US" sz="2800" dirty="0">
              <a:solidFill>
                <a:srgbClr val="FF0000"/>
              </a:solidFill>
            </a:rPr>
            <a:t>證據的取得</a:t>
          </a:r>
          <a:endParaRPr lang="en-US" altLang="zh-TW" sz="2800" dirty="0">
            <a:solidFill>
              <a:srgbClr val="FF0000"/>
            </a:solidFill>
          </a:endParaRPr>
        </a:p>
      </dgm:t>
    </dgm:pt>
    <dgm:pt modelId="{7E3BF551-F9A1-4FAE-8B93-B0DDBC7F9DD0}" type="parTrans" cxnId="{9A72FE56-655F-4481-8F76-6DD624148275}">
      <dgm:prSet/>
      <dgm:spPr/>
      <dgm:t>
        <a:bodyPr/>
        <a:lstStyle/>
        <a:p>
          <a:endParaRPr lang="zh-TW" altLang="en-US" sz="2800">
            <a:solidFill>
              <a:srgbClr val="FF0000"/>
            </a:solidFill>
          </a:endParaRPr>
        </a:p>
      </dgm:t>
    </dgm:pt>
    <dgm:pt modelId="{84D32A7C-9666-4662-9ABE-A3ECA9F817CA}" type="sibTrans" cxnId="{9A72FE56-655F-4481-8F76-6DD624148275}">
      <dgm:prSet custT="1"/>
      <dgm:spPr/>
      <dgm:t>
        <a:bodyPr/>
        <a:lstStyle/>
        <a:p>
          <a:endParaRPr lang="zh-TW" altLang="en-US" sz="2800">
            <a:solidFill>
              <a:srgbClr val="FF0000"/>
            </a:solidFill>
          </a:endParaRPr>
        </a:p>
      </dgm:t>
    </dgm:pt>
    <dgm:pt modelId="{26CBB39A-B820-4B37-9976-5C87DC028ECD}">
      <dgm:prSet custT="1"/>
      <dgm:spPr/>
      <dgm:t>
        <a:bodyPr/>
        <a:lstStyle/>
        <a:p>
          <a:r>
            <a:rPr lang="zh-TW" altLang="en-US" sz="2800" dirty="0">
              <a:solidFill>
                <a:srgbClr val="FF0000"/>
              </a:solidFill>
            </a:rPr>
            <a:t>證據的分析</a:t>
          </a:r>
          <a:endParaRPr lang="en-US" altLang="zh-TW" sz="2800" dirty="0">
            <a:solidFill>
              <a:srgbClr val="FF0000"/>
            </a:solidFill>
          </a:endParaRPr>
        </a:p>
      </dgm:t>
    </dgm:pt>
    <dgm:pt modelId="{5EC64236-62D4-430D-BC7A-209785A20573}" type="parTrans" cxnId="{FA2D9944-67D8-4739-8B22-EA01742C78E6}">
      <dgm:prSet/>
      <dgm:spPr/>
      <dgm:t>
        <a:bodyPr/>
        <a:lstStyle/>
        <a:p>
          <a:endParaRPr lang="zh-TW" altLang="en-US"/>
        </a:p>
      </dgm:t>
    </dgm:pt>
    <dgm:pt modelId="{FF9676C3-8C67-4AB2-AF02-943E4B802368}" type="sibTrans" cxnId="{FA2D9944-67D8-4739-8B22-EA01742C78E6}">
      <dgm:prSet/>
      <dgm:spPr/>
      <dgm:t>
        <a:bodyPr/>
        <a:lstStyle/>
        <a:p>
          <a:endParaRPr lang="zh-TW" altLang="en-US"/>
        </a:p>
      </dgm:t>
    </dgm:pt>
    <dgm:pt modelId="{1BE27954-7192-400C-8293-F31155465C76}">
      <dgm:prSet custT="1"/>
      <dgm:spPr/>
      <dgm:t>
        <a:bodyPr/>
        <a:lstStyle/>
        <a:p>
          <a:r>
            <a:rPr lang="zh-TW" altLang="en-US" sz="2800" dirty="0">
              <a:solidFill>
                <a:srgbClr val="FF0000"/>
              </a:solidFill>
            </a:rPr>
            <a:t>鑑識報告</a:t>
          </a:r>
          <a:endParaRPr lang="en-US" altLang="zh-TW" sz="2800" dirty="0">
            <a:solidFill>
              <a:srgbClr val="FF0000"/>
            </a:solidFill>
          </a:endParaRPr>
        </a:p>
      </dgm:t>
    </dgm:pt>
    <dgm:pt modelId="{D071F244-74CB-4A21-9BD5-AF8A5E6C5EE7}" type="parTrans" cxnId="{0E00D5E3-BE90-4523-9A13-9311F537426A}">
      <dgm:prSet/>
      <dgm:spPr/>
      <dgm:t>
        <a:bodyPr/>
        <a:lstStyle/>
        <a:p>
          <a:endParaRPr lang="zh-TW" altLang="en-US"/>
        </a:p>
      </dgm:t>
    </dgm:pt>
    <dgm:pt modelId="{71B942A8-1139-4D0F-B937-F93E36587B70}" type="sibTrans" cxnId="{0E00D5E3-BE90-4523-9A13-9311F537426A}">
      <dgm:prSet/>
      <dgm:spPr/>
      <dgm:t>
        <a:bodyPr/>
        <a:lstStyle/>
        <a:p>
          <a:endParaRPr lang="zh-TW" altLang="en-US"/>
        </a:p>
      </dgm:t>
    </dgm:pt>
    <dgm:pt modelId="{0D55F05D-F5DC-4941-A4A4-7C80C53CF38E}" type="pres">
      <dgm:prSet presAssocID="{D4734526-EA4D-483D-AE40-57D75EE26DA8}" presName="Name0" presStyleCnt="0">
        <dgm:presLayoutVars>
          <dgm:dir/>
          <dgm:resizeHandles val="exact"/>
        </dgm:presLayoutVars>
      </dgm:prSet>
      <dgm:spPr/>
    </dgm:pt>
    <dgm:pt modelId="{7C718216-18C7-4C33-BCA2-0A0A05BA4E34}" type="pres">
      <dgm:prSet presAssocID="{459D9598-11CB-446E-86DE-982A3285BDCE}" presName="node" presStyleLbl="node1" presStyleIdx="0" presStyleCnt="4">
        <dgm:presLayoutVars>
          <dgm:bulletEnabled val="1"/>
        </dgm:presLayoutVars>
      </dgm:prSet>
      <dgm:spPr/>
    </dgm:pt>
    <dgm:pt modelId="{1BF0C1A8-5F23-43AC-BC7A-B491116C40D8}" type="pres">
      <dgm:prSet presAssocID="{043096E0-2FD5-4EB3-9EDA-924ED7E60DD5}" presName="sibTrans" presStyleLbl="sibTrans2D1" presStyleIdx="0" presStyleCnt="3"/>
      <dgm:spPr/>
    </dgm:pt>
    <dgm:pt modelId="{683E4F8E-3D46-413A-B764-3AFDAAD23E75}" type="pres">
      <dgm:prSet presAssocID="{043096E0-2FD5-4EB3-9EDA-924ED7E60DD5}" presName="connectorText" presStyleLbl="sibTrans2D1" presStyleIdx="0" presStyleCnt="3"/>
      <dgm:spPr/>
    </dgm:pt>
    <dgm:pt modelId="{29C7AC12-86CA-435D-80AF-14C2F0D89994}" type="pres">
      <dgm:prSet presAssocID="{F53E49F2-8A0C-4AFE-BFCC-0E9A97229003}" presName="node" presStyleLbl="node1" presStyleIdx="1" presStyleCnt="4">
        <dgm:presLayoutVars>
          <dgm:bulletEnabled val="1"/>
        </dgm:presLayoutVars>
      </dgm:prSet>
      <dgm:spPr/>
    </dgm:pt>
    <dgm:pt modelId="{454541B6-849C-4252-AF67-C4091EF12EA7}" type="pres">
      <dgm:prSet presAssocID="{84D32A7C-9666-4662-9ABE-A3ECA9F817CA}" presName="sibTrans" presStyleLbl="sibTrans2D1" presStyleIdx="1" presStyleCnt="3"/>
      <dgm:spPr/>
    </dgm:pt>
    <dgm:pt modelId="{65490AEC-47AC-4CEB-9215-FC280B40BD23}" type="pres">
      <dgm:prSet presAssocID="{84D32A7C-9666-4662-9ABE-A3ECA9F817CA}" presName="connectorText" presStyleLbl="sibTrans2D1" presStyleIdx="1" presStyleCnt="3"/>
      <dgm:spPr/>
    </dgm:pt>
    <dgm:pt modelId="{0C58CA18-BC3E-4C8B-962F-3CC0B0CF8893}" type="pres">
      <dgm:prSet presAssocID="{26CBB39A-B820-4B37-9976-5C87DC028ECD}" presName="node" presStyleLbl="node1" presStyleIdx="2" presStyleCnt="4">
        <dgm:presLayoutVars>
          <dgm:bulletEnabled val="1"/>
        </dgm:presLayoutVars>
      </dgm:prSet>
      <dgm:spPr/>
    </dgm:pt>
    <dgm:pt modelId="{144B2449-65E3-430E-A574-528CE600989E}" type="pres">
      <dgm:prSet presAssocID="{FF9676C3-8C67-4AB2-AF02-943E4B802368}" presName="sibTrans" presStyleLbl="sibTrans2D1" presStyleIdx="2" presStyleCnt="3"/>
      <dgm:spPr/>
    </dgm:pt>
    <dgm:pt modelId="{60E602C9-153A-4C88-BC1A-50D1CF7E9836}" type="pres">
      <dgm:prSet presAssocID="{FF9676C3-8C67-4AB2-AF02-943E4B802368}" presName="connectorText" presStyleLbl="sibTrans2D1" presStyleIdx="2" presStyleCnt="3"/>
      <dgm:spPr/>
    </dgm:pt>
    <dgm:pt modelId="{8C53275A-9016-4DDA-BB67-2D6559D445C8}" type="pres">
      <dgm:prSet presAssocID="{1BE27954-7192-400C-8293-F31155465C76}" presName="node" presStyleLbl="node1" presStyleIdx="3" presStyleCnt="4">
        <dgm:presLayoutVars>
          <dgm:bulletEnabled val="1"/>
        </dgm:presLayoutVars>
      </dgm:prSet>
      <dgm:spPr/>
    </dgm:pt>
  </dgm:ptLst>
  <dgm:cxnLst>
    <dgm:cxn modelId="{2B0DF909-CA82-4246-A208-B14C5E69493E}" type="presOf" srcId="{043096E0-2FD5-4EB3-9EDA-924ED7E60DD5}" destId="{1BF0C1A8-5F23-43AC-BC7A-B491116C40D8}" srcOrd="0" destOrd="0" presId="urn:microsoft.com/office/officeart/2005/8/layout/process1"/>
    <dgm:cxn modelId="{55512713-5C16-45EC-9A6A-EBBBE80473F8}" type="presOf" srcId="{84D32A7C-9666-4662-9ABE-A3ECA9F817CA}" destId="{454541B6-849C-4252-AF67-C4091EF12EA7}" srcOrd="0" destOrd="0" presId="urn:microsoft.com/office/officeart/2005/8/layout/process1"/>
    <dgm:cxn modelId="{BF931A20-84D1-4B15-BD35-923E07C9A56F}" type="presOf" srcId="{043096E0-2FD5-4EB3-9EDA-924ED7E60DD5}" destId="{683E4F8E-3D46-413A-B764-3AFDAAD23E75}" srcOrd="1" destOrd="0" presId="urn:microsoft.com/office/officeart/2005/8/layout/process1"/>
    <dgm:cxn modelId="{FA2D9944-67D8-4739-8B22-EA01742C78E6}" srcId="{D4734526-EA4D-483D-AE40-57D75EE26DA8}" destId="{26CBB39A-B820-4B37-9976-5C87DC028ECD}" srcOrd="2" destOrd="0" parTransId="{5EC64236-62D4-430D-BC7A-209785A20573}" sibTransId="{FF9676C3-8C67-4AB2-AF02-943E4B802368}"/>
    <dgm:cxn modelId="{4898524B-60B5-4959-8AED-8E9D86D207FC}" type="presOf" srcId="{459D9598-11CB-446E-86DE-982A3285BDCE}" destId="{7C718216-18C7-4C33-BCA2-0A0A05BA4E34}" srcOrd="0" destOrd="0" presId="urn:microsoft.com/office/officeart/2005/8/layout/process1"/>
    <dgm:cxn modelId="{9A72FE56-655F-4481-8F76-6DD624148275}" srcId="{D4734526-EA4D-483D-AE40-57D75EE26DA8}" destId="{F53E49F2-8A0C-4AFE-BFCC-0E9A97229003}" srcOrd="1" destOrd="0" parTransId="{7E3BF551-F9A1-4FAE-8B93-B0DDBC7F9DD0}" sibTransId="{84D32A7C-9666-4662-9ABE-A3ECA9F817CA}"/>
    <dgm:cxn modelId="{C3441982-4150-473E-B7CE-2DE53967D5E2}" type="presOf" srcId="{FF9676C3-8C67-4AB2-AF02-943E4B802368}" destId="{60E602C9-153A-4C88-BC1A-50D1CF7E9836}" srcOrd="1" destOrd="0" presId="urn:microsoft.com/office/officeart/2005/8/layout/process1"/>
    <dgm:cxn modelId="{6D5D6583-206E-4DE5-939E-0F4392D6DDE1}" type="presOf" srcId="{FF9676C3-8C67-4AB2-AF02-943E4B802368}" destId="{144B2449-65E3-430E-A574-528CE600989E}" srcOrd="0" destOrd="0" presId="urn:microsoft.com/office/officeart/2005/8/layout/process1"/>
    <dgm:cxn modelId="{0A9C9B88-1629-4CC5-9043-AA1426F231A9}" type="presOf" srcId="{F53E49F2-8A0C-4AFE-BFCC-0E9A97229003}" destId="{29C7AC12-86CA-435D-80AF-14C2F0D89994}" srcOrd="0" destOrd="0" presId="urn:microsoft.com/office/officeart/2005/8/layout/process1"/>
    <dgm:cxn modelId="{A2EBA998-524F-4C46-865F-03D1ADDF291C}" type="presOf" srcId="{26CBB39A-B820-4B37-9976-5C87DC028ECD}" destId="{0C58CA18-BC3E-4C8B-962F-3CC0B0CF8893}" srcOrd="0" destOrd="0" presId="urn:microsoft.com/office/officeart/2005/8/layout/process1"/>
    <dgm:cxn modelId="{7EB06899-F868-46EB-8D22-5439B3AFF5F6}" type="presOf" srcId="{D4734526-EA4D-483D-AE40-57D75EE26DA8}" destId="{0D55F05D-F5DC-4941-A4A4-7C80C53CF38E}" srcOrd="0" destOrd="0" presId="urn:microsoft.com/office/officeart/2005/8/layout/process1"/>
    <dgm:cxn modelId="{C0DD23C8-295B-463D-AAE0-D292ECDAF153}" srcId="{D4734526-EA4D-483D-AE40-57D75EE26DA8}" destId="{459D9598-11CB-446E-86DE-982A3285BDCE}" srcOrd="0" destOrd="0" parTransId="{6436A637-ED96-4FF9-A836-B6100B84A447}" sibTransId="{043096E0-2FD5-4EB3-9EDA-924ED7E60DD5}"/>
    <dgm:cxn modelId="{7D8EDDD0-E7DE-4C9C-BC9D-567EB87B1217}" type="presOf" srcId="{84D32A7C-9666-4662-9ABE-A3ECA9F817CA}" destId="{65490AEC-47AC-4CEB-9215-FC280B40BD23}" srcOrd="1" destOrd="0" presId="urn:microsoft.com/office/officeart/2005/8/layout/process1"/>
    <dgm:cxn modelId="{D8AC25E2-139A-4FFE-9F53-7D65ABDB1ED4}" type="presOf" srcId="{1BE27954-7192-400C-8293-F31155465C76}" destId="{8C53275A-9016-4DDA-BB67-2D6559D445C8}" srcOrd="0" destOrd="0" presId="urn:microsoft.com/office/officeart/2005/8/layout/process1"/>
    <dgm:cxn modelId="{0E00D5E3-BE90-4523-9A13-9311F537426A}" srcId="{D4734526-EA4D-483D-AE40-57D75EE26DA8}" destId="{1BE27954-7192-400C-8293-F31155465C76}" srcOrd="3" destOrd="0" parTransId="{D071F244-74CB-4A21-9BD5-AF8A5E6C5EE7}" sibTransId="{71B942A8-1139-4D0F-B937-F93E36587B70}"/>
    <dgm:cxn modelId="{5D4D3D9F-E23A-4AF8-A8AB-4F69E4F8361D}" type="presParOf" srcId="{0D55F05D-F5DC-4941-A4A4-7C80C53CF38E}" destId="{7C718216-18C7-4C33-BCA2-0A0A05BA4E34}" srcOrd="0" destOrd="0" presId="urn:microsoft.com/office/officeart/2005/8/layout/process1"/>
    <dgm:cxn modelId="{EDB2EB65-0632-4DD9-B529-F385E1113AF2}" type="presParOf" srcId="{0D55F05D-F5DC-4941-A4A4-7C80C53CF38E}" destId="{1BF0C1A8-5F23-43AC-BC7A-B491116C40D8}" srcOrd="1" destOrd="0" presId="urn:microsoft.com/office/officeart/2005/8/layout/process1"/>
    <dgm:cxn modelId="{C38F3B03-E6AA-4F98-97FA-3CD20DDE21F2}" type="presParOf" srcId="{1BF0C1A8-5F23-43AC-BC7A-B491116C40D8}" destId="{683E4F8E-3D46-413A-B764-3AFDAAD23E75}" srcOrd="0" destOrd="0" presId="urn:microsoft.com/office/officeart/2005/8/layout/process1"/>
    <dgm:cxn modelId="{62B8B2DA-6622-481B-BE5C-6F6CAEE60C90}" type="presParOf" srcId="{0D55F05D-F5DC-4941-A4A4-7C80C53CF38E}" destId="{29C7AC12-86CA-435D-80AF-14C2F0D89994}" srcOrd="2" destOrd="0" presId="urn:microsoft.com/office/officeart/2005/8/layout/process1"/>
    <dgm:cxn modelId="{78272E19-29E0-4501-9ED4-22C0B55F1F91}" type="presParOf" srcId="{0D55F05D-F5DC-4941-A4A4-7C80C53CF38E}" destId="{454541B6-849C-4252-AF67-C4091EF12EA7}" srcOrd="3" destOrd="0" presId="urn:microsoft.com/office/officeart/2005/8/layout/process1"/>
    <dgm:cxn modelId="{5F046205-D15F-4EE1-8CC0-96A760C04700}" type="presParOf" srcId="{454541B6-849C-4252-AF67-C4091EF12EA7}" destId="{65490AEC-47AC-4CEB-9215-FC280B40BD23}" srcOrd="0" destOrd="0" presId="urn:microsoft.com/office/officeart/2005/8/layout/process1"/>
    <dgm:cxn modelId="{672E7188-D27C-4F81-869F-FC634D799FF2}" type="presParOf" srcId="{0D55F05D-F5DC-4941-A4A4-7C80C53CF38E}" destId="{0C58CA18-BC3E-4C8B-962F-3CC0B0CF8893}" srcOrd="4" destOrd="0" presId="urn:microsoft.com/office/officeart/2005/8/layout/process1"/>
    <dgm:cxn modelId="{A6978357-2349-47E0-AE5C-8F0019A973C8}" type="presParOf" srcId="{0D55F05D-F5DC-4941-A4A4-7C80C53CF38E}" destId="{144B2449-65E3-430E-A574-528CE600989E}" srcOrd="5" destOrd="0" presId="urn:microsoft.com/office/officeart/2005/8/layout/process1"/>
    <dgm:cxn modelId="{3E8E805F-C813-4940-B065-82B4CB50CA7A}" type="presParOf" srcId="{144B2449-65E3-430E-A574-528CE600989E}" destId="{60E602C9-153A-4C88-BC1A-50D1CF7E9836}" srcOrd="0" destOrd="0" presId="urn:microsoft.com/office/officeart/2005/8/layout/process1"/>
    <dgm:cxn modelId="{12755DE2-5010-40AC-BC74-A5D2C10279F5}" type="presParOf" srcId="{0D55F05D-F5DC-4941-A4A4-7C80C53CF38E}" destId="{8C53275A-9016-4DDA-BB67-2D6559D445C8}"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EEDEC-22FF-4782-99F4-0AA4C96E3AC4}">
      <dsp:nvSpPr>
        <dsp:cNvPr id="0" name=""/>
        <dsp:cNvSpPr/>
      </dsp:nvSpPr>
      <dsp:spPr>
        <a:xfrm>
          <a:off x="733537" y="-18559"/>
          <a:ext cx="3758068" cy="3758068"/>
        </a:xfrm>
        <a:prstGeom prst="circularArrow">
          <a:avLst>
            <a:gd name="adj1" fmla="val 5544"/>
            <a:gd name="adj2" fmla="val 330680"/>
            <a:gd name="adj3" fmla="val 13845278"/>
            <a:gd name="adj4" fmla="val 17343899"/>
            <a:gd name="adj5" fmla="val 5757"/>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74F8F3E6-9C7D-44C6-B5F4-54BA59AAB68D}">
      <dsp:nvSpPr>
        <dsp:cNvPr id="0" name=""/>
        <dsp:cNvSpPr/>
      </dsp:nvSpPr>
      <dsp:spPr>
        <a:xfrm>
          <a:off x="1759148" y="2145"/>
          <a:ext cx="1706846" cy="85342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1"/>
              </a:solidFill>
            </a:rPr>
            <a:t>事件分級</a:t>
          </a:r>
          <a:endParaRPr lang="zh-TW" altLang="en-US" sz="1500" kern="1200" dirty="0"/>
        </a:p>
      </dsp:txBody>
      <dsp:txXfrm>
        <a:off x="1800809" y="43806"/>
        <a:ext cx="1623524" cy="770101"/>
      </dsp:txXfrm>
    </dsp:sp>
    <dsp:sp modelId="{25C30EC7-088E-4528-A380-041C9C67F2F6}">
      <dsp:nvSpPr>
        <dsp:cNvPr id="0" name=""/>
        <dsp:cNvSpPr/>
      </dsp:nvSpPr>
      <dsp:spPr>
        <a:xfrm>
          <a:off x="3348891" y="1326437"/>
          <a:ext cx="1706846" cy="85342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1"/>
              </a:solidFill>
            </a:rPr>
            <a:t>訂定機制</a:t>
          </a:r>
          <a:endParaRPr lang="zh-TW" altLang="en-US" sz="1500" kern="1200" dirty="0"/>
        </a:p>
      </dsp:txBody>
      <dsp:txXfrm>
        <a:off x="3390552" y="1368098"/>
        <a:ext cx="1623524" cy="770101"/>
      </dsp:txXfrm>
    </dsp:sp>
    <dsp:sp modelId="{790B80E7-7091-4C2F-8EDD-BB2FFA99A970}">
      <dsp:nvSpPr>
        <dsp:cNvPr id="0" name=""/>
        <dsp:cNvSpPr/>
      </dsp:nvSpPr>
      <dsp:spPr>
        <a:xfrm>
          <a:off x="2953365" y="2819230"/>
          <a:ext cx="1706846" cy="85342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1"/>
              </a:solidFill>
            </a:rPr>
            <a:t>事前演練</a:t>
          </a:r>
          <a:endParaRPr lang="zh-TW" altLang="en-US" sz="1500" kern="1200" dirty="0"/>
        </a:p>
      </dsp:txBody>
      <dsp:txXfrm>
        <a:off x="2995026" y="2860891"/>
        <a:ext cx="1623524" cy="770101"/>
      </dsp:txXfrm>
    </dsp:sp>
    <dsp:sp modelId="{6542C730-71F4-4C78-8AA5-5F065E120DE7}">
      <dsp:nvSpPr>
        <dsp:cNvPr id="0" name=""/>
        <dsp:cNvSpPr/>
      </dsp:nvSpPr>
      <dsp:spPr>
        <a:xfrm>
          <a:off x="706186" y="2828923"/>
          <a:ext cx="1706846" cy="85342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1"/>
              </a:solidFill>
            </a:rPr>
            <a:t>事中通報應變</a:t>
          </a:r>
          <a:endParaRPr lang="zh-TW" altLang="en-US" sz="1500" kern="1200" dirty="0"/>
        </a:p>
      </dsp:txBody>
      <dsp:txXfrm>
        <a:off x="747847" y="2870584"/>
        <a:ext cx="1623524" cy="770101"/>
      </dsp:txXfrm>
    </dsp:sp>
    <dsp:sp modelId="{52BE53CB-2EE3-4814-BF55-424EF76BCBB0}">
      <dsp:nvSpPr>
        <dsp:cNvPr id="0" name=""/>
        <dsp:cNvSpPr/>
      </dsp:nvSpPr>
      <dsp:spPr>
        <a:xfrm>
          <a:off x="194633" y="1346615"/>
          <a:ext cx="1706846" cy="853423"/>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ts val="1800"/>
            </a:lnSpc>
            <a:spcBef>
              <a:spcPct val="0"/>
            </a:spcBef>
            <a:spcAft>
              <a:spcPct val="35000"/>
            </a:spcAft>
            <a:buNone/>
          </a:pPr>
          <a:r>
            <a:rPr lang="zh-TW" altLang="en-US" sz="1500" kern="1200" dirty="0">
              <a:solidFill>
                <a:schemeClr val="bg1"/>
              </a:solidFill>
            </a:rPr>
            <a:t>事後改善程序</a:t>
          </a:r>
          <a:endParaRPr lang="en-US" altLang="zh-TW" sz="1500" kern="1200" dirty="0">
            <a:solidFill>
              <a:schemeClr val="bg1"/>
            </a:solidFill>
          </a:endParaRPr>
        </a:p>
        <a:p>
          <a:pPr marL="0" lvl="0" indent="0" algn="ctr" defTabSz="666750">
            <a:lnSpc>
              <a:spcPct val="90000"/>
            </a:lnSpc>
            <a:spcBef>
              <a:spcPct val="0"/>
            </a:spcBef>
            <a:spcAft>
              <a:spcPct val="35000"/>
            </a:spcAft>
            <a:buNone/>
          </a:pPr>
          <a:r>
            <a:rPr lang="zh-TW" altLang="en-US" sz="1500" kern="1200" dirty="0">
              <a:solidFill>
                <a:schemeClr val="bg1"/>
              </a:solidFill>
            </a:rPr>
            <a:t>機制</a:t>
          </a:r>
          <a:endParaRPr lang="zh-TW" altLang="en-US" sz="1500" kern="1200" dirty="0"/>
        </a:p>
      </dsp:txBody>
      <dsp:txXfrm>
        <a:off x="236294" y="1388276"/>
        <a:ext cx="1623524" cy="770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5B4CA-D147-456A-AC08-FE5DE63EB07A}">
      <dsp:nvSpPr>
        <dsp:cNvPr id="0" name=""/>
        <dsp:cNvSpPr/>
      </dsp:nvSpPr>
      <dsp:spPr>
        <a:xfrm>
          <a:off x="3560197" y="10416"/>
          <a:ext cx="83046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0000"/>
              </a:solidFill>
            </a:rPr>
            <a:t>準備</a:t>
          </a:r>
        </a:p>
      </dsp:txBody>
      <dsp:txXfrm>
        <a:off x="3560197" y="10416"/>
        <a:ext cx="830460" cy="830460"/>
      </dsp:txXfrm>
    </dsp:sp>
    <dsp:sp modelId="{27DD272D-C9D4-42CF-AC51-CB5F906AE979}">
      <dsp:nvSpPr>
        <dsp:cNvPr id="0" name=""/>
        <dsp:cNvSpPr/>
      </dsp:nvSpPr>
      <dsp:spPr>
        <a:xfrm>
          <a:off x="1017708" y="1708"/>
          <a:ext cx="4060582" cy="4060582"/>
        </a:xfrm>
        <a:prstGeom prst="circularArrow">
          <a:avLst>
            <a:gd name="adj1" fmla="val 3988"/>
            <a:gd name="adj2" fmla="val 250168"/>
            <a:gd name="adj3" fmla="val 20573676"/>
            <a:gd name="adj4" fmla="val 18982452"/>
            <a:gd name="adj5" fmla="val 4653"/>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1B1018F-04AA-4C8C-95A2-A90F3654D3AA}">
      <dsp:nvSpPr>
        <dsp:cNvPr id="0" name=""/>
        <dsp:cNvSpPr/>
      </dsp:nvSpPr>
      <dsp:spPr>
        <a:xfrm>
          <a:off x="4487625" y="1616769"/>
          <a:ext cx="83046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0000"/>
              </a:solidFill>
            </a:rPr>
            <a:t>識別</a:t>
          </a:r>
        </a:p>
      </dsp:txBody>
      <dsp:txXfrm>
        <a:off x="4487625" y="1616769"/>
        <a:ext cx="830460" cy="830460"/>
      </dsp:txXfrm>
    </dsp:sp>
    <dsp:sp modelId="{9A2F66DE-6E44-43CC-BB09-36DE629625D5}">
      <dsp:nvSpPr>
        <dsp:cNvPr id="0" name=""/>
        <dsp:cNvSpPr/>
      </dsp:nvSpPr>
      <dsp:spPr>
        <a:xfrm>
          <a:off x="1017708" y="1708"/>
          <a:ext cx="4060582" cy="4060582"/>
        </a:xfrm>
        <a:prstGeom prst="circularArrow">
          <a:avLst>
            <a:gd name="adj1" fmla="val 3988"/>
            <a:gd name="adj2" fmla="val 250168"/>
            <a:gd name="adj3" fmla="val 2367380"/>
            <a:gd name="adj4" fmla="val 776155"/>
            <a:gd name="adj5" fmla="val 4653"/>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2FE2D10-7A7A-4FF2-B69F-F218E8775047}">
      <dsp:nvSpPr>
        <dsp:cNvPr id="0" name=""/>
        <dsp:cNvSpPr/>
      </dsp:nvSpPr>
      <dsp:spPr>
        <a:xfrm>
          <a:off x="3560197" y="3223122"/>
          <a:ext cx="83046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0000"/>
              </a:solidFill>
            </a:rPr>
            <a:t>封鎖</a:t>
          </a:r>
        </a:p>
      </dsp:txBody>
      <dsp:txXfrm>
        <a:off x="3560197" y="3223122"/>
        <a:ext cx="830460" cy="830460"/>
      </dsp:txXfrm>
    </dsp:sp>
    <dsp:sp modelId="{25AED384-5C68-4854-9F0C-9C537425F85F}">
      <dsp:nvSpPr>
        <dsp:cNvPr id="0" name=""/>
        <dsp:cNvSpPr/>
      </dsp:nvSpPr>
      <dsp:spPr>
        <a:xfrm>
          <a:off x="1017708" y="1708"/>
          <a:ext cx="4060582" cy="4060582"/>
        </a:xfrm>
        <a:prstGeom prst="circularArrow">
          <a:avLst>
            <a:gd name="adj1" fmla="val 3988"/>
            <a:gd name="adj2" fmla="val 250168"/>
            <a:gd name="adj3" fmla="val 6111625"/>
            <a:gd name="adj4" fmla="val 4438207"/>
            <a:gd name="adj5" fmla="val 4653"/>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2C1CC35-D82D-4A8A-88D7-B6C9278F4E69}">
      <dsp:nvSpPr>
        <dsp:cNvPr id="0" name=""/>
        <dsp:cNvSpPr/>
      </dsp:nvSpPr>
      <dsp:spPr>
        <a:xfrm>
          <a:off x="1705341" y="3223122"/>
          <a:ext cx="83046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0000"/>
              </a:solidFill>
            </a:rPr>
            <a:t>根除</a:t>
          </a:r>
        </a:p>
      </dsp:txBody>
      <dsp:txXfrm>
        <a:off x="1705341" y="3223122"/>
        <a:ext cx="830460" cy="830460"/>
      </dsp:txXfrm>
    </dsp:sp>
    <dsp:sp modelId="{48E6F09C-F39D-4B9B-9A6B-2E9426609D10}">
      <dsp:nvSpPr>
        <dsp:cNvPr id="0" name=""/>
        <dsp:cNvSpPr/>
      </dsp:nvSpPr>
      <dsp:spPr>
        <a:xfrm>
          <a:off x="1017708" y="1708"/>
          <a:ext cx="4060582" cy="4060582"/>
        </a:xfrm>
        <a:prstGeom prst="circularArrow">
          <a:avLst>
            <a:gd name="adj1" fmla="val 3988"/>
            <a:gd name="adj2" fmla="val 250168"/>
            <a:gd name="adj3" fmla="val 9773676"/>
            <a:gd name="adj4" fmla="val 8182452"/>
            <a:gd name="adj5" fmla="val 4653"/>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B3FAC01-6297-4CBB-9602-60A6EBDA0D60}">
      <dsp:nvSpPr>
        <dsp:cNvPr id="0" name=""/>
        <dsp:cNvSpPr/>
      </dsp:nvSpPr>
      <dsp:spPr>
        <a:xfrm>
          <a:off x="777913" y="1616769"/>
          <a:ext cx="83046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0000"/>
              </a:solidFill>
            </a:rPr>
            <a:t>復原</a:t>
          </a:r>
        </a:p>
      </dsp:txBody>
      <dsp:txXfrm>
        <a:off x="777913" y="1616769"/>
        <a:ext cx="830460" cy="830460"/>
      </dsp:txXfrm>
    </dsp:sp>
    <dsp:sp modelId="{4391CE38-6EE5-4C51-882D-81392AEFD613}">
      <dsp:nvSpPr>
        <dsp:cNvPr id="0" name=""/>
        <dsp:cNvSpPr/>
      </dsp:nvSpPr>
      <dsp:spPr>
        <a:xfrm>
          <a:off x="1017708" y="1708"/>
          <a:ext cx="4060582" cy="4060582"/>
        </a:xfrm>
        <a:prstGeom prst="circularArrow">
          <a:avLst>
            <a:gd name="adj1" fmla="val 3988"/>
            <a:gd name="adj2" fmla="val 250168"/>
            <a:gd name="adj3" fmla="val 13167380"/>
            <a:gd name="adj4" fmla="val 11576155"/>
            <a:gd name="adj5" fmla="val 4653"/>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76F97EA-242C-4AA2-A2B5-FFA412326DA5}">
      <dsp:nvSpPr>
        <dsp:cNvPr id="0" name=""/>
        <dsp:cNvSpPr/>
      </dsp:nvSpPr>
      <dsp:spPr>
        <a:xfrm>
          <a:off x="1705341" y="10416"/>
          <a:ext cx="83046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0000"/>
              </a:solidFill>
            </a:rPr>
            <a:t>經驗學習</a:t>
          </a:r>
          <a:endParaRPr lang="en-US" altLang="zh-TW" sz="2400" b="1" kern="1200" dirty="0">
            <a:solidFill>
              <a:srgbClr val="FF0000"/>
            </a:solidFill>
          </a:endParaRPr>
        </a:p>
      </dsp:txBody>
      <dsp:txXfrm>
        <a:off x="1705341" y="10416"/>
        <a:ext cx="830460" cy="830460"/>
      </dsp:txXfrm>
    </dsp:sp>
    <dsp:sp modelId="{87AA3999-A05C-4246-AC49-42FA38B0AD41}">
      <dsp:nvSpPr>
        <dsp:cNvPr id="0" name=""/>
        <dsp:cNvSpPr/>
      </dsp:nvSpPr>
      <dsp:spPr>
        <a:xfrm>
          <a:off x="1017708" y="1708"/>
          <a:ext cx="4060582" cy="4060582"/>
        </a:xfrm>
        <a:prstGeom prst="circularArrow">
          <a:avLst>
            <a:gd name="adj1" fmla="val 3988"/>
            <a:gd name="adj2" fmla="val 250168"/>
            <a:gd name="adj3" fmla="val 16911625"/>
            <a:gd name="adj4" fmla="val 15238207"/>
            <a:gd name="adj5" fmla="val 4653"/>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2C69-7F76-4A6D-850C-34B252355285}">
      <dsp:nvSpPr>
        <dsp:cNvPr id="0" name=""/>
        <dsp:cNvSpPr/>
      </dsp:nvSpPr>
      <dsp:spPr>
        <a:xfrm rot="5400000">
          <a:off x="380755" y="1327890"/>
          <a:ext cx="1139501" cy="1896104"/>
        </a:xfrm>
        <a:prstGeom prst="corner">
          <a:avLst>
            <a:gd name="adj1" fmla="val 16120"/>
            <a:gd name="adj2" fmla="val 161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EB9943A4-35E9-4AA8-A4B8-A07B73B63965}">
      <dsp:nvSpPr>
        <dsp:cNvPr id="0" name=""/>
        <dsp:cNvSpPr/>
      </dsp:nvSpPr>
      <dsp:spPr>
        <a:xfrm>
          <a:off x="190544" y="1894416"/>
          <a:ext cx="1711813" cy="150050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TW" altLang="en-US" sz="2400" b="1" kern="1200" dirty="0">
              <a:solidFill>
                <a:srgbClr val="FF0000"/>
              </a:solidFill>
            </a:rPr>
            <a:t>電腦犯罪相關的證物的處理與調查</a:t>
          </a:r>
        </a:p>
      </dsp:txBody>
      <dsp:txXfrm>
        <a:off x="190544" y="1894416"/>
        <a:ext cx="1711813" cy="1500505"/>
      </dsp:txXfrm>
    </dsp:sp>
    <dsp:sp modelId="{61CA1CC3-9111-4C07-BDBC-080FFE165ABF}">
      <dsp:nvSpPr>
        <dsp:cNvPr id="0" name=""/>
        <dsp:cNvSpPr/>
      </dsp:nvSpPr>
      <dsp:spPr>
        <a:xfrm>
          <a:off x="1579374" y="1188296"/>
          <a:ext cx="322983" cy="322983"/>
        </a:xfrm>
        <a:prstGeom prst="triangle">
          <a:avLst>
            <a:gd name="adj" fmla="val 10000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F94887E8-94BF-48F3-91D3-74A5ACD91B73}">
      <dsp:nvSpPr>
        <dsp:cNvPr id="0" name=""/>
        <dsp:cNvSpPr/>
      </dsp:nvSpPr>
      <dsp:spPr>
        <a:xfrm rot="5400000">
          <a:off x="2476349" y="809333"/>
          <a:ext cx="1139501" cy="1896104"/>
        </a:xfrm>
        <a:prstGeom prst="corner">
          <a:avLst>
            <a:gd name="adj1" fmla="val 16120"/>
            <a:gd name="adj2" fmla="val 161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E05B30CC-96FF-4CA0-B9B6-E108547D1E1D}">
      <dsp:nvSpPr>
        <dsp:cNvPr id="0" name=""/>
        <dsp:cNvSpPr/>
      </dsp:nvSpPr>
      <dsp:spPr>
        <a:xfrm>
          <a:off x="2286138" y="1375860"/>
          <a:ext cx="1711813" cy="150050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TW" altLang="en-US" sz="2400" b="1" kern="1200" dirty="0">
              <a:solidFill>
                <a:srgbClr val="FF0000"/>
              </a:solidFill>
            </a:rPr>
            <a:t>支持或是否定犯罪的推論</a:t>
          </a:r>
        </a:p>
      </dsp:txBody>
      <dsp:txXfrm>
        <a:off x="2286138" y="1375860"/>
        <a:ext cx="1711813" cy="1500505"/>
      </dsp:txXfrm>
    </dsp:sp>
    <dsp:sp modelId="{11A6EE50-85DC-40E2-8154-457D49D4F9CF}">
      <dsp:nvSpPr>
        <dsp:cNvPr id="0" name=""/>
        <dsp:cNvSpPr/>
      </dsp:nvSpPr>
      <dsp:spPr>
        <a:xfrm>
          <a:off x="3674968" y="669740"/>
          <a:ext cx="322983" cy="322983"/>
        </a:xfrm>
        <a:prstGeom prst="triangle">
          <a:avLst>
            <a:gd name="adj" fmla="val 10000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ADBD137D-A9E1-499C-A52D-13F9982BE7AD}">
      <dsp:nvSpPr>
        <dsp:cNvPr id="0" name=""/>
        <dsp:cNvSpPr/>
      </dsp:nvSpPr>
      <dsp:spPr>
        <a:xfrm rot="5400000">
          <a:off x="4571943" y="290776"/>
          <a:ext cx="1139501" cy="1896104"/>
        </a:xfrm>
        <a:prstGeom prst="corner">
          <a:avLst>
            <a:gd name="adj1" fmla="val 16120"/>
            <a:gd name="adj2" fmla="val 161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D151967E-62BA-4059-9B72-7D47C8713A54}">
      <dsp:nvSpPr>
        <dsp:cNvPr id="0" name=""/>
        <dsp:cNvSpPr/>
      </dsp:nvSpPr>
      <dsp:spPr>
        <a:xfrm>
          <a:off x="4381732" y="857303"/>
          <a:ext cx="1711813" cy="150050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TW" altLang="en-US" sz="2400" b="1" kern="1200" dirty="0">
              <a:solidFill>
                <a:srgbClr val="FF0000"/>
              </a:solidFill>
            </a:rPr>
            <a:t>提供資安事件的調查</a:t>
          </a:r>
        </a:p>
      </dsp:txBody>
      <dsp:txXfrm>
        <a:off x="4381732" y="857303"/>
        <a:ext cx="1711813" cy="1500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18216-18C7-4C33-BCA2-0A0A05BA4E34}">
      <dsp:nvSpPr>
        <dsp:cNvPr id="0" name=""/>
        <dsp:cNvSpPr/>
      </dsp:nvSpPr>
      <dsp:spPr>
        <a:xfrm>
          <a:off x="3839" y="2014453"/>
          <a:ext cx="1678644" cy="143209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kern="1200" dirty="0">
              <a:solidFill>
                <a:srgbClr val="FF0000"/>
              </a:solidFill>
            </a:rPr>
            <a:t>證物的查封</a:t>
          </a:r>
        </a:p>
      </dsp:txBody>
      <dsp:txXfrm>
        <a:off x="45784" y="2056398"/>
        <a:ext cx="1594754" cy="1348203"/>
      </dsp:txXfrm>
    </dsp:sp>
    <dsp:sp modelId="{1BF0C1A8-5F23-43AC-BC7A-B491116C40D8}">
      <dsp:nvSpPr>
        <dsp:cNvPr id="0" name=""/>
        <dsp:cNvSpPr/>
      </dsp:nvSpPr>
      <dsp:spPr>
        <a:xfrm>
          <a:off x="1850348" y="2522348"/>
          <a:ext cx="355872" cy="4163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solidFill>
              <a:srgbClr val="FF0000"/>
            </a:solidFill>
          </a:endParaRPr>
        </a:p>
      </dsp:txBody>
      <dsp:txXfrm>
        <a:off x="1850348" y="2605609"/>
        <a:ext cx="249110" cy="249781"/>
      </dsp:txXfrm>
    </dsp:sp>
    <dsp:sp modelId="{29C7AC12-86CA-435D-80AF-14C2F0D89994}">
      <dsp:nvSpPr>
        <dsp:cNvPr id="0" name=""/>
        <dsp:cNvSpPr/>
      </dsp:nvSpPr>
      <dsp:spPr>
        <a:xfrm>
          <a:off x="2353942" y="2014453"/>
          <a:ext cx="1678644" cy="143209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kern="1200" dirty="0">
              <a:solidFill>
                <a:srgbClr val="FF0000"/>
              </a:solidFill>
            </a:rPr>
            <a:t>證據的取得</a:t>
          </a:r>
          <a:endParaRPr lang="en-US" altLang="zh-TW" sz="2800" kern="1200" dirty="0">
            <a:solidFill>
              <a:srgbClr val="FF0000"/>
            </a:solidFill>
          </a:endParaRPr>
        </a:p>
      </dsp:txBody>
      <dsp:txXfrm>
        <a:off x="2395887" y="2056398"/>
        <a:ext cx="1594754" cy="1348203"/>
      </dsp:txXfrm>
    </dsp:sp>
    <dsp:sp modelId="{454541B6-849C-4252-AF67-C4091EF12EA7}">
      <dsp:nvSpPr>
        <dsp:cNvPr id="0" name=""/>
        <dsp:cNvSpPr/>
      </dsp:nvSpPr>
      <dsp:spPr>
        <a:xfrm>
          <a:off x="4200451" y="2522348"/>
          <a:ext cx="355872" cy="4163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solidFill>
              <a:srgbClr val="FF0000"/>
            </a:solidFill>
          </a:endParaRPr>
        </a:p>
      </dsp:txBody>
      <dsp:txXfrm>
        <a:off x="4200451" y="2605609"/>
        <a:ext cx="249110" cy="249781"/>
      </dsp:txXfrm>
    </dsp:sp>
    <dsp:sp modelId="{0C58CA18-BC3E-4C8B-962F-3CC0B0CF8893}">
      <dsp:nvSpPr>
        <dsp:cNvPr id="0" name=""/>
        <dsp:cNvSpPr/>
      </dsp:nvSpPr>
      <dsp:spPr>
        <a:xfrm>
          <a:off x="4704044" y="2014453"/>
          <a:ext cx="1678644" cy="143209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kern="1200" dirty="0">
              <a:solidFill>
                <a:srgbClr val="FF0000"/>
              </a:solidFill>
            </a:rPr>
            <a:t>證據的分析</a:t>
          </a:r>
          <a:endParaRPr lang="en-US" altLang="zh-TW" sz="2800" kern="1200" dirty="0">
            <a:solidFill>
              <a:srgbClr val="FF0000"/>
            </a:solidFill>
          </a:endParaRPr>
        </a:p>
      </dsp:txBody>
      <dsp:txXfrm>
        <a:off x="4745989" y="2056398"/>
        <a:ext cx="1594754" cy="1348203"/>
      </dsp:txXfrm>
    </dsp:sp>
    <dsp:sp modelId="{144B2449-65E3-430E-A574-528CE600989E}">
      <dsp:nvSpPr>
        <dsp:cNvPr id="0" name=""/>
        <dsp:cNvSpPr/>
      </dsp:nvSpPr>
      <dsp:spPr>
        <a:xfrm>
          <a:off x="6550554" y="2522348"/>
          <a:ext cx="355872" cy="41630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TW" altLang="en-US" sz="1200" kern="1200"/>
        </a:p>
      </dsp:txBody>
      <dsp:txXfrm>
        <a:off x="6550554" y="2605609"/>
        <a:ext cx="249110" cy="249781"/>
      </dsp:txXfrm>
    </dsp:sp>
    <dsp:sp modelId="{8C53275A-9016-4DDA-BB67-2D6559D445C8}">
      <dsp:nvSpPr>
        <dsp:cNvPr id="0" name=""/>
        <dsp:cNvSpPr/>
      </dsp:nvSpPr>
      <dsp:spPr>
        <a:xfrm>
          <a:off x="7054147" y="2014453"/>
          <a:ext cx="1678644" cy="143209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kern="1200" dirty="0">
              <a:solidFill>
                <a:srgbClr val="FF0000"/>
              </a:solidFill>
            </a:rPr>
            <a:t>鑑識報告</a:t>
          </a:r>
          <a:endParaRPr lang="en-US" altLang="zh-TW" sz="2800" kern="1200" dirty="0">
            <a:solidFill>
              <a:srgbClr val="FF0000"/>
            </a:solidFill>
          </a:endParaRPr>
        </a:p>
      </dsp:txBody>
      <dsp:txXfrm>
        <a:off x="7096092" y="2056398"/>
        <a:ext cx="1594754" cy="134820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76476" cy="51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24" tIns="47412" rIns="94824" bIns="47412" numCol="1" anchor="t" anchorCtr="0" compatLnSpc="1">
            <a:prstTxWarp prst="textNoShape">
              <a:avLst/>
            </a:prstTxWarp>
          </a:bodyPr>
          <a:lstStyle>
            <a:lvl1pPr defTabSz="948285">
              <a:defRPr sz="1300" i="0">
                <a:ea typeface="新細明體" pitchFamily="18" charset="-120"/>
              </a:defRPr>
            </a:lvl1pPr>
          </a:lstStyle>
          <a:p>
            <a:pPr>
              <a:defRPr/>
            </a:pPr>
            <a:endParaRPr lang="en-US" altLang="zh-TW"/>
          </a:p>
        </p:txBody>
      </p:sp>
      <p:sp>
        <p:nvSpPr>
          <p:cNvPr id="68611" name="Rectangle 3"/>
          <p:cNvSpPr>
            <a:spLocks noGrp="1" noChangeArrowheads="1"/>
          </p:cNvSpPr>
          <p:nvPr>
            <p:ph type="dt" sz="quarter" idx="1"/>
          </p:nvPr>
        </p:nvSpPr>
        <p:spPr bwMode="auto">
          <a:xfrm>
            <a:off x="4021129" y="0"/>
            <a:ext cx="3076476" cy="51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24" tIns="47412" rIns="94824" bIns="47412" numCol="1" anchor="t" anchorCtr="0" compatLnSpc="1">
            <a:prstTxWarp prst="textNoShape">
              <a:avLst/>
            </a:prstTxWarp>
          </a:bodyPr>
          <a:lstStyle>
            <a:lvl1pPr algn="r" defTabSz="948285">
              <a:defRPr sz="1300" i="0">
                <a:ea typeface="新細明體" pitchFamily="18" charset="-120"/>
              </a:defRPr>
            </a:lvl1pPr>
          </a:lstStyle>
          <a:p>
            <a:pPr>
              <a:defRPr/>
            </a:pPr>
            <a:endParaRPr lang="en-US" altLang="zh-TW"/>
          </a:p>
        </p:txBody>
      </p:sp>
      <p:sp>
        <p:nvSpPr>
          <p:cNvPr id="68612" name="Rectangle 4"/>
          <p:cNvSpPr>
            <a:spLocks noGrp="1" noChangeArrowheads="1"/>
          </p:cNvSpPr>
          <p:nvPr>
            <p:ph type="ftr" sz="quarter" idx="2"/>
          </p:nvPr>
        </p:nvSpPr>
        <p:spPr bwMode="auto">
          <a:xfrm>
            <a:off x="0" y="9721137"/>
            <a:ext cx="3076476" cy="51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24" tIns="47412" rIns="94824" bIns="47412" numCol="1" anchor="b" anchorCtr="0" compatLnSpc="1">
            <a:prstTxWarp prst="textNoShape">
              <a:avLst/>
            </a:prstTxWarp>
          </a:bodyPr>
          <a:lstStyle>
            <a:lvl1pPr defTabSz="948285">
              <a:defRPr sz="1300" i="0">
                <a:ea typeface="新細明體" pitchFamily="18" charset="-120"/>
              </a:defRPr>
            </a:lvl1pPr>
          </a:lstStyle>
          <a:p>
            <a:pPr>
              <a:defRPr/>
            </a:pPr>
            <a:endParaRPr lang="en-US" altLang="zh-TW"/>
          </a:p>
        </p:txBody>
      </p:sp>
      <p:sp>
        <p:nvSpPr>
          <p:cNvPr id="68613" name="Rectangle 5"/>
          <p:cNvSpPr>
            <a:spLocks noGrp="1" noChangeArrowheads="1"/>
          </p:cNvSpPr>
          <p:nvPr>
            <p:ph type="sldNum" sz="quarter" idx="3"/>
          </p:nvPr>
        </p:nvSpPr>
        <p:spPr bwMode="auto">
          <a:xfrm>
            <a:off x="4021129" y="9721137"/>
            <a:ext cx="3076476" cy="51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24" tIns="47412" rIns="94824" bIns="47412" numCol="1" anchor="b" anchorCtr="0" compatLnSpc="1">
            <a:prstTxWarp prst="textNoShape">
              <a:avLst/>
            </a:prstTxWarp>
          </a:bodyPr>
          <a:lstStyle>
            <a:lvl1pPr algn="r" defTabSz="948285">
              <a:defRPr sz="1300" i="0">
                <a:ea typeface="新細明體" pitchFamily="18" charset="-120"/>
              </a:defRPr>
            </a:lvl1pPr>
          </a:lstStyle>
          <a:p>
            <a:pPr>
              <a:defRPr/>
            </a:pPr>
            <a:fld id="{71E3146F-09D4-48F4-8223-2258AA4EB4D9}" type="slidenum">
              <a:rPr lang="en-US" altLang="zh-TW"/>
              <a:pPr>
                <a:defRPr/>
              </a:pPr>
              <a:t>‹#›</a:t>
            </a:fld>
            <a:endParaRPr lang="en-US" altLang="zh-TW"/>
          </a:p>
        </p:txBody>
      </p:sp>
    </p:spTree>
    <p:extLst>
      <p:ext uri="{BB962C8B-B14F-4D97-AF65-F5344CB8AC3E}">
        <p14:creationId xmlns:p14="http://schemas.microsoft.com/office/powerpoint/2010/main" val="36221653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投影片影像版面配置區 2">
            <a:extLst>
              <a:ext uri="{FF2B5EF4-FFF2-40B4-BE49-F238E27FC236}">
                <a16:creationId xmlns:a16="http://schemas.microsoft.com/office/drawing/2014/main" id="{50B8E1F9-74EB-46BE-BDC0-1B29A716F7B5}"/>
              </a:ext>
            </a:extLst>
          </p:cNvPr>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5463" tIns="47732" rIns="95463" bIns="47732" rtlCol="0" anchor="ctr"/>
          <a:lstStyle/>
          <a:p>
            <a:endParaRPr lang="zh-TW" altLang="en-US"/>
          </a:p>
        </p:txBody>
      </p:sp>
      <p:sp>
        <p:nvSpPr>
          <p:cNvPr id="4" name="備忘稿版面配置區 3">
            <a:extLst>
              <a:ext uri="{FF2B5EF4-FFF2-40B4-BE49-F238E27FC236}">
                <a16:creationId xmlns:a16="http://schemas.microsoft.com/office/drawing/2014/main" id="{73D56026-4AEC-4AD6-9579-5D09C11BBFE4}"/>
              </a:ext>
            </a:extLst>
          </p:cNvPr>
          <p:cNvSpPr>
            <a:spLocks noGrp="1"/>
          </p:cNvSpPr>
          <p:nvPr>
            <p:ph type="body" sz="quarter" idx="3"/>
          </p:nvPr>
        </p:nvSpPr>
        <p:spPr>
          <a:xfrm>
            <a:off x="709429" y="4925459"/>
            <a:ext cx="5680444" cy="4029621"/>
          </a:xfrm>
          <a:prstGeom prst="rect">
            <a:avLst/>
          </a:prstGeom>
        </p:spPr>
        <p:txBody>
          <a:bodyPr vert="horz" lIns="95463" tIns="47732" rIns="95463" bIns="47732"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方塊 1"/>
          <p:cNvSpPr txBox="1"/>
          <p:nvPr/>
        </p:nvSpPr>
        <p:spPr>
          <a:xfrm>
            <a:off x="6501978" y="9797826"/>
            <a:ext cx="538930" cy="292388"/>
          </a:xfrm>
          <a:prstGeom prst="rect">
            <a:avLst/>
          </a:prstGeom>
          <a:noFill/>
        </p:spPr>
        <p:txBody>
          <a:bodyPr wrap="none" rtlCol="0">
            <a:spAutoFit/>
          </a:bodyPr>
          <a:lstStyle>
            <a:defPPr>
              <a:defRPr lang="zh-TW"/>
            </a:defPPr>
            <a:lvl1pPr algn="l" rtl="0" fontAlgn="base">
              <a:spcBef>
                <a:spcPct val="0"/>
              </a:spcBef>
              <a:spcAft>
                <a:spcPct val="0"/>
              </a:spcAft>
              <a:defRPr kumimoji="1" 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i="1" kern="1200">
                <a:solidFill>
                  <a:schemeClr val="tx1"/>
                </a:solidFill>
                <a:latin typeface="Arial" charset="0"/>
                <a:ea typeface="標楷體" pitchFamily="65" charset="-120"/>
                <a:cs typeface="+mn-cs"/>
              </a:defRPr>
            </a:lvl5pPr>
            <a:lvl6pPr marL="2286000" algn="l" defTabSz="914400" rtl="0" eaLnBrk="1" latinLnBrk="0" hangingPunct="1">
              <a:defRPr kumimoji="1" i="1" kern="1200">
                <a:solidFill>
                  <a:schemeClr val="tx1"/>
                </a:solidFill>
                <a:latin typeface="Arial" charset="0"/>
                <a:ea typeface="標楷體" pitchFamily="65" charset="-120"/>
                <a:cs typeface="+mn-cs"/>
              </a:defRPr>
            </a:lvl6pPr>
            <a:lvl7pPr marL="2743200" algn="l" defTabSz="914400" rtl="0" eaLnBrk="1" latinLnBrk="0" hangingPunct="1">
              <a:defRPr kumimoji="1" i="1" kern="1200">
                <a:solidFill>
                  <a:schemeClr val="tx1"/>
                </a:solidFill>
                <a:latin typeface="Arial" charset="0"/>
                <a:ea typeface="標楷體" pitchFamily="65" charset="-120"/>
                <a:cs typeface="+mn-cs"/>
              </a:defRPr>
            </a:lvl7pPr>
            <a:lvl8pPr marL="3200400" algn="l" defTabSz="914400" rtl="0" eaLnBrk="1" latinLnBrk="0" hangingPunct="1">
              <a:defRPr kumimoji="1" i="1" kern="1200">
                <a:solidFill>
                  <a:schemeClr val="tx1"/>
                </a:solidFill>
                <a:latin typeface="Arial" charset="0"/>
                <a:ea typeface="標楷體" pitchFamily="65" charset="-120"/>
                <a:cs typeface="+mn-cs"/>
              </a:defRPr>
            </a:lvl8pPr>
            <a:lvl9pPr marL="3657600" algn="l" defTabSz="914400" rtl="0" eaLnBrk="1" latinLnBrk="0" hangingPunct="1">
              <a:defRPr kumimoji="1" i="1" kern="1200">
                <a:solidFill>
                  <a:schemeClr val="tx1"/>
                </a:solidFill>
                <a:latin typeface="Arial" charset="0"/>
                <a:ea typeface="標楷體" pitchFamily="65" charset="-120"/>
                <a:cs typeface="+mn-cs"/>
              </a:defRPr>
            </a:lvl9pPr>
          </a:lstStyle>
          <a:p>
            <a:r>
              <a:rPr lang="en-US" altLang="zh-TW" sz="1300" i="0" dirty="0"/>
              <a:t>3-</a:t>
            </a:r>
            <a:fld id="{D8E7AD90-3AEA-4707-9278-2131F807C12A}" type="slidenum">
              <a:rPr lang="en-US" altLang="zh-TW" sz="1300" i="0" smtClean="0"/>
              <a:pPr/>
              <a:t>‹#›</a:t>
            </a:fld>
            <a:endParaRPr lang="zh-TW" altLang="en-US" sz="1300" i="0" dirty="0"/>
          </a:p>
        </p:txBody>
      </p:sp>
    </p:spTree>
    <p:extLst>
      <p:ext uri="{BB962C8B-B14F-4D97-AF65-F5344CB8AC3E}">
        <p14:creationId xmlns:p14="http://schemas.microsoft.com/office/powerpoint/2010/main" val="428261630"/>
      </p:ext>
    </p:extLst>
  </p:cSld>
  <p:clrMap bg1="lt1" tx1="dk1" bg2="lt2" tx2="dk2" accent1="accent1" accent2="accent2" accent3="accent3" accent4="accent4" accent5="accent5" accent6="accent6" hlink="hlink" folHlink="folHlink"/>
  <p:hf sldNum="0" hdr="0" ftr="0" dt="0"/>
  <p:notesStyle>
    <a:lvl1pPr marL="288000" indent="-288000" algn="l" rtl="0" eaLnBrk="0" fontAlgn="base" hangingPunct="0">
      <a:lnSpc>
        <a:spcPct val="120000"/>
      </a:lnSpc>
      <a:spcBef>
        <a:spcPts val="200"/>
      </a:spcBef>
      <a:spcAft>
        <a:spcPts val="200"/>
      </a:spcAft>
      <a:buFont typeface="Wingdings" panose="05000000000000000000" pitchFamily="2" charset="2"/>
      <a:buChar char="l"/>
      <a:defRPr kumimoji="1" lang="zh-TW" altLang="en-US" sz="1400" kern="1200" baseline="0" noProof="0" dirty="0" smtClean="0">
        <a:solidFill>
          <a:schemeClr val="tx1"/>
        </a:solidFill>
        <a:latin typeface="微軟正黑體" panose="020B0604030504040204" pitchFamily="34" charset="-120"/>
        <a:ea typeface="微軟正黑體" panose="020B0604030504040204" pitchFamily="34" charset="-120"/>
        <a:cs typeface="+mn-cs"/>
      </a:defRPr>
    </a:lvl1pPr>
    <a:lvl2pPr marL="468000" indent="-180000" algn="l" rtl="0" eaLnBrk="0" fontAlgn="base" hangingPunct="0">
      <a:lnSpc>
        <a:spcPct val="120000"/>
      </a:lnSpc>
      <a:spcBef>
        <a:spcPts val="200"/>
      </a:spcBef>
      <a:spcAft>
        <a:spcPts val="200"/>
      </a:spcAft>
      <a:buFont typeface="Times New Roman" panose="02020603050405020304" pitchFamily="18" charset="0"/>
      <a:buChar char="–"/>
      <a:defRPr kumimoji="1" lang="zh-TW" altLang="en-US" sz="1400" kern="1200" baseline="0" noProof="0" dirty="0" smtClean="0">
        <a:solidFill>
          <a:schemeClr val="tx1"/>
        </a:solidFill>
        <a:latin typeface="微軟正黑體" panose="020B0604030504040204" pitchFamily="34" charset="-120"/>
        <a:ea typeface="微軟正黑體" panose="020B0604030504040204" pitchFamily="34" charset="-120"/>
        <a:cs typeface="+mn-cs"/>
      </a:defRPr>
    </a:lvl2pPr>
    <a:lvl3pPr marL="684000" indent="-216000" algn="l" rtl="0" eaLnBrk="0" fontAlgn="base" hangingPunct="0">
      <a:lnSpc>
        <a:spcPct val="120000"/>
      </a:lnSpc>
      <a:spcBef>
        <a:spcPts val="200"/>
      </a:spcBef>
      <a:spcAft>
        <a:spcPts val="200"/>
      </a:spcAft>
      <a:buFont typeface="Wingdings" panose="05000000000000000000" pitchFamily="2" charset="2"/>
      <a:buChar char="Ø"/>
      <a:defRPr kumimoji="1" lang="zh-TW" altLang="en-US" sz="1400" kern="1200" baseline="0" noProof="0" dirty="0" smtClean="0">
        <a:solidFill>
          <a:schemeClr val="tx1"/>
        </a:solidFill>
        <a:latin typeface="微軟正黑體" panose="020B0604030504040204" pitchFamily="34" charset="-120"/>
        <a:ea typeface="微軟正黑體" panose="020B0604030504040204" pitchFamily="34" charset="-120"/>
        <a:cs typeface="+mn-cs"/>
      </a:defRPr>
    </a:lvl3pPr>
    <a:lvl4pPr marL="900000" indent="-180000" algn="l" rtl="0" eaLnBrk="0" fontAlgn="base" hangingPunct="0">
      <a:lnSpc>
        <a:spcPct val="120000"/>
      </a:lnSpc>
      <a:spcBef>
        <a:spcPts val="200"/>
      </a:spcBef>
      <a:spcAft>
        <a:spcPts val="200"/>
      </a:spcAft>
      <a:buSzPct val="90000"/>
      <a:buFont typeface="Wingdings" panose="05000000000000000000" pitchFamily="2" charset="2"/>
      <a:buChar char="u"/>
      <a:defRPr kumimoji="1" lang="zh-TW" altLang="en-US" sz="1400" kern="1200" baseline="0" noProof="0" dirty="0" smtClean="0">
        <a:solidFill>
          <a:schemeClr val="tx1"/>
        </a:solidFill>
        <a:latin typeface="微軟正黑體" panose="020B0604030504040204" pitchFamily="34" charset="-120"/>
        <a:ea typeface="微軟正黑體" panose="020B0604030504040204" pitchFamily="34" charset="-120"/>
        <a:cs typeface="+mn-cs"/>
      </a:defRPr>
    </a:lvl4pPr>
    <a:lvl5pPr marL="1080000" indent="-180000" algn="l" rtl="0" eaLnBrk="0" fontAlgn="base" hangingPunct="0">
      <a:lnSpc>
        <a:spcPct val="120000"/>
      </a:lnSpc>
      <a:spcBef>
        <a:spcPts val="200"/>
      </a:spcBef>
      <a:spcAft>
        <a:spcPts val="200"/>
      </a:spcAft>
      <a:buFont typeface="Wingdings" panose="05000000000000000000" pitchFamily="2" charset="2"/>
      <a:buChar char="n"/>
      <a:defRPr kumimoji="1" lang="zh-TW" altLang="en-US" sz="1400" kern="1200" baseline="0" noProof="0" dirty="0" smtClean="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a:xfrm>
            <a:off x="990600" y="766763"/>
            <a:ext cx="5118100" cy="3838575"/>
          </a:xfrm>
          <a:prstGeom prst="rect">
            <a:avLst/>
          </a:prstGeom>
          <a:ln/>
        </p:spPr>
      </p:sp>
      <p:sp>
        <p:nvSpPr>
          <p:cNvPr id="6147"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1605663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023938" y="777875"/>
            <a:ext cx="5183187" cy="3886200"/>
          </a:xfrm>
          <a:prstGeom prst="rect">
            <a:avLst/>
          </a:prstGeom>
          <a:ln/>
        </p:spPr>
      </p:sp>
      <p:sp>
        <p:nvSpPr>
          <p:cNvPr id="28675"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4008201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023938" y="777875"/>
            <a:ext cx="5183187" cy="3886200"/>
          </a:xfrm>
          <a:prstGeom prst="rect">
            <a:avLst/>
          </a:prstGeom>
          <a:ln/>
        </p:spPr>
      </p:sp>
      <p:sp>
        <p:nvSpPr>
          <p:cNvPr id="3072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隱藏通道在其使用的手法上可分為兩類</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隱藏儲存通道：透過共享儲存空間的方式，存取到未授權的檔案內容。例如：程式將機密資料寫到儲存媒體中，而讓其他程式可以讀到儲存媒體中的機密資料</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隱藏時序通道：透過系統處理不同資料所需的不同時間，推斷機密資訊的方法。例如：通行碼全部符合比對的時間很久，但只要第一個字元符合則比對時間就會快一點，透過通行碼比對時間的長短逐字推斷出管理通行碼</a:t>
            </a: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在圖示中原本預期所有的存取都會被存取規則所控管，但是紅色虛線的存取路徑卻是不受存取規則控管的路徑，就稱為隱藏通道</a:t>
            </a:r>
          </a:p>
        </p:txBody>
      </p:sp>
    </p:spTree>
    <p:extLst>
      <p:ext uri="{BB962C8B-B14F-4D97-AF65-F5344CB8AC3E}">
        <p14:creationId xmlns:p14="http://schemas.microsoft.com/office/powerpoint/2010/main" val="47083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023938" y="777875"/>
            <a:ext cx="5183187" cy="3886200"/>
          </a:xfrm>
          <a:prstGeom prst="rect">
            <a:avLst/>
          </a:prstGeom>
          <a:ln/>
        </p:spPr>
      </p:sp>
      <p:sp>
        <p:nvSpPr>
          <p:cNvPr id="22531"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一般正常的情況下，應用程式從使用者端取得輸入資料，進行資料運算與處理，最後將運算處理結果輸出</a:t>
            </a: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但如果使用者輸入惡意資料，應用程式沒有檢查過濾，便可能造成程式發生錯誤、執行邏輯被改變及存取權限跳脫等問題</a:t>
            </a:r>
          </a:p>
        </p:txBody>
      </p:sp>
    </p:spTree>
    <p:extLst>
      <p:ext uri="{BB962C8B-B14F-4D97-AF65-F5344CB8AC3E}">
        <p14:creationId xmlns:p14="http://schemas.microsoft.com/office/powerpoint/2010/main" val="425694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023938" y="777875"/>
            <a:ext cx="5183187" cy="3886200"/>
          </a:xfrm>
          <a:prstGeom prst="rect">
            <a:avLst/>
          </a:prstGeom>
          <a:ln/>
        </p:spPr>
      </p:sp>
      <p:sp>
        <p:nvSpPr>
          <p:cNvPr id="24579"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marR="0" lvl="1" indent="-288000" algn="l" defTabSz="0" rtl="0" eaLnBrk="1" fontAlgn="base" latinLnBrk="0" hangingPunct="1">
              <a:lnSpc>
                <a:spcPct val="120000"/>
              </a:lnSpc>
              <a:spcBef>
                <a:spcPts val="200"/>
              </a:spcBef>
              <a:spcAft>
                <a:spcPts val="200"/>
              </a:spcAft>
              <a:buClrTx/>
              <a:buSzTx/>
              <a:buFont typeface="Times New Roman" pitchFamily="18" charset="0"/>
              <a:buChar char="●"/>
              <a:tabLst>
                <a:tab pos="0" algn="l"/>
              </a:tabLst>
              <a:defRPr/>
            </a:pPr>
            <a:r>
              <a:rPr lang="en-US" altLang="zh-TW" dirty="0"/>
              <a:t>SQL Injection</a:t>
            </a:r>
            <a:r>
              <a:rPr lang="zh-TW" altLang="en-US" dirty="0"/>
              <a:t>：輸入</a:t>
            </a:r>
            <a:r>
              <a:rPr lang="en-US" altLang="zh-TW" dirty="0"/>
              <a:t>SQL</a:t>
            </a:r>
            <a:r>
              <a:rPr lang="zh-TW" altLang="en-US" dirty="0"/>
              <a:t>語法時，夾帶一些惡意的資料庫查詢語法及特殊字元，若是沒有被檢查出來，資料庫伺服器就會直接執行惡意</a:t>
            </a:r>
            <a:r>
              <a:rPr lang="en-US" altLang="zh-TW" dirty="0"/>
              <a:t>SQL</a:t>
            </a:r>
            <a:r>
              <a:rPr lang="zh-TW" altLang="en-US" dirty="0"/>
              <a:t>語法，導致個人帳號、密碼等資料外洩</a:t>
            </a:r>
            <a:endParaRPr lang="en-US" altLang="zh-TW" dirty="0"/>
          </a:p>
          <a:p>
            <a:pPr marL="288000" marR="0" lvl="1" indent="-288000" algn="l" defTabSz="0" rtl="0" eaLnBrk="1" fontAlgn="base" latinLnBrk="0" hangingPunct="1">
              <a:lnSpc>
                <a:spcPct val="120000"/>
              </a:lnSpc>
              <a:spcBef>
                <a:spcPts val="200"/>
              </a:spcBef>
              <a:spcAft>
                <a:spcPts val="200"/>
              </a:spcAft>
              <a:buClrTx/>
              <a:buSzTx/>
              <a:buFont typeface="Times New Roman" pitchFamily="18" charset="0"/>
              <a:buChar char="●"/>
              <a:tabLst>
                <a:tab pos="0" algn="l"/>
              </a:tabLst>
              <a:defRPr/>
            </a:pPr>
            <a:r>
              <a:rPr lang="en-US" altLang="zh-TW" sz="1400" dirty="0"/>
              <a:t>Cross-Site Scripting(</a:t>
            </a:r>
            <a:r>
              <a:rPr lang="en-US" altLang="zh-TW" dirty="0"/>
              <a:t>XSS)</a:t>
            </a:r>
            <a:r>
              <a:rPr lang="zh-TW" altLang="en-US" dirty="0"/>
              <a:t>：攻擊者向有</a:t>
            </a:r>
            <a:r>
              <a:rPr lang="en-US" altLang="zh-TW" dirty="0"/>
              <a:t>XSS</a:t>
            </a:r>
            <a:r>
              <a:rPr lang="zh-TW" altLang="en-US" dirty="0"/>
              <a:t>漏洞的網站中輸入惡意的</a:t>
            </a:r>
            <a:r>
              <a:rPr lang="en-US" altLang="zh-TW" dirty="0"/>
              <a:t>HTML</a:t>
            </a:r>
            <a:r>
              <a:rPr lang="zh-TW" altLang="en-US" dirty="0"/>
              <a:t>代碼</a:t>
            </a:r>
            <a:r>
              <a:rPr lang="en-US" altLang="zh-TW" dirty="0"/>
              <a:t>(</a:t>
            </a:r>
            <a:r>
              <a:rPr lang="zh-TW" altLang="en-US" dirty="0"/>
              <a:t>例如：</a:t>
            </a:r>
            <a:r>
              <a:rPr lang="en-US" altLang="zh-TW" dirty="0"/>
              <a:t>JavaScript</a:t>
            </a:r>
            <a:r>
              <a:rPr lang="zh-TW" altLang="en-US" dirty="0"/>
              <a:t>與</a:t>
            </a:r>
            <a:r>
              <a:rPr lang="en-US" altLang="zh-TW" dirty="0"/>
              <a:t>VBScript)</a:t>
            </a:r>
            <a:r>
              <a:rPr lang="zh-TW" altLang="en-US" dirty="0"/>
              <a:t>，</a:t>
            </a:r>
            <a:r>
              <a:rPr lang="en-US" altLang="zh-TW" dirty="0"/>
              <a:t> </a:t>
            </a:r>
            <a:r>
              <a:rPr lang="zh-TW" altLang="en-US" dirty="0"/>
              <a:t>當其他使用者瀏覽到被置入惡意腳本的網頁時，就會使瀏覽器執行惡意腳本，造成使用者的</a:t>
            </a:r>
            <a:r>
              <a:rPr lang="en-US" altLang="zh-TW" dirty="0"/>
              <a:t>Cookie</a:t>
            </a:r>
            <a:r>
              <a:rPr lang="zh-TW" altLang="en-US" dirty="0"/>
              <a:t>被竊取或導向到其它網站</a:t>
            </a: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468922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1023938" y="777875"/>
            <a:ext cx="5183187" cy="3886200"/>
          </a:xfrm>
          <a:prstGeom prst="rect">
            <a:avLst/>
          </a:prstGeom>
          <a:ln/>
        </p:spPr>
      </p:sp>
      <p:sp>
        <p:nvSpPr>
          <p:cNvPr id="4915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811634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023938" y="777875"/>
            <a:ext cx="5183187" cy="3886200"/>
          </a:xfrm>
          <a:prstGeom prst="rect">
            <a:avLst/>
          </a:prstGeom>
          <a:ln/>
        </p:spPr>
      </p:sp>
      <p:sp>
        <p:nvSpPr>
          <p:cNvPr id="5120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endParaRPr lang="zh-TW" altLang="en-US" dirty="0"/>
          </a:p>
        </p:txBody>
      </p:sp>
    </p:spTree>
    <p:extLst>
      <p:ext uri="{BB962C8B-B14F-4D97-AF65-F5344CB8AC3E}">
        <p14:creationId xmlns:p14="http://schemas.microsoft.com/office/powerpoint/2010/main" val="3579468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023938" y="777875"/>
            <a:ext cx="5183187" cy="3886200"/>
          </a:xfrm>
          <a:prstGeom prst="rect">
            <a:avLst/>
          </a:prstGeom>
          <a:ln/>
        </p:spPr>
      </p:sp>
      <p:sp>
        <p:nvSpPr>
          <p:cNvPr id="53251"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80" tIns="46340" rIns="92680" bIns="46340"/>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endPar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Tree>
    <p:extLst>
      <p:ext uri="{BB962C8B-B14F-4D97-AF65-F5344CB8AC3E}">
        <p14:creationId xmlns:p14="http://schemas.microsoft.com/office/powerpoint/2010/main" val="1833220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023938" y="777875"/>
            <a:ext cx="5183187" cy="3886200"/>
          </a:xfrm>
          <a:prstGeom prst="rect">
            <a:avLst/>
          </a:prstGeom>
          <a:ln/>
        </p:spPr>
      </p:sp>
      <p:sp>
        <p:nvSpPr>
          <p:cNvPr id="55299"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80" tIns="46340" rIns="92680" bIns="46340"/>
          <a:lstStyle/>
          <a:p>
            <a:pPr algn="just" eaLnBrk="1" hangingPunct="1"/>
            <a:endParaRPr lang="zh-TW" altLang="en-US" dirty="0"/>
          </a:p>
        </p:txBody>
      </p:sp>
    </p:spTree>
    <p:extLst>
      <p:ext uri="{BB962C8B-B14F-4D97-AF65-F5344CB8AC3E}">
        <p14:creationId xmlns:p14="http://schemas.microsoft.com/office/powerpoint/2010/main" val="4227481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023938" y="777875"/>
            <a:ext cx="5183187" cy="3886200"/>
          </a:xfrm>
          <a:prstGeom prst="rect">
            <a:avLst/>
          </a:prstGeom>
          <a:ln/>
        </p:spPr>
      </p:sp>
      <p:sp>
        <p:nvSpPr>
          <p:cNvPr id="57347"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80" tIns="46340" rIns="92680" bIns="46340"/>
          <a:lstStyle/>
          <a:p>
            <a:pPr marL="288000" marR="0" lvl="1" indent="-288000" algn="l" defTabSz="0" rtl="0" eaLnBrk="1" fontAlgn="base" latinLnBrk="0" hangingPunct="1">
              <a:lnSpc>
                <a:spcPct val="120000"/>
              </a:lnSpc>
              <a:spcBef>
                <a:spcPts val="200"/>
              </a:spcBef>
              <a:spcAft>
                <a:spcPts val="200"/>
              </a:spcAft>
              <a:buClrTx/>
              <a:buSzTx/>
              <a:buFont typeface="Times New Roman" panose="02020603050405020304" pitchFamily="18" charset="0"/>
              <a:buChar char="●"/>
              <a:tabLst>
                <a:tab pos="0" algn="l"/>
              </a:tabLst>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應用程式上線後應持續進行教育訓練，確保程式變更後也能維持安全，並即時監控應用程式的攻擊行為</a:t>
            </a:r>
          </a:p>
          <a:p>
            <a:pPr marL="288000" marR="0" lvl="1" indent="-288000" algn="l" defTabSz="0" rtl="0" eaLnBrk="1" fontAlgn="base" latinLnBrk="0" hangingPunct="1">
              <a:lnSpc>
                <a:spcPct val="120000"/>
              </a:lnSpc>
              <a:spcBef>
                <a:spcPts val="200"/>
              </a:spcBef>
              <a:spcAft>
                <a:spcPts val="200"/>
              </a:spcAft>
              <a:buClrTx/>
              <a:buSzTx/>
              <a:buFont typeface="Times New Roman" panose="02020603050405020304" pitchFamily="18" charset="0"/>
              <a:buChar char="●"/>
              <a:tabLst>
                <a:tab pos="0" algn="l"/>
              </a:tabLst>
              <a:defRPr/>
            </a:pPr>
            <a:r>
              <a:rPr lang="zh-TW" altLang="en-US" sz="1400" dirty="0">
                <a:solidFill>
                  <a:schemeClr val="tx1"/>
                </a:solidFill>
                <a:latin typeface="微軟正黑體" panose="020B0604030504040204" pitchFamily="34" charset="-120"/>
                <a:ea typeface="微軟正黑體" panose="020B0604030504040204" pitchFamily="34" charset="-120"/>
                <a:cs typeface="+mn-cs"/>
              </a:rPr>
              <a:t>新開發的應用程式請參考「</a:t>
            </a:r>
            <a:r>
              <a:rPr lang="zh-TW" altLang="zh-TW" sz="1400" dirty="0">
                <a:solidFill>
                  <a:schemeClr val="tx1"/>
                </a:solidFill>
                <a:latin typeface="微軟正黑體" panose="020B0604030504040204" pitchFamily="34" charset="-120"/>
                <a:ea typeface="微軟正黑體" panose="020B0604030504040204" pitchFamily="34" charset="-120"/>
                <a:cs typeface="+mn-cs"/>
              </a:rPr>
              <a:t>安全軟體開發生命週期</a:t>
            </a:r>
            <a:r>
              <a:rPr lang="zh-TW" altLang="en-US" sz="1400" dirty="0">
                <a:solidFill>
                  <a:schemeClr val="tx1"/>
                </a:solidFill>
                <a:latin typeface="微軟正黑體" panose="020B0604030504040204" pitchFamily="34" charset="-120"/>
                <a:ea typeface="微軟正黑體" panose="020B0604030504040204" pitchFamily="34" charset="-120"/>
                <a:cs typeface="+mn-cs"/>
              </a:rPr>
              <a:t>(</a:t>
            </a:r>
            <a:r>
              <a:rPr lang="en-US" altLang="zh-TW" sz="1400" dirty="0">
                <a:solidFill>
                  <a:schemeClr val="tx1"/>
                </a:solidFill>
                <a:latin typeface="微軟正黑體" panose="020B0604030504040204" pitchFamily="34" charset="-120"/>
                <a:ea typeface="微軟正黑體" panose="020B0604030504040204" pitchFamily="34" charset="-120"/>
                <a:cs typeface="+mn-cs"/>
              </a:rPr>
              <a:t>SSDLC)</a:t>
            </a:r>
            <a:r>
              <a:rPr lang="zh-TW" altLang="en-US" sz="1400" dirty="0">
                <a:solidFill>
                  <a:schemeClr val="tx1"/>
                </a:solidFill>
                <a:latin typeface="微軟正黑體" panose="020B0604030504040204" pitchFamily="34" charset="-120"/>
                <a:ea typeface="微軟正黑體" panose="020B0604030504040204" pitchFamily="34" charset="-120"/>
                <a:cs typeface="+mn-cs"/>
              </a:rPr>
              <a:t>」的方法，並遵循資通安全責任等級分級辦法公務機關應辦事項，附表十資通系統防護基準內之相關控制措施辦理</a:t>
            </a:r>
            <a:r>
              <a:rPr lang="en-US" altLang="zh-TW" sz="1400" dirty="0">
                <a:solidFill>
                  <a:schemeClr val="tx1"/>
                </a:solidFill>
                <a:latin typeface="微軟正黑體" panose="020B0604030504040204" pitchFamily="34" charset="-120"/>
                <a:ea typeface="微軟正黑體" panose="020B0604030504040204" pitchFamily="34" charset="-120"/>
                <a:cs typeface="+mn-cs"/>
              </a:rPr>
              <a:t>(</a:t>
            </a:r>
            <a:r>
              <a:rPr lang="zh-TW" altLang="en-US" sz="1400" dirty="0">
                <a:solidFill>
                  <a:schemeClr val="tx1"/>
                </a:solidFill>
                <a:latin typeface="微軟正黑體" panose="020B0604030504040204" pitchFamily="34" charset="-120"/>
                <a:ea typeface="微軟正黑體" panose="020B0604030504040204" pitchFamily="34" charset="-120"/>
                <a:cs typeface="+mn-cs"/>
              </a:rPr>
              <a:t>網址</a:t>
            </a:r>
            <a:r>
              <a:rPr lang="en-US" altLang="zh-TW" sz="1400" dirty="0">
                <a:solidFill>
                  <a:schemeClr val="tx1"/>
                </a:solidFill>
                <a:latin typeface="微軟正黑體" panose="020B0604030504040204" pitchFamily="34" charset="-120"/>
                <a:ea typeface="微軟正黑體" panose="020B0604030504040204" pitchFamily="34" charset="-120"/>
                <a:cs typeface="+mn-cs"/>
              </a:rPr>
              <a:t>:</a:t>
            </a:r>
            <a:r>
              <a:rPr lang="zh-TW" altLang="en-US" sz="1400" dirty="0">
                <a:solidFill>
                  <a:schemeClr val="tx1"/>
                </a:solidFill>
                <a:latin typeface="微軟正黑體" panose="020B0604030504040204" pitchFamily="34" charset="-120"/>
                <a:ea typeface="微軟正黑體" panose="020B0604030504040204" pitchFamily="34" charset="-120"/>
                <a:cs typeface="+mn-cs"/>
              </a:rPr>
              <a:t> </a:t>
            </a:r>
            <a:r>
              <a:rPr lang="en-US" altLang="zh-TW" sz="1400" dirty="0">
                <a:solidFill>
                  <a:schemeClr val="tx1"/>
                </a:solidFill>
                <a:latin typeface="微軟正黑體" panose="020B0604030504040204" pitchFamily="34" charset="-120"/>
                <a:ea typeface="微軟正黑體" panose="020B0604030504040204" pitchFamily="34" charset="-120"/>
                <a:cs typeface="+mn-cs"/>
              </a:rPr>
              <a:t>https://law.moj.gov.tw/LawClass/LawAll.aspx?pcode=A0030304)</a:t>
            </a:r>
            <a:endParaRPr lang="zh-TW" altLang="en-US" sz="1400" dirty="0">
              <a:solidFill>
                <a:schemeClr val="tx1"/>
              </a:solidFill>
              <a:latin typeface="微軟正黑體" panose="020B0604030504040204" pitchFamily="34" charset="-120"/>
              <a:ea typeface="微軟正黑體" panose="020B0604030504040204" pitchFamily="34" charset="-120"/>
              <a:cs typeface="+mn-cs"/>
            </a:endParaRP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645503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xfrm>
            <a:off x="1023938" y="777875"/>
            <a:ext cx="5183187" cy="3886200"/>
          </a:xfrm>
          <a:prstGeom prst="rect">
            <a:avLst/>
          </a:prstGeom>
          <a:ln/>
        </p:spPr>
      </p:sp>
      <p:sp>
        <p:nvSpPr>
          <p:cNvPr id="5939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257069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023938" y="777875"/>
            <a:ext cx="5183187" cy="3886200"/>
          </a:xfrm>
          <a:prstGeom prst="rect">
            <a:avLst/>
          </a:prstGeom>
          <a:ln/>
        </p:spPr>
      </p:sp>
      <p:sp>
        <p:nvSpPr>
          <p:cNvPr id="1024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2568459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對於應用程式的威脅，可以從幾個不同角度來思考，一種是專門寫來利用漏洞或是弱點的軟體程式</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常稱為惡意程式</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 ，另外一種是軟體本身或是設定的問題</a:t>
            </a:r>
          </a:p>
        </p:txBody>
      </p:sp>
    </p:spTree>
    <p:extLst>
      <p:ext uri="{BB962C8B-B14F-4D97-AF65-F5344CB8AC3E}">
        <p14:creationId xmlns:p14="http://schemas.microsoft.com/office/powerpoint/2010/main" val="413978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023938" y="777875"/>
            <a:ext cx="5183187" cy="3886200"/>
          </a:xfrm>
          <a:prstGeom prst="rect">
            <a:avLst/>
          </a:prstGeom>
          <a:ln/>
        </p:spPr>
      </p:sp>
      <p:sp>
        <p:nvSpPr>
          <p:cNvPr id="6144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347867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023938" y="777875"/>
            <a:ext cx="5183187" cy="3886200"/>
          </a:xfrm>
          <a:prstGeom prst="rect">
            <a:avLst/>
          </a:prstGeom>
          <a:ln/>
        </p:spPr>
      </p:sp>
      <p:sp>
        <p:nvSpPr>
          <p:cNvPr id="63491"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endPar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Tree>
    <p:extLst>
      <p:ext uri="{BB962C8B-B14F-4D97-AF65-F5344CB8AC3E}">
        <p14:creationId xmlns:p14="http://schemas.microsoft.com/office/powerpoint/2010/main" val="3039566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023938" y="777875"/>
            <a:ext cx="5183187" cy="3886200"/>
          </a:xfrm>
          <a:prstGeom prst="rect">
            <a:avLst/>
          </a:prstGeom>
          <a:ln/>
        </p:spPr>
      </p:sp>
      <p:sp>
        <p:nvSpPr>
          <p:cNvPr id="65539"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437376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023938" y="777875"/>
            <a:ext cx="5183187" cy="3886200"/>
          </a:xfrm>
          <a:prstGeom prst="rect">
            <a:avLst/>
          </a:prstGeom>
          <a:ln/>
        </p:spPr>
      </p:sp>
      <p:sp>
        <p:nvSpPr>
          <p:cNvPr id="67587"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711667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023938" y="777875"/>
            <a:ext cx="5183187" cy="3886200"/>
          </a:xfrm>
          <a:prstGeom prst="rect">
            <a:avLst/>
          </a:prstGeom>
          <a:ln/>
        </p:spPr>
      </p:sp>
      <p:sp>
        <p:nvSpPr>
          <p:cNvPr id="69635"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「變更控制」管理流程支持開發、測試與上線等作業的「職責區隔」，並透過「程式庫維護」協助版本控制與職責區隔</a:t>
            </a: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範例步驟說明如下</a:t>
            </a:r>
          </a:p>
          <a:p>
            <a:pPr marL="540000" lvl="1" indent="-240425" algn="just" eaLnBrk="1" hangingPunct="1">
              <a:buFontTx/>
              <a:buAutoNum type="arabicPeriod"/>
            </a:pPr>
            <a:r>
              <a:rPr lang="zh-TW" altLang="en-US" dirty="0"/>
              <a:t>由變更申請啟動變更</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控制</a:t>
            </a:r>
            <a:r>
              <a:rPr lang="zh-TW" altLang="en-US" dirty="0"/>
              <a:t>管理流程</a:t>
            </a:r>
          </a:p>
          <a:p>
            <a:pPr marL="540000" lvl="1" indent="-240425" algn="just" eaLnBrk="1" hangingPunct="1">
              <a:buFontTx/>
              <a:buAutoNum type="arabicPeriod"/>
            </a:pPr>
            <a:r>
              <a:rPr lang="zh-TW" altLang="en-US" dirty="0"/>
              <a:t>開發部門進行現有版本的修正，將修正完成之</a:t>
            </a:r>
            <a:r>
              <a:rPr lang="en-US" altLang="zh-TW" dirty="0"/>
              <a:t>1.0</a:t>
            </a:r>
            <a:r>
              <a:rPr lang="zh-TW" altLang="en-US" dirty="0"/>
              <a:t>版簽入</a:t>
            </a:r>
            <a:r>
              <a:rPr lang="en-US" altLang="zh-TW" dirty="0"/>
              <a:t>(</a:t>
            </a:r>
            <a:r>
              <a:rPr lang="en-US" altLang="zh-TW" dirty="0" err="1"/>
              <a:t>CheckIn</a:t>
            </a:r>
            <a:r>
              <a:rPr lang="en-US" altLang="zh-TW" dirty="0"/>
              <a:t>)</a:t>
            </a:r>
            <a:r>
              <a:rPr lang="zh-TW" altLang="en-US" dirty="0"/>
              <a:t>程式庫</a:t>
            </a:r>
          </a:p>
          <a:p>
            <a:pPr marL="540000" lvl="1" indent="-240425" algn="just" eaLnBrk="1" hangingPunct="1">
              <a:buFontTx/>
              <a:buAutoNum type="arabicPeriod"/>
            </a:pPr>
            <a:r>
              <a:rPr lang="zh-TW" altLang="en-US" dirty="0"/>
              <a:t>由測試部門將</a:t>
            </a:r>
            <a:r>
              <a:rPr lang="en-US" altLang="zh-TW" dirty="0"/>
              <a:t>1.0</a:t>
            </a:r>
            <a:r>
              <a:rPr lang="zh-TW" altLang="en-US" dirty="0"/>
              <a:t>版簽出</a:t>
            </a:r>
            <a:r>
              <a:rPr lang="en-US" altLang="zh-TW" dirty="0"/>
              <a:t>(</a:t>
            </a:r>
            <a:r>
              <a:rPr lang="en-US" altLang="zh-TW" dirty="0" err="1"/>
              <a:t>CheckOut</a:t>
            </a:r>
            <a:r>
              <a:rPr lang="en-US" altLang="zh-TW" dirty="0"/>
              <a:t>)</a:t>
            </a:r>
            <a:r>
              <a:rPr lang="zh-TW" altLang="en-US" dirty="0"/>
              <a:t>程式庫進行測試，並進行版本調整，將版本變成</a:t>
            </a:r>
            <a:r>
              <a:rPr lang="en-US" altLang="zh-TW" dirty="0"/>
              <a:t>1.0+</a:t>
            </a:r>
            <a:r>
              <a:rPr lang="zh-TW" altLang="en-US" dirty="0"/>
              <a:t>版簽入程式庫</a:t>
            </a:r>
          </a:p>
          <a:p>
            <a:pPr marL="540000" lvl="1" indent="-240425" algn="just" eaLnBrk="1" hangingPunct="1">
              <a:buFontTx/>
              <a:buAutoNum type="arabicPeriod"/>
            </a:pPr>
            <a:r>
              <a:rPr lang="zh-TW" altLang="en-US" dirty="0"/>
              <a:t>再由開發部門簽出</a:t>
            </a:r>
            <a:r>
              <a:rPr lang="en-US" altLang="zh-TW" dirty="0"/>
              <a:t>1.0+</a:t>
            </a:r>
            <a:r>
              <a:rPr lang="zh-TW" altLang="en-US" dirty="0"/>
              <a:t>版進行修改，將版本變成</a:t>
            </a:r>
            <a:r>
              <a:rPr lang="en-US" altLang="zh-TW" dirty="0"/>
              <a:t>1.0.1</a:t>
            </a:r>
            <a:r>
              <a:rPr lang="zh-TW" altLang="en-US" dirty="0"/>
              <a:t>版後簽入程式庫</a:t>
            </a:r>
          </a:p>
          <a:p>
            <a:pPr marL="540000" lvl="1" indent="-240425" algn="just" eaLnBrk="1" hangingPunct="1">
              <a:buFontTx/>
              <a:buAutoNum type="arabicPeriod"/>
            </a:pPr>
            <a:r>
              <a:rPr lang="zh-TW" altLang="en-US" dirty="0"/>
              <a:t>再由測試部門將</a:t>
            </a:r>
            <a:r>
              <a:rPr lang="en-US" altLang="zh-TW" dirty="0"/>
              <a:t>1.0.1</a:t>
            </a:r>
            <a:r>
              <a:rPr lang="zh-TW" altLang="en-US" dirty="0"/>
              <a:t>版簽出測試，確認無誤後將原版本簽回程式庫</a:t>
            </a:r>
          </a:p>
          <a:p>
            <a:pPr marL="540000" lvl="1" indent="-240425" algn="just" eaLnBrk="1" hangingPunct="1">
              <a:buFontTx/>
              <a:buAutoNum type="arabicPeriod"/>
            </a:pPr>
            <a:r>
              <a:rPr lang="zh-TW" altLang="en-US" dirty="0"/>
              <a:t>由上線部門將完成開發與測試的</a:t>
            </a:r>
            <a:r>
              <a:rPr lang="en-US" altLang="zh-TW" dirty="0"/>
              <a:t>1.0.1</a:t>
            </a:r>
            <a:r>
              <a:rPr lang="zh-TW" altLang="en-US" dirty="0"/>
              <a:t>版本發行到線上環境</a:t>
            </a:r>
          </a:p>
        </p:txBody>
      </p:sp>
    </p:spTree>
    <p:extLst>
      <p:ext uri="{BB962C8B-B14F-4D97-AF65-F5344CB8AC3E}">
        <p14:creationId xmlns:p14="http://schemas.microsoft.com/office/powerpoint/2010/main" val="2206928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可依靠工具的輔助進行檢測</a:t>
            </a:r>
          </a:p>
          <a:p>
            <a:pPr marL="468000" lvl="1" indent="-180000" algn="l" defTabSz="961698" rtl="0" eaLnBrk="1" fontAlgn="base" hangingPunct="1">
              <a:lnSpc>
                <a:spcPct val="120000"/>
              </a:lnSpc>
              <a:spcBef>
                <a:spcPts val="200"/>
              </a:spcBef>
              <a:spcAft>
                <a:spcPts val="200"/>
              </a:spcAft>
              <a:buFont typeface="Times New Roman" panose="02020603050405020304" pitchFamily="18" charset="0"/>
              <a:buChar char="–"/>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入侵防禦系統</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(Intrusion Prevention System, IPS)</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：具備部份防禦功能</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468000" lvl="1" indent="-180000" algn="l" defTabSz="961698" rtl="0" eaLnBrk="1" fontAlgn="base" hangingPunct="1">
              <a:lnSpc>
                <a:spcPct val="120000"/>
              </a:lnSpc>
              <a:spcBef>
                <a:spcPts val="200"/>
              </a:spcBef>
              <a:spcAft>
                <a:spcPts val="200"/>
              </a:spcAft>
              <a:buFont typeface="Times New Roman" panose="02020603050405020304" pitchFamily="18" charset="0"/>
              <a:buChar char="–"/>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源碼檢測</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(Static Code Analysis)</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：使用自動化的源碼檢測工具找出有問題的程式碼</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468000" lvl="1" indent="-180000" algn="l" defTabSz="961698" rtl="0" eaLnBrk="1" fontAlgn="base" hangingPunct="1">
              <a:lnSpc>
                <a:spcPct val="120000"/>
              </a:lnSpc>
              <a:spcBef>
                <a:spcPts val="200"/>
              </a:spcBef>
              <a:spcAft>
                <a:spcPts val="200"/>
              </a:spcAft>
              <a:buFont typeface="Times New Roman" panose="02020603050405020304" pitchFamily="18" charset="0"/>
              <a:buChar char="–"/>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網頁應用程式防火牆</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(Web Application Firewall, WAF)</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：針對應用層攻擊進行防禦</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468000" lvl="1" indent="-180000" algn="l" defTabSz="961698" rtl="0" eaLnBrk="1" fontAlgn="base" hangingPunct="1">
              <a:lnSpc>
                <a:spcPct val="120000"/>
              </a:lnSpc>
              <a:spcBef>
                <a:spcPts val="200"/>
              </a:spcBef>
              <a:spcAft>
                <a:spcPts val="200"/>
              </a:spcAft>
              <a:buFont typeface="Times New Roman" panose="02020603050405020304" pitchFamily="18" charset="0"/>
              <a:buChar char="–"/>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滲透測試</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(Penetration Test, PT )</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：模擬攻擊者行為找出網站漏洞</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468000" lvl="1" indent="-180000" algn="l" defTabSz="961698" rtl="0" eaLnBrk="1" fontAlgn="base" hangingPunct="1">
              <a:lnSpc>
                <a:spcPct val="120000"/>
              </a:lnSpc>
              <a:spcBef>
                <a:spcPts val="200"/>
              </a:spcBef>
              <a:spcAft>
                <a:spcPts val="200"/>
              </a:spcAft>
              <a:buFont typeface="Times New Roman" panose="02020603050405020304" pitchFamily="18" charset="0"/>
              <a:buChar char="–"/>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網站弱點評估</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(Web Vulnerability Assessment)</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：使用掃描工具檢測弱點</a:t>
            </a:r>
          </a:p>
        </p:txBody>
      </p:sp>
    </p:spTree>
    <p:extLst>
      <p:ext uri="{BB962C8B-B14F-4D97-AF65-F5344CB8AC3E}">
        <p14:creationId xmlns:p14="http://schemas.microsoft.com/office/powerpoint/2010/main" val="4255562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學員可參考「</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103</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年政府行動化安全防護規劃報告</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(V1.0)</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」第</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61~62</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頁的內容</a:t>
            </a:r>
            <a:endPar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機關在開發行動應用程式時，應該根據需求，審慎選擇行動應用程式的開發方式。行動應用程式的開發過程，會衍生二大安全議題</a:t>
            </a:r>
            <a:endPar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行動應用程式碼的安全性議題 </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因撰寫方式的錯誤，使用</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Apps</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存有安全弱點，導致系統遭入侵，此部分議題可參考</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OWASP Mobile TOP 10</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或「行動裝置資安防護參考指引」，解決方法建議遵守安全系統發展生命週期進行開發，藉助第三方或是自動化檢測進行白箱、黑箱靜態與動態之檢測。</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r>
              <a:rPr kumimoji="1" lang="en-US" altLang="zh-TW" sz="1400" b="0" kern="1200" baseline="0" noProof="0" dirty="0">
                <a:solidFill>
                  <a:schemeClr val="tx1"/>
                </a:solidFill>
                <a:latin typeface="Microsoft JhengHei" panose="020B0604030504040204" pitchFamily="34" charset="-120"/>
                <a:ea typeface="Microsoft JhengHei" panose="020B0604030504040204" pitchFamily="34" charset="-120"/>
                <a:cs typeface="+mn-cs"/>
              </a:rPr>
              <a:t>Mobile</a:t>
            </a:r>
            <a:r>
              <a:rPr kumimoji="1" lang="zh-TW" altLang="en-US" sz="1400" b="0" kern="1200" baseline="0" noProof="0" dirty="0">
                <a:solidFill>
                  <a:schemeClr val="tx1"/>
                </a:solidFill>
                <a:latin typeface="Microsoft JhengHei" panose="020B0604030504040204" pitchFamily="34" charset="-120"/>
                <a:ea typeface="Microsoft JhengHei" panose="020B0604030504040204" pitchFamily="34" charset="-120"/>
                <a:cs typeface="+mn-cs"/>
              </a:rPr>
              <a:t> </a:t>
            </a:r>
            <a:r>
              <a:rPr kumimoji="1" lang="en-US" altLang="zh-TW"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Top 10</a:t>
            </a:r>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 的</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10</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大風險弱點，可參考網址：</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https://owasp.org/www-project-mobile-top-10/)</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隱私侵犯的議題 </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因程式開發時，索取過多行動裝置上的敏感資訊，例如：通訊錄、行事曆、座標位置、郵件、簡訊內容等，建議遵守</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Privacy by Design</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之原則，將隱私保護之概念，融入於應用程式的設計 </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288000" lvl="0" indent="-180000" algn="l" rtl="0" eaLnBrk="1" fontAlgn="base" hangingPunct="1">
              <a:lnSpc>
                <a:spcPct val="120000"/>
              </a:lnSpc>
              <a:spcBef>
                <a:spcPts val="200"/>
              </a:spcBef>
              <a:spcAft>
                <a:spcPts val="200"/>
              </a:spcAft>
              <a:buFont typeface="Times New Roman" panose="02020603050405020304" pitchFamily="18" charset="0"/>
              <a:buChar char="–"/>
            </a:pP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Tree>
    <p:extLst>
      <p:ext uri="{BB962C8B-B14F-4D97-AF65-F5344CB8AC3E}">
        <p14:creationId xmlns:p14="http://schemas.microsoft.com/office/powerpoint/2010/main" val="3458088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8000" marR="0" lvl="1" indent="-288000" algn="l" defTabSz="0" rtl="0" eaLnBrk="1" fontAlgn="base" latinLnBrk="0" hangingPunct="1">
              <a:lnSpc>
                <a:spcPct val="120000"/>
              </a:lnSpc>
              <a:spcBef>
                <a:spcPts val="200"/>
              </a:spcBef>
              <a:spcAft>
                <a:spcPts val="200"/>
              </a:spcAft>
              <a:buClrTx/>
              <a:buSzTx/>
              <a:buFont typeface="Times New Roman" panose="02020603050405020304" pitchFamily="18" charset="0"/>
              <a:buChar char="●"/>
              <a:tabLst>
                <a:tab pos="0" algn="l"/>
              </a:tabLst>
              <a:defRPr/>
            </a:pP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28</a:t>
            </a:fld>
            <a:endParaRPr lang="en-US" altLang="zh-TW"/>
          </a:p>
        </p:txBody>
      </p:sp>
    </p:spTree>
    <p:extLst>
      <p:ext uri="{BB962C8B-B14F-4D97-AF65-F5344CB8AC3E}">
        <p14:creationId xmlns:p14="http://schemas.microsoft.com/office/powerpoint/2010/main" val="2324933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765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023938" y="777875"/>
            <a:ext cx="5183187" cy="3886200"/>
          </a:xfrm>
          <a:prstGeom prst="rect">
            <a:avLst/>
          </a:prstGeom>
          <a:ln/>
        </p:spPr>
      </p:sp>
      <p:sp>
        <p:nvSpPr>
          <p:cNvPr id="12291"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15952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a:xfrm>
            <a:off x="1023938" y="777875"/>
            <a:ext cx="5183187" cy="3886200"/>
          </a:xfrm>
          <a:prstGeom prst="rect">
            <a:avLst/>
          </a:prstGeom>
          <a:ln/>
        </p:spPr>
      </p:sp>
      <p:sp>
        <p:nvSpPr>
          <p:cNvPr id="32771"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1824701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OWASP</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 </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WEB</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應用程式</a:t>
            </a:r>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資安</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風險，可參考</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https://owasp.org/www-project-top-ten/</a:t>
            </a:r>
          </a:p>
          <a:p>
            <a:pPr marL="0" marR="0" lvl="1" indent="0" algn="l" defTabSz="0" rtl="0" eaLnBrk="1" fontAlgn="base" latinLnBrk="0" hangingPunct="1">
              <a:lnSpc>
                <a:spcPct val="120000"/>
              </a:lnSpc>
              <a:spcBef>
                <a:spcPts val="200"/>
              </a:spcBef>
              <a:spcAft>
                <a:spcPts val="200"/>
              </a:spcAft>
              <a:buClrTx/>
              <a:buSzTx/>
              <a:buFont typeface="Times New Roman" pitchFamily="18" charset="0"/>
              <a:buNone/>
              <a:tabLst>
                <a:tab pos="0" algn="l"/>
              </a:tabLst>
              <a:defRPr/>
            </a:pPr>
            <a:endParaRPr lang="zh-TW" altLang="en-US" dirty="0"/>
          </a:p>
        </p:txBody>
      </p:sp>
    </p:spTree>
    <p:extLst>
      <p:ext uri="{BB962C8B-B14F-4D97-AF65-F5344CB8AC3E}">
        <p14:creationId xmlns:p14="http://schemas.microsoft.com/office/powerpoint/2010/main" val="964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8000" indent="-288000">
              <a:buFont typeface="Wingdings" panose="05000000000000000000" pitchFamily="2" charset="2"/>
              <a:buChar char="l"/>
            </a:pPr>
            <a:r>
              <a:rPr lang="zh-TW" altLang="en-US" dirty="0"/>
              <a:t>許多資料外洩是因為有漏洞的</a:t>
            </a:r>
            <a:r>
              <a:rPr lang="en-US" altLang="zh-TW" dirty="0"/>
              <a:t>Web</a:t>
            </a:r>
            <a:r>
              <a:rPr lang="zh-TW" altLang="en-US" dirty="0"/>
              <a:t>應用程式，其中又有許多是因為程式撰寫不慎所造成</a:t>
            </a:r>
            <a:endParaRPr lang="en-US" altLang="zh-TW" dirty="0"/>
          </a:p>
          <a:p>
            <a:pPr marL="288000" marR="0" lvl="0" indent="-288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r>
              <a:rPr lang="en-US" altLang="zh-TW" dirty="0"/>
              <a:t>XSS</a:t>
            </a:r>
            <a:r>
              <a:rPr lang="zh-TW" altLang="en-US" dirty="0"/>
              <a:t>是</a:t>
            </a:r>
            <a:r>
              <a:rPr lang="en-US" altLang="zh-TW" dirty="0"/>
              <a:t>OWASP</a:t>
            </a:r>
            <a:r>
              <a:rPr lang="zh-TW" altLang="en-US" dirty="0"/>
              <a:t>的</a:t>
            </a:r>
            <a:r>
              <a:rPr lang="en-US" altLang="zh-TW" dirty="0"/>
              <a:t>Web</a:t>
            </a:r>
            <a:r>
              <a:rPr lang="zh-TW" altLang="en-US" dirty="0"/>
              <a:t>應用程式前</a:t>
            </a:r>
            <a:r>
              <a:rPr lang="en-US" altLang="zh-TW" dirty="0"/>
              <a:t>10</a:t>
            </a:r>
            <a:r>
              <a:rPr lang="zh-TW" altLang="en-US" dirty="0"/>
              <a:t>大風險之一</a:t>
            </a:r>
            <a:endParaRPr lang="en-US" altLang="zh-TW" dirty="0"/>
          </a:p>
          <a:p>
            <a:pPr marL="288000" marR="0" lvl="0" indent="-288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r>
              <a:rPr lang="zh-TW" altLang="en-US" sz="1400" i="0" dirty="0"/>
              <a:t>其他案例： https://www.informationsecurity.com.tw/article/article_detail.aspx?aid=7862</a:t>
            </a:r>
          </a:p>
          <a:p>
            <a:pPr marL="288000" marR="0" lvl="0" indent="-288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endParaRPr lang="zh-TW" altLang="en-US"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32</a:t>
            </a:fld>
            <a:endParaRPr lang="en-US" altLang="zh-TW"/>
          </a:p>
        </p:txBody>
      </p:sp>
    </p:spTree>
    <p:extLst>
      <p:ext uri="{BB962C8B-B14F-4D97-AF65-F5344CB8AC3E}">
        <p14:creationId xmlns:p14="http://schemas.microsoft.com/office/powerpoint/2010/main" val="621558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8000" indent="-288000">
              <a:buFont typeface="Wingdings" panose="05000000000000000000" pitchFamily="2" charset="2"/>
              <a:buChar char="l"/>
            </a:pPr>
            <a:endParaRPr lang="en-US" altLang="zh-TW"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33</a:t>
            </a:fld>
            <a:endParaRPr lang="en-US" altLang="zh-TW"/>
          </a:p>
        </p:txBody>
      </p:sp>
    </p:spTree>
    <p:extLst>
      <p:ext uri="{BB962C8B-B14F-4D97-AF65-F5344CB8AC3E}">
        <p14:creationId xmlns:p14="http://schemas.microsoft.com/office/powerpoint/2010/main" val="3460461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023938" y="777875"/>
            <a:ext cx="5183187" cy="3886200"/>
          </a:xfrm>
          <a:prstGeom prst="rect">
            <a:avLst/>
          </a:prstGeom>
          <a:ln/>
        </p:spPr>
      </p:sp>
      <p:sp>
        <p:nvSpPr>
          <p:cNvPr id="45059"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如果網站應用程式在開發、測試與上線前未執行安全檢測，建議機關應定期針對作業系統、網站伺服器及資料庫伺服器執行弱點掃描與修補，對於網站應用程式應定期執行網站安全弱點掃描與系統滲透測試，下列是進行的方式</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黑箱檢測工具</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模擬</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SQL Injection</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與</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XSS</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等攻擊</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白箱檢測工具</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靜態</a:t>
            </a:r>
            <a:r>
              <a:rPr kumimoji="1" lang="zh-TW" altLang="en-US" sz="1400" kern="1200" baseline="0" noProof="0">
                <a:solidFill>
                  <a:schemeClr val="tx1"/>
                </a:solidFill>
                <a:latin typeface="Microsoft JhengHei" panose="020B0604030504040204" pitchFamily="34" charset="-120"/>
                <a:ea typeface="Microsoft JhengHei" panose="020B0604030504040204" pitchFamily="34" charset="-120"/>
                <a:cs typeface="+mn-cs"/>
              </a:rPr>
              <a:t>分析應用程式原始碼</a:t>
            </a:r>
            <a:r>
              <a:rPr kumimoji="1" lang="en-US" altLang="zh-TW" sz="1400" kern="1200" baseline="0" noProof="0">
                <a:solidFill>
                  <a:schemeClr val="tx1"/>
                </a:solidFill>
                <a:latin typeface="Microsoft JhengHei" panose="020B0604030504040204" pitchFamily="34" charset="-120"/>
                <a:ea typeface="Microsoft JhengHei" panose="020B0604030504040204" pitchFamily="34" charset="-120"/>
                <a:cs typeface="+mn-cs"/>
              </a:rPr>
              <a:t>)</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滲透測試</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權限跳脫與邏輯錯誤</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a:t>
            </a: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當安全檢測工具找到任何應用程式弱點時，應進行弱點的修補或防禦</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有能力修改程式，應從修補已發現的應用程式弱點，採用安全的撰寫語法</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無能力修改程式，建議建置</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Web</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應用程式防火牆進行弱點防禦</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Tree>
    <p:extLst>
      <p:ext uri="{BB962C8B-B14F-4D97-AF65-F5344CB8AC3E}">
        <p14:creationId xmlns:p14="http://schemas.microsoft.com/office/powerpoint/2010/main" val="2512000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023938" y="777875"/>
            <a:ext cx="5183187" cy="3886200"/>
          </a:xfrm>
          <a:prstGeom prst="rect">
            <a:avLst/>
          </a:prstGeom>
          <a:ln/>
        </p:spPr>
      </p:sp>
      <p:sp>
        <p:nvSpPr>
          <p:cNvPr id="47107"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目前網站應用程式安全檢測方法區分為黑箱測試法與白箱測試法兩類</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黑箱測試法：在測試者不知道應用程式撰寫內容的情況下，於應用程式執行的過程中測試是否有相關安全問題，又可區分為「人工滲透測試」與「</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AP</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弱點掃描工具」</a:t>
            </a:r>
          </a:p>
          <a:p>
            <a:pPr marL="684000" lvl="2" indent="-216000" algn="l" rtl="0" eaLnBrk="1" fontAlgn="base" hangingPunct="1">
              <a:lnSpc>
                <a:spcPct val="120000"/>
              </a:lnSpc>
              <a:spcBef>
                <a:spcPts val="200"/>
              </a:spcBef>
              <a:spcAft>
                <a:spcPts val="200"/>
              </a:spcAft>
              <a:buSzPct val="100000"/>
              <a:buFont typeface="Wingdings" panose="05000000000000000000" pitchFamily="2" charset="2"/>
              <a:buChar char="Ø"/>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優點：可以檢測執行時才會出現的錯誤、權限跳脫及邏輯性的錯誤</a:t>
            </a:r>
          </a:p>
          <a:p>
            <a:pPr marL="684000" lvl="2" indent="-216000" algn="l" rtl="0" eaLnBrk="1" fontAlgn="base" hangingPunct="1">
              <a:lnSpc>
                <a:spcPct val="120000"/>
              </a:lnSpc>
              <a:spcBef>
                <a:spcPts val="200"/>
              </a:spcBef>
              <a:spcAft>
                <a:spcPts val="200"/>
              </a:spcAft>
              <a:buSzPct val="100000"/>
              <a:buFont typeface="Wingdings" panose="05000000000000000000" pitchFamily="2" charset="2"/>
              <a:buChar char="Ø"/>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缺點：無法清楚定位弱點所在的程式碼、檢測速度及完整性都不夠</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白箱測試法：測試者直接檢查應用程式的源碼，由程式內部發現安全問題，又可區分為「人工源碼檢測」與「自動源碼檢測」</a:t>
            </a:r>
          </a:p>
          <a:p>
            <a:pPr marL="684000" lvl="2" indent="-216000" algn="l" rtl="0" eaLnBrk="1" fontAlgn="base" hangingPunct="1">
              <a:lnSpc>
                <a:spcPct val="120000"/>
              </a:lnSpc>
              <a:spcBef>
                <a:spcPts val="200"/>
              </a:spcBef>
              <a:spcAft>
                <a:spcPts val="200"/>
              </a:spcAft>
              <a:buSzPct val="100000"/>
              <a:buFont typeface="Wingdings" panose="05000000000000000000" pitchFamily="2" charset="2"/>
              <a:buChar char="Ø"/>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優點：檢測完整性與精準度較高</a:t>
            </a:r>
          </a:p>
          <a:p>
            <a:pPr marL="684000" lvl="2" indent="-216000" algn="l" rtl="0" eaLnBrk="1" fontAlgn="base" hangingPunct="1">
              <a:lnSpc>
                <a:spcPct val="120000"/>
              </a:lnSpc>
              <a:spcBef>
                <a:spcPts val="200"/>
              </a:spcBef>
              <a:spcAft>
                <a:spcPts val="200"/>
              </a:spcAft>
              <a:buSzPct val="100000"/>
              <a:buFont typeface="Wingdings" panose="05000000000000000000" pitchFamily="2" charset="2"/>
              <a:buChar char="Ø"/>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缺點：無法檢測執行時的錯誤</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由比較表的各項比較項目來看，若機關預算充足，可同時採用「自動源碼檢測」與「人工滲透測試」，若預算有限則優先採用「自動源碼檢測」</a:t>
            </a:r>
          </a:p>
        </p:txBody>
      </p:sp>
    </p:spTree>
    <p:extLst>
      <p:ext uri="{BB962C8B-B14F-4D97-AF65-F5344CB8AC3E}">
        <p14:creationId xmlns:p14="http://schemas.microsoft.com/office/powerpoint/2010/main" val="172695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023938" y="777875"/>
            <a:ext cx="5183187" cy="3886200"/>
          </a:xfrm>
          <a:prstGeom prst="rect">
            <a:avLst/>
          </a:prstGeom>
          <a:ln/>
        </p:spPr>
      </p:sp>
      <p:sp>
        <p:nvSpPr>
          <p:cNvPr id="73731"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771725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AppServ</a:t>
            </a:r>
            <a:r>
              <a:rPr lang="zh-TW" altLang="en-US" dirty="0"/>
              <a:t>軟體下載網址：</a:t>
            </a:r>
            <a:r>
              <a:rPr lang="en-US" altLang="zh-TW" dirty="0"/>
              <a:t>https://www.appserv.org/en/</a:t>
            </a:r>
            <a:endParaRPr lang="zh-TW" altLang="en-US" dirty="0"/>
          </a:p>
        </p:txBody>
      </p:sp>
    </p:spTree>
    <p:extLst>
      <p:ext uri="{BB962C8B-B14F-4D97-AF65-F5344CB8AC3E}">
        <p14:creationId xmlns:p14="http://schemas.microsoft.com/office/powerpoint/2010/main" val="49516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023938" y="777875"/>
            <a:ext cx="5183187" cy="3886200"/>
          </a:xfrm>
          <a:prstGeom prst="rect">
            <a:avLst/>
          </a:prstGeom>
          <a:ln/>
        </p:spPr>
      </p:sp>
      <p:sp>
        <p:nvSpPr>
          <p:cNvPr id="1024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34233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endParaRPr lang="zh-TW" altLang="en-US" dirty="0"/>
          </a:p>
        </p:txBody>
      </p:sp>
      <p:sp>
        <p:nvSpPr>
          <p:cNvPr id="4" name="投影片編號版面配置區 3"/>
          <p:cNvSpPr>
            <a:spLocks noGrp="1"/>
          </p:cNvSpPr>
          <p:nvPr>
            <p:ph type="sldNum" sz="quarter" idx="5"/>
          </p:nvPr>
        </p:nvSpPr>
        <p:spPr/>
        <p:txBody>
          <a:bodyPr/>
          <a:lstStyle/>
          <a:p>
            <a:pPr>
              <a:defRPr/>
            </a:pPr>
            <a:fld id="{6F0553E3-DD3F-4F94-8493-D9B2334F3DDF}" type="slidenum">
              <a:rPr lang="en-US" altLang="zh-TW" smtClean="0"/>
              <a:pPr>
                <a:defRPr/>
              </a:pPr>
              <a:t>39</a:t>
            </a:fld>
            <a:endParaRPr lang="en-US" altLang="zh-TW"/>
          </a:p>
        </p:txBody>
      </p:sp>
    </p:spTree>
    <p:extLst>
      <p:ext uri="{BB962C8B-B14F-4D97-AF65-F5344CB8AC3E}">
        <p14:creationId xmlns:p14="http://schemas.microsoft.com/office/powerpoint/2010/main" val="24855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在資安的領域探討軟體應用的安全，可以先從軟體安全工程</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(Software Security Engineering)</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的學理上建立基本的觀念，開發軟體應用時可透過考量安全的設計來避免軟體系統本身留下了可被利用的漏洞或是弱點</a:t>
            </a:r>
            <a:endPar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defRPr/>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一旦軟體開發完成，使用的時候必須在一個作業系統或是承載平台的環境中，此時軟體應用運作形成的架構有可能因為特殊的設定</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非軟體本身</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造成可被利用的漏洞或是弱點，必須靠安全的設定來解決</a:t>
            </a:r>
            <a:endPar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defRPr/>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安全要求高的軟體，需要特別訂定安全性規格</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(Safety Specification)</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。舉例來說，胰島素的注射系統可以透過軟體以及感測器來控制，假如軟體無法處理意外的狀況，有可能對病人造成健康的風險</a:t>
            </a:r>
          </a:p>
        </p:txBody>
      </p:sp>
    </p:spTree>
    <p:extLst>
      <p:ext uri="{BB962C8B-B14F-4D97-AF65-F5344CB8AC3E}">
        <p14:creationId xmlns:p14="http://schemas.microsoft.com/office/powerpoint/2010/main" val="3472516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1023938" y="777875"/>
            <a:ext cx="5183187" cy="3886200"/>
          </a:xfrm>
          <a:prstGeom prst="rect">
            <a:avLst/>
          </a:prstGeom>
          <a:ln/>
        </p:spPr>
      </p:sp>
      <p:sp>
        <p:nvSpPr>
          <p:cNvPr id="4915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機關定期辦理資通安全健診</a:t>
            </a:r>
            <a:r>
              <a:rPr kumimoji="1" lang="en-US"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(A</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級機關每年</a:t>
            </a:r>
            <a:r>
              <a:rPr kumimoji="1" lang="en-US"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1</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次，</a:t>
            </a:r>
            <a:r>
              <a:rPr kumimoji="1" lang="en-US"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B</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級機關</a:t>
            </a:r>
            <a:r>
              <a:rPr kumimoji="1" lang="zh-TW" altLang="en-US"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每</a:t>
            </a:r>
            <a:r>
              <a:rPr kumimoji="1" lang="en-US"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2</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年</a:t>
            </a:r>
            <a:r>
              <a:rPr kumimoji="1" lang="en-US"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1</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次</a:t>
            </a:r>
            <a:r>
              <a:rPr kumimoji="1" lang="en-US"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，檢測項目包</a:t>
            </a:r>
            <a:r>
              <a:rPr kumimoji="1" lang="zh-TW" altLang="en-US"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含</a:t>
            </a: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a:t>
            </a:r>
          </a:p>
          <a:p>
            <a:pPr lvl="1"/>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網路架構檢視</a:t>
            </a:r>
          </a:p>
          <a:p>
            <a:pPr lvl="1"/>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網路惡意活動檢視</a:t>
            </a:r>
          </a:p>
          <a:p>
            <a:pPr lvl="1"/>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使用者端電腦惡意活動檢視</a:t>
            </a:r>
          </a:p>
          <a:p>
            <a:pPr lvl="1"/>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伺服器主機惡意活動檢視</a:t>
            </a:r>
          </a:p>
          <a:p>
            <a:pPr lvl="1"/>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目錄伺服器設定檢視</a:t>
            </a:r>
          </a:p>
          <a:p>
            <a:pPr lvl="1"/>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防火牆連線設定檢視</a:t>
            </a:r>
            <a:endParaRPr lang="zh-TW" altLang="en-US" dirty="0"/>
          </a:p>
        </p:txBody>
      </p:sp>
    </p:spTree>
    <p:extLst>
      <p:ext uri="{BB962C8B-B14F-4D97-AF65-F5344CB8AC3E}">
        <p14:creationId xmlns:p14="http://schemas.microsoft.com/office/powerpoint/2010/main" val="1489744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12813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檢視使用者電腦之應用程式之安全性更新情形，例如</a:t>
            </a:r>
            <a:r>
              <a:rPr lang="en-US" altLang="zh-TW" dirty="0"/>
              <a:t>:Office</a:t>
            </a:r>
            <a:r>
              <a:rPr lang="zh-TW" altLang="en-US" dirty="0"/>
              <a:t>、</a:t>
            </a:r>
            <a:r>
              <a:rPr lang="en-US" altLang="zh-TW" dirty="0"/>
              <a:t>Adobe Acrobat</a:t>
            </a:r>
            <a:r>
              <a:rPr lang="zh-TW" altLang="en-US" dirty="0"/>
              <a:t>、</a:t>
            </a:r>
            <a:r>
              <a:rPr lang="en-US" altLang="zh-TW" dirty="0"/>
              <a:t>Adobe Flash Player</a:t>
            </a:r>
            <a:r>
              <a:rPr lang="zh-TW" altLang="en-US" dirty="0"/>
              <a:t>及</a:t>
            </a:r>
            <a:r>
              <a:rPr lang="en-US" altLang="zh-TW" dirty="0"/>
              <a:t>Java</a:t>
            </a:r>
            <a:r>
              <a:rPr lang="zh-TW" altLang="en-US" dirty="0"/>
              <a:t>應用程式</a:t>
            </a:r>
          </a:p>
          <a:p>
            <a:r>
              <a:rPr lang="zh-TW" altLang="en-US" dirty="0"/>
              <a:t>檢視使用者電腦是否使用已經停止支援之作業系統或軟體，例如</a:t>
            </a:r>
            <a:r>
              <a:rPr lang="en-US" altLang="zh-TW" dirty="0"/>
              <a:t>Windows XP</a:t>
            </a:r>
            <a:r>
              <a:rPr lang="zh-TW" altLang="en-US" dirty="0"/>
              <a:t>、</a:t>
            </a:r>
            <a:r>
              <a:rPr lang="en-US" altLang="zh-TW" dirty="0"/>
              <a:t>Windows7</a:t>
            </a:r>
            <a:r>
              <a:rPr lang="zh-TW" altLang="en-US" dirty="0"/>
              <a:t>、</a:t>
            </a:r>
            <a:r>
              <a:rPr lang="en-US" altLang="zh-TW" dirty="0"/>
              <a:t>Office 2003</a:t>
            </a:r>
            <a:r>
              <a:rPr lang="zh-TW" altLang="en-US" dirty="0"/>
              <a:t>、</a:t>
            </a:r>
            <a:r>
              <a:rPr lang="en-US" altLang="zh-TW" dirty="0"/>
              <a:t>Office 2007</a:t>
            </a:r>
          </a:p>
          <a:p>
            <a:endParaRPr lang="zh-TW" altLang="en-US" dirty="0"/>
          </a:p>
        </p:txBody>
      </p:sp>
    </p:spTree>
    <p:extLst>
      <p:ext uri="{BB962C8B-B14F-4D97-AF65-F5344CB8AC3E}">
        <p14:creationId xmlns:p14="http://schemas.microsoft.com/office/powerpoint/2010/main" val="3182665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檢視伺服器之應用程式之安全性更新情形，例如</a:t>
            </a:r>
            <a:r>
              <a:rPr lang="en-US" altLang="zh-TW" dirty="0"/>
              <a:t>Office</a:t>
            </a:r>
            <a:r>
              <a:rPr lang="zh-TW" altLang="en-US" dirty="0"/>
              <a:t>、</a:t>
            </a:r>
            <a:r>
              <a:rPr lang="en-US" altLang="zh-TW" dirty="0"/>
              <a:t>Adobe Acrobat</a:t>
            </a:r>
            <a:r>
              <a:rPr lang="zh-TW" altLang="en-US" dirty="0"/>
              <a:t>、</a:t>
            </a:r>
            <a:r>
              <a:rPr lang="en-US" altLang="zh-TW" dirty="0"/>
              <a:t>Adobe flash player</a:t>
            </a:r>
            <a:r>
              <a:rPr lang="zh-TW" altLang="en-US" dirty="0"/>
              <a:t>及</a:t>
            </a:r>
            <a:r>
              <a:rPr lang="en-US" altLang="zh-TW" dirty="0"/>
              <a:t>Java</a:t>
            </a:r>
            <a:r>
              <a:rPr lang="zh-TW" altLang="en-US" dirty="0"/>
              <a:t>應用程式</a:t>
            </a:r>
          </a:p>
          <a:p>
            <a:pPr marL="288000" marR="0" lvl="0" indent="-288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r>
              <a:rPr lang="zh-TW" altLang="en-US" dirty="0"/>
              <a:t>檢視伺服器是否使用已經停止支援之作業系統或軟體，例如</a:t>
            </a:r>
            <a:r>
              <a:rPr lang="en-US" altLang="zh-TW" dirty="0"/>
              <a:t>Windows Server 2003</a:t>
            </a:r>
            <a:r>
              <a:rPr lang="zh-TW" altLang="en-US" dirty="0"/>
              <a:t>、</a:t>
            </a:r>
            <a:r>
              <a:rPr lang="en-US" altLang="zh-TW" dirty="0"/>
              <a:t>Office 2003</a:t>
            </a:r>
            <a:r>
              <a:rPr lang="zh-TW" altLang="en-US" dirty="0"/>
              <a:t>、</a:t>
            </a:r>
            <a:r>
              <a:rPr lang="en-US" altLang="zh-TW" dirty="0"/>
              <a:t>Office 2007</a:t>
            </a:r>
          </a:p>
          <a:p>
            <a:r>
              <a:rPr lang="zh-TW" altLang="en-US" dirty="0"/>
              <a:t>檢視伺服器是否使用不合宜之作業系統，例如</a:t>
            </a:r>
            <a:r>
              <a:rPr lang="en-US" altLang="zh-TW" dirty="0"/>
              <a:t>:Windows 7</a:t>
            </a:r>
            <a:r>
              <a:rPr lang="zh-TW" altLang="en-US" dirty="0"/>
              <a:t>、</a:t>
            </a:r>
            <a:r>
              <a:rPr lang="en-US" altLang="zh-TW" dirty="0"/>
              <a:t>Windows10</a:t>
            </a:r>
          </a:p>
          <a:p>
            <a:r>
              <a:rPr lang="zh-TW" altLang="en-US" dirty="0"/>
              <a:t>檢視伺服器主機防毒軟體安裝、更新及定期掃描結果之處理情形</a:t>
            </a:r>
          </a:p>
          <a:p>
            <a:endParaRPr lang="en-US" altLang="zh-TW" dirty="0"/>
          </a:p>
          <a:p>
            <a:endParaRPr lang="zh-TW" altLang="en-US" dirty="0"/>
          </a:p>
        </p:txBody>
      </p:sp>
    </p:spTree>
    <p:extLst>
      <p:ext uri="{BB962C8B-B14F-4D97-AF65-F5344CB8AC3E}">
        <p14:creationId xmlns:p14="http://schemas.microsoft.com/office/powerpoint/2010/main" val="2914359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8000" marR="0" lvl="0" indent="-288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r>
              <a:rPr lang="zh-TW" altLang="en-US" dirty="0"/>
              <a:t>「政府組態基準」參考網址為</a:t>
            </a:r>
            <a:r>
              <a:rPr lang="en-US" altLang="zh-TW" dirty="0"/>
              <a:t>https://www.nccst.nat.gov.tw/GCB</a:t>
            </a:r>
          </a:p>
          <a:p>
            <a:pPr marL="288000" marR="0" lvl="0" indent="-288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endParaRPr lang="zh-TW" altLang="en-US" dirty="0"/>
          </a:p>
        </p:txBody>
      </p:sp>
    </p:spTree>
    <p:extLst>
      <p:ext uri="{BB962C8B-B14F-4D97-AF65-F5344CB8AC3E}">
        <p14:creationId xmlns:p14="http://schemas.microsoft.com/office/powerpoint/2010/main" val="498517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1023938" y="777875"/>
            <a:ext cx="5183187" cy="3886200"/>
          </a:xfrm>
          <a:prstGeom prst="rect">
            <a:avLst/>
          </a:prstGeom>
          <a:ln/>
        </p:spPr>
      </p:sp>
      <p:sp>
        <p:nvSpPr>
          <p:cNvPr id="4915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2288154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0672" indent="-300672"/>
            <a:r>
              <a:rPr lang="zh-TW" altLang="en-US" dirty="0"/>
              <a:t>使用者電腦與伺服器主機資訊</a:t>
            </a:r>
            <a:r>
              <a:rPr lang="en-US" altLang="zh-TW" dirty="0"/>
              <a:t>(</a:t>
            </a:r>
            <a:r>
              <a:rPr lang="zh-TW" altLang="en-US" dirty="0"/>
              <a:t>包含作業系統、電腦數量、防毒軟體廠牌型號、軟體更新與安全性更新政策等</a:t>
            </a:r>
            <a:r>
              <a:rPr lang="en-US" altLang="zh-TW" dirty="0"/>
              <a:t>)</a:t>
            </a:r>
            <a:endParaRPr lang="zh-TW" altLang="en-US" dirty="0"/>
          </a:p>
          <a:p>
            <a:pPr marL="300672" indent="-300672"/>
            <a:r>
              <a:rPr lang="zh-TW" altLang="en-US" dirty="0"/>
              <a:t>政府組態基準部署現況與例外管理清單</a:t>
            </a:r>
            <a:r>
              <a:rPr lang="en-US" altLang="zh-TW" dirty="0"/>
              <a:t>(</a:t>
            </a:r>
            <a:r>
              <a:rPr lang="zh-TW" altLang="en-US" dirty="0"/>
              <a:t>包含作業系統、瀏覽器、網通設備與應用程式等</a:t>
            </a:r>
            <a:r>
              <a:rPr lang="en-US" altLang="zh-TW" dirty="0"/>
              <a:t>)</a:t>
            </a:r>
            <a:endParaRPr lang="zh-TW" altLang="en-US" dirty="0"/>
          </a:p>
          <a:p>
            <a:pPr marL="300672" indent="-300672"/>
            <a:r>
              <a:rPr lang="zh-TW" altLang="en-US" dirty="0"/>
              <a:t>服務主機與防護設備資訊</a:t>
            </a:r>
            <a:r>
              <a:rPr lang="en-US" altLang="zh-TW" dirty="0"/>
              <a:t>(</a:t>
            </a:r>
            <a:r>
              <a:rPr lang="zh-TW" altLang="en-US" dirty="0"/>
              <a:t>包含網域主機、</a:t>
            </a:r>
            <a:r>
              <a:rPr lang="en-US" altLang="zh-TW" dirty="0"/>
              <a:t>Mail Server</a:t>
            </a:r>
            <a:r>
              <a:rPr lang="zh-TW" altLang="en-US" dirty="0"/>
              <a:t>、</a:t>
            </a:r>
            <a:r>
              <a:rPr lang="en-US" altLang="zh-TW" dirty="0"/>
              <a:t>DNS Server</a:t>
            </a:r>
            <a:r>
              <a:rPr lang="zh-TW" altLang="en-US" dirty="0"/>
              <a:t>、</a:t>
            </a:r>
            <a:r>
              <a:rPr lang="en-US" altLang="zh-TW" dirty="0"/>
              <a:t>WSUS Server</a:t>
            </a:r>
            <a:r>
              <a:rPr lang="zh-TW" altLang="en-US" dirty="0"/>
              <a:t>、防毒主機、防火牆等</a:t>
            </a:r>
            <a:r>
              <a:rPr lang="en-US" altLang="zh-TW" dirty="0"/>
              <a:t>)</a:t>
            </a:r>
          </a:p>
          <a:p>
            <a:pPr marL="468000" marR="0" lvl="1" indent="-180000" algn="l" defTabSz="914400" rtl="0" eaLnBrk="1" fontAlgn="base" latinLnBrk="0" hangingPunct="1">
              <a:lnSpc>
                <a:spcPct val="120000"/>
              </a:lnSpc>
              <a:spcBef>
                <a:spcPts val="200"/>
              </a:spcBef>
              <a:spcAft>
                <a:spcPts val="200"/>
              </a:spcAft>
              <a:buClrTx/>
              <a:buSzTx/>
              <a:buFont typeface="Times New Roman" panose="02020603050405020304" pitchFamily="18" charset="0"/>
              <a:buChar char="–"/>
              <a:tabLst/>
              <a:defRPr/>
            </a:pP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WSUS(Windows Update Server)</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讓管理者可以在近端架設一台更新主機，機關內的電腦不需到微軟網站下載更新，只要透過 </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WSUS</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就可以讓電腦快速的更新</a:t>
            </a:r>
          </a:p>
          <a:p>
            <a:pPr marL="300672" indent="-300672"/>
            <a:r>
              <a:rPr lang="zh-TW" altLang="en-US" dirty="0"/>
              <a:t>網段劃分資訊</a:t>
            </a:r>
            <a:r>
              <a:rPr lang="en-US" altLang="zh-TW" dirty="0"/>
              <a:t>(</a:t>
            </a:r>
            <a:r>
              <a:rPr lang="zh-TW" altLang="en-US" dirty="0"/>
              <a:t>包含使用者網段、網路管理網段、實體隔離網段等</a:t>
            </a:r>
            <a:r>
              <a:rPr lang="en-US" altLang="zh-TW" dirty="0"/>
              <a:t>)</a:t>
            </a:r>
            <a:endParaRPr lang="zh-TW" altLang="en-US" dirty="0"/>
          </a:p>
          <a:p>
            <a:pPr marL="300672" indent="-300672"/>
            <a:r>
              <a:rPr lang="zh-TW" altLang="en-US" dirty="0"/>
              <a:t>網路交換器</a:t>
            </a:r>
            <a:r>
              <a:rPr lang="en-US" altLang="zh-TW" dirty="0"/>
              <a:t>(Switch)</a:t>
            </a:r>
            <a:r>
              <a:rPr lang="zh-TW" altLang="en-US" dirty="0"/>
              <a:t>是否支援</a:t>
            </a:r>
            <a:r>
              <a:rPr lang="en-US" altLang="zh-TW" dirty="0"/>
              <a:t>Port Mirror</a:t>
            </a:r>
            <a:r>
              <a:rPr lang="zh-TW" altLang="en-US" dirty="0"/>
              <a:t>功能</a:t>
            </a:r>
          </a:p>
          <a:p>
            <a:endParaRPr lang="zh-TW" altLang="en-US" dirty="0"/>
          </a:p>
        </p:txBody>
      </p:sp>
    </p:spTree>
    <p:extLst>
      <p:ext uri="{BB962C8B-B14F-4D97-AF65-F5344CB8AC3E}">
        <p14:creationId xmlns:p14="http://schemas.microsoft.com/office/powerpoint/2010/main" val="2187023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0672" lvl="1" indent="-300672" algn="l" defTabSz="0" rtl="0" eaLnBrk="0" fontAlgn="base" hangingPunct="0">
              <a:lnSpc>
                <a:spcPct val="120000"/>
              </a:lnSpc>
              <a:spcBef>
                <a:spcPts val="200"/>
              </a:spcBef>
              <a:spcAft>
                <a:spcPts val="200"/>
              </a:spcAft>
              <a:buFont typeface="Wingdings" panose="05000000000000000000" pitchFamily="2" charset="2"/>
              <a:buChar char="l"/>
              <a:tabLst>
                <a:tab pos="0" algn="l"/>
              </a:tabLst>
            </a:pP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檢測環境</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提供檢測空間與檢測</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IP)</a:t>
            </a:r>
            <a:endPar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300672" lvl="1" indent="-300672" algn="l" defTabSz="0" rtl="0" eaLnBrk="0" fontAlgn="base" hangingPunct="0">
              <a:lnSpc>
                <a:spcPct val="120000"/>
              </a:lnSpc>
              <a:spcBef>
                <a:spcPts val="200"/>
              </a:spcBef>
              <a:spcAft>
                <a:spcPts val="200"/>
              </a:spcAft>
              <a:buFont typeface="Wingdings" panose="05000000000000000000" pitchFamily="2" charset="2"/>
              <a:buChar char="l"/>
              <a:tabLst>
                <a:tab pos="0" algn="l"/>
              </a:tabLst>
            </a:pP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網路架構檢視</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提供網路實體架構圖與網路邏輯架構圖等</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　</a:t>
            </a:r>
          </a:p>
          <a:p>
            <a:pPr marL="300672" lvl="1" indent="-300672" algn="l" defTabSz="0" rtl="0" eaLnBrk="0" fontAlgn="base" hangingPunct="0">
              <a:lnSpc>
                <a:spcPct val="120000"/>
              </a:lnSpc>
              <a:spcBef>
                <a:spcPts val="200"/>
              </a:spcBef>
              <a:spcAft>
                <a:spcPts val="200"/>
              </a:spcAft>
              <a:buFont typeface="Wingdings" panose="05000000000000000000" pitchFamily="2" charset="2"/>
              <a:buChar char="l"/>
              <a:tabLst>
                <a:tab pos="0" algn="l"/>
              </a:tabLst>
            </a:pP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網路惡意活動檢視</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提供網路設備</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Port Mirror</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設定與設備日誌接收設定</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endPar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300672" lvl="1" indent="-300672" algn="l" defTabSz="0" rtl="0" eaLnBrk="0" fontAlgn="base" hangingPunct="0">
              <a:lnSpc>
                <a:spcPct val="120000"/>
              </a:lnSpc>
              <a:spcBef>
                <a:spcPts val="200"/>
              </a:spcBef>
              <a:spcAft>
                <a:spcPts val="200"/>
              </a:spcAft>
              <a:buFont typeface="Wingdings" panose="05000000000000000000" pitchFamily="2" charset="2"/>
              <a:buChar char="l"/>
              <a:tabLst>
                <a:tab pos="0" algn="l"/>
              </a:tabLst>
            </a:pP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使用者端電腦</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與</a:t>
            </a: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伺服器主機惡意活動檢視</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提供檢測設備清單與檢測工具派送方式</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endPar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300672" lvl="1" indent="-300672" algn="l" defTabSz="0" rtl="0" eaLnBrk="0" fontAlgn="base" hangingPunct="0">
              <a:lnSpc>
                <a:spcPct val="120000"/>
              </a:lnSpc>
              <a:spcBef>
                <a:spcPts val="200"/>
              </a:spcBef>
              <a:spcAft>
                <a:spcPts val="200"/>
              </a:spcAft>
              <a:buFont typeface="Wingdings" panose="05000000000000000000" pitchFamily="2" charset="2"/>
              <a:buChar char="l"/>
              <a:tabLst>
                <a:tab pos="0" algn="l"/>
              </a:tabLst>
            </a:pP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目錄伺服器設定檢視</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提供檢測設備清單與政府組態基準部署現況及例外管理清單</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endPar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pPr marL="300672" lvl="1" indent="-300672" algn="l" defTabSz="0" rtl="0" eaLnBrk="0" fontAlgn="base" hangingPunct="0">
              <a:lnSpc>
                <a:spcPct val="120000"/>
              </a:lnSpc>
              <a:spcBef>
                <a:spcPts val="200"/>
              </a:spcBef>
              <a:spcAft>
                <a:spcPts val="200"/>
              </a:spcAft>
              <a:buFont typeface="Wingdings" panose="05000000000000000000" pitchFamily="2" charset="2"/>
              <a:buChar char="l"/>
              <a:tabLst>
                <a:tab pos="0" algn="l"/>
              </a:tabLst>
            </a:pP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防火牆連線設定檢視</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提供防火牆規則與開啟通訊</a:t>
            </a:r>
            <a:r>
              <a:rPr kumimoji="1" lang="zh-TW"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埠</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的資訊</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a:p>
            <a:endParaRPr lang="zh-TW" altLang="en-US" dirty="0"/>
          </a:p>
        </p:txBody>
      </p:sp>
    </p:spTree>
    <p:extLst>
      <p:ext uri="{BB962C8B-B14F-4D97-AF65-F5344CB8AC3E}">
        <p14:creationId xmlns:p14="http://schemas.microsoft.com/office/powerpoint/2010/main" val="14446827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426586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400" i="0" kern="0" dirty="0"/>
              <a:t>執行結果</a:t>
            </a:r>
            <a:r>
              <a:rPr kumimoji="1" lang="zh-TW" altLang="en-US" sz="1400" i="0" kern="0" baseline="0" noProof="0" dirty="0">
                <a:solidFill>
                  <a:schemeClr val="tx1"/>
                </a:solidFill>
                <a:latin typeface="微軟正黑體" panose="020B0604030504040204" pitchFamily="34" charset="-120"/>
                <a:ea typeface="微軟正黑體" panose="020B0604030504040204" pitchFamily="34" charset="-120"/>
                <a:cs typeface="+mn-cs"/>
              </a:rPr>
              <a:t>摘要</a:t>
            </a:r>
            <a:endParaRPr kumimoji="1" lang="en-US" altLang="zh-TW" sz="1400" i="0" kern="0" baseline="0" noProof="0" dirty="0">
              <a:solidFill>
                <a:schemeClr val="tx1"/>
              </a:solidFill>
              <a:latin typeface="微軟正黑體" panose="020B0604030504040204" pitchFamily="34" charset="-120"/>
              <a:ea typeface="微軟正黑體" panose="020B0604030504040204" pitchFamily="34" charset="-120"/>
              <a:cs typeface="+mn-cs"/>
            </a:endParaRPr>
          </a:p>
          <a:p>
            <a:pPr lvl="1"/>
            <a:r>
              <a:rPr lang="zh-TW" altLang="en-US" sz="1400" i="0" kern="0" dirty="0"/>
              <a:t>依檢測項目各別進行摘要說明</a:t>
            </a:r>
            <a:endParaRPr lang="en-US" altLang="zh-TW" sz="1400" i="0" kern="0" dirty="0"/>
          </a:p>
          <a:p>
            <a:r>
              <a:rPr lang="zh-TW" altLang="en-US" sz="1400" i="0" kern="0" dirty="0"/>
              <a:t>執行計畫</a:t>
            </a:r>
            <a:endParaRPr lang="en-US" altLang="zh-TW" sz="1400" i="0" kern="0" dirty="0"/>
          </a:p>
          <a:p>
            <a:pPr lvl="1"/>
            <a:r>
              <a:rPr lang="zh-TW" altLang="en-US" sz="1400" i="0" kern="0" dirty="0"/>
              <a:t>說明執行期間、執行項目、執行範圍、專案成員</a:t>
            </a:r>
            <a:endParaRPr lang="en-US" altLang="zh-TW" sz="1400" i="0" kern="0" dirty="0"/>
          </a:p>
          <a:p>
            <a:pPr marL="288000" lvl="1" indent="-288000" defTabSz="0">
              <a:buFont typeface="Wingdings" panose="05000000000000000000" pitchFamily="2" charset="2"/>
              <a:buChar char="l"/>
              <a:tabLst>
                <a:tab pos="0" algn="l"/>
              </a:tabLst>
            </a:pPr>
            <a:r>
              <a:rPr kumimoji="1" lang="zh-TW" altLang="en-US" sz="1400" i="0" kern="0" baseline="0" noProof="0" dirty="0">
                <a:solidFill>
                  <a:schemeClr val="tx1"/>
                </a:solidFill>
                <a:latin typeface="微軟正黑體" panose="020B0604030504040204" pitchFamily="34" charset="-120"/>
                <a:ea typeface="微軟正黑體" panose="020B0604030504040204" pitchFamily="34" charset="-120"/>
                <a:cs typeface="+mn-cs"/>
              </a:rPr>
              <a:t>執行情形</a:t>
            </a:r>
            <a:endParaRPr kumimoji="1" lang="en-US" altLang="zh-TW" sz="1400" i="0" kern="0" baseline="0" noProof="0" dirty="0">
              <a:solidFill>
                <a:schemeClr val="tx1"/>
              </a:solidFill>
              <a:latin typeface="微軟正黑體" panose="020B0604030504040204" pitchFamily="34" charset="-120"/>
              <a:ea typeface="微軟正黑體" panose="020B0604030504040204" pitchFamily="34" charset="-120"/>
              <a:cs typeface="+mn-cs"/>
            </a:endParaRPr>
          </a:p>
          <a:p>
            <a:pPr lvl="1"/>
            <a:r>
              <a:rPr lang="zh-TW" altLang="en-US" sz="1400" i="0" kern="0" dirty="0"/>
              <a:t>說明檢視結果並針對不符合事項或問題說明發生原因</a:t>
            </a:r>
            <a:endParaRPr lang="en-US" altLang="zh-TW" sz="1400" i="0" kern="0" dirty="0"/>
          </a:p>
          <a:p>
            <a:pPr marL="288000" lvl="1" indent="-288000" defTabSz="0">
              <a:buFont typeface="Wingdings" panose="05000000000000000000" pitchFamily="2" charset="2"/>
              <a:buChar char="l"/>
              <a:tabLst>
                <a:tab pos="0" algn="l"/>
              </a:tabLst>
            </a:pPr>
            <a:r>
              <a:rPr kumimoji="1" lang="zh-TW" altLang="en-US" sz="1400" i="0" kern="0" baseline="0" noProof="0" dirty="0">
                <a:solidFill>
                  <a:schemeClr val="tx1"/>
                </a:solidFill>
                <a:latin typeface="微軟正黑體" panose="020B0604030504040204" pitchFamily="34" charset="-120"/>
                <a:ea typeface="微軟正黑體" panose="020B0604030504040204" pitchFamily="34" charset="-120"/>
                <a:cs typeface="+mn-cs"/>
              </a:rPr>
              <a:t>結果建議</a:t>
            </a:r>
            <a:endParaRPr kumimoji="1" lang="en-US" altLang="zh-TW" sz="1400" i="0" kern="0" baseline="0" noProof="0" dirty="0">
              <a:solidFill>
                <a:schemeClr val="tx1"/>
              </a:solidFill>
              <a:latin typeface="微軟正黑體" panose="020B0604030504040204" pitchFamily="34" charset="-120"/>
              <a:ea typeface="微軟正黑體" panose="020B0604030504040204" pitchFamily="34" charset="-120"/>
              <a:cs typeface="+mn-cs"/>
            </a:endParaRPr>
          </a:p>
          <a:p>
            <a:pPr lvl="1"/>
            <a:r>
              <a:rPr lang="zh-TW" altLang="en-US" sz="1400" i="0" kern="0" dirty="0"/>
              <a:t>針對各項檢測結果提出改善建議</a:t>
            </a:r>
            <a:endParaRPr lang="en-US" altLang="zh-TW" sz="1400" i="0" kern="0" dirty="0"/>
          </a:p>
          <a:p>
            <a:pPr marL="288000" lvl="1" indent="-288000" defTabSz="0">
              <a:buFont typeface="Wingdings" panose="05000000000000000000" pitchFamily="2" charset="2"/>
              <a:buChar char="l"/>
              <a:tabLst>
                <a:tab pos="0" algn="l"/>
              </a:tabLst>
            </a:pPr>
            <a:r>
              <a:rPr lang="zh-TW" altLang="en-US" sz="1400" i="0" kern="0" dirty="0">
                <a:solidFill>
                  <a:schemeClr val="tx1"/>
                </a:solidFill>
                <a:latin typeface="微軟正黑體" panose="020B0604030504040204" pitchFamily="34" charset="-120"/>
                <a:ea typeface="微軟正黑體" panose="020B0604030504040204" pitchFamily="34" charset="-120"/>
                <a:cs typeface="+mn-cs"/>
              </a:rPr>
              <a:t>結論</a:t>
            </a:r>
            <a:endParaRPr lang="en-US" altLang="zh-TW" sz="1400" i="0" kern="0" dirty="0">
              <a:solidFill>
                <a:schemeClr val="tx1"/>
              </a:solidFill>
              <a:latin typeface="微軟正黑體" panose="020B0604030504040204" pitchFamily="34" charset="-120"/>
              <a:ea typeface="微軟正黑體" panose="020B0604030504040204" pitchFamily="34" charset="-120"/>
              <a:cs typeface="+mn-cs"/>
            </a:endParaRPr>
          </a:p>
          <a:p>
            <a:pPr marL="288000" lvl="1" indent="-288000" defTabSz="0">
              <a:buFont typeface="Wingdings" panose="05000000000000000000" pitchFamily="2" charset="2"/>
              <a:buChar char="l"/>
              <a:tabLst>
                <a:tab pos="0" algn="l"/>
              </a:tabLst>
            </a:pPr>
            <a:r>
              <a:rPr lang="zh-TW" altLang="en-US" sz="1400" i="0" kern="0" dirty="0">
                <a:solidFill>
                  <a:schemeClr val="tx1"/>
                </a:solidFill>
                <a:latin typeface="微軟正黑體" panose="020B0604030504040204" pitchFamily="34" charset="-120"/>
                <a:ea typeface="微軟正黑體" panose="020B0604030504040204" pitchFamily="34" charset="-120"/>
                <a:cs typeface="+mn-cs"/>
              </a:rPr>
              <a:t>附件</a:t>
            </a:r>
            <a:endParaRPr lang="en-US" altLang="zh-TW" sz="1400" i="0" kern="0" dirty="0">
              <a:solidFill>
                <a:schemeClr val="tx1"/>
              </a:solidFill>
              <a:latin typeface="微軟正黑體" panose="020B0604030504040204" pitchFamily="34" charset="-120"/>
              <a:ea typeface="微軟正黑體" panose="020B0604030504040204" pitchFamily="34" charset="-120"/>
              <a:cs typeface="+mn-cs"/>
            </a:endParaRPr>
          </a:p>
          <a:p>
            <a:pPr lvl="1"/>
            <a:r>
              <a:rPr lang="zh-TW" altLang="en-US" sz="1400" i="0" kern="0" dirty="0"/>
              <a:t>針對各檢測項目詳列發現事項與檢測資料</a:t>
            </a:r>
            <a:r>
              <a:rPr lang="en-US" altLang="zh-TW" sz="1400" i="0" kern="0" dirty="0"/>
              <a:t>(</a:t>
            </a:r>
            <a:r>
              <a:rPr lang="zh-TW" altLang="en-US" sz="1400" i="0" kern="0" dirty="0"/>
              <a:t>如：發現惡意程式的過程紀錄、安全性更新未更新紀錄</a:t>
            </a:r>
            <a:r>
              <a:rPr lang="en-US" altLang="zh-TW" sz="1400" i="0" kern="0" dirty="0"/>
              <a:t>)</a:t>
            </a:r>
            <a:endParaRPr lang="zh-TW" altLang="en-US" sz="1400" i="0" kern="0" dirty="0"/>
          </a:p>
          <a:p>
            <a:endParaRPr lang="zh-TW" altLang="en-US" dirty="0"/>
          </a:p>
        </p:txBody>
      </p:sp>
    </p:spTree>
    <p:extLst>
      <p:ext uri="{BB962C8B-B14F-4D97-AF65-F5344CB8AC3E}">
        <p14:creationId xmlns:p14="http://schemas.microsoft.com/office/powerpoint/2010/main" val="57262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a:xfrm>
            <a:off x="1023938" y="777875"/>
            <a:ext cx="5183187" cy="3886200"/>
          </a:xfrm>
          <a:prstGeom prst="rect">
            <a:avLst/>
          </a:prstGeom>
          <a:ln/>
        </p:spPr>
      </p:sp>
      <p:sp>
        <p:nvSpPr>
          <p:cNvPr id="14339"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409456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6863014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6F0553E3-DD3F-4F94-8493-D9B2334F3DDF}" type="slidenum">
              <a:rPr lang="en-US" altLang="zh-TW" smtClean="0"/>
              <a:pPr>
                <a:defRPr/>
              </a:pPr>
              <a:t>51</a:t>
            </a:fld>
            <a:endParaRPr lang="en-US" altLang="zh-TW"/>
          </a:p>
        </p:txBody>
      </p:sp>
    </p:spTree>
    <p:extLst>
      <p:ext uri="{BB962C8B-B14F-4D97-AF65-F5344CB8AC3E}">
        <p14:creationId xmlns:p14="http://schemas.microsoft.com/office/powerpoint/2010/main" val="27878275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023938" y="777875"/>
            <a:ext cx="5183187" cy="3886200"/>
          </a:xfrm>
          <a:prstGeom prst="rect">
            <a:avLst/>
          </a:prstGeom>
          <a:ln/>
        </p:spPr>
      </p:sp>
      <p:sp>
        <p:nvSpPr>
          <p:cNvPr id="1024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3182474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895350" y="746125"/>
            <a:ext cx="4935538" cy="3700463"/>
          </a:xfrm>
          <a:ln/>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a:latin typeface="微軟正黑體" panose="020B0604030504040204" pitchFamily="34" charset="-120"/>
                <a:ea typeface="微軟正黑體" panose="020B0604030504040204" pitchFamily="34" charset="-120"/>
              </a:rPr>
              <a:t>資通安全管理法第</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條</a:t>
            </a:r>
            <a:endParaRPr lang="en-US" altLang="zh-TW" dirty="0">
              <a:latin typeface="微軟正黑體" panose="020B0604030504040204" pitchFamily="34" charset="-120"/>
              <a:ea typeface="微軟正黑體" panose="020B0604030504040204" pitchFamily="34" charset="-120"/>
            </a:endParaRPr>
          </a:p>
          <a:p>
            <a:pPr lvl="1" algn="just" eaLnBrk="1" hangingPunct="1"/>
            <a:r>
              <a:rPr kumimoji="0" lang="zh-TW" altLang="en-US" sz="1400" b="0" i="0" dirty="0">
                <a:latin typeface="微軟正黑體"/>
                <a:ea typeface="微軟正黑體"/>
              </a:rPr>
              <a:t>資通安全事件：指系統、服務或網路狀態經鑑別而顯示可能有違反資通安全政策或保護措施失效之狀態發生，影響資通系統機能運作，構成資通安全政策之威脅</a:t>
            </a:r>
            <a:endParaRPr kumimoji="0" lang="zh-TW" altLang="en-US" sz="1400" b="0" i="0" dirty="0">
              <a:latin typeface="Tw Cen MT"/>
              <a:ea typeface="微軟正黑體"/>
            </a:endParaRPr>
          </a:p>
          <a:p>
            <a:pPr algn="just" eaLnBrk="1" hangingPunct="1"/>
            <a:r>
              <a:rPr lang="zh-TW" altLang="en-US" dirty="0">
                <a:latin typeface="微軟正黑體" panose="020B0604030504040204" pitchFamily="34" charset="-120"/>
                <a:ea typeface="微軟正黑體" panose="020B0604030504040204" pitchFamily="34" charset="-120"/>
              </a:rPr>
              <a:t>資通安全管理法第</a:t>
            </a:r>
            <a:r>
              <a:rPr lang="en-US" altLang="zh-TW" dirty="0">
                <a:latin typeface="微軟正黑體" panose="020B0604030504040204" pitchFamily="34" charset="-120"/>
                <a:ea typeface="微軟正黑體" panose="020B0604030504040204" pitchFamily="34" charset="-120"/>
              </a:rPr>
              <a:t>14</a:t>
            </a:r>
            <a:r>
              <a:rPr lang="zh-TW" altLang="en-US" dirty="0">
                <a:latin typeface="微軟正黑體" panose="020B0604030504040204" pitchFamily="34" charset="-120"/>
                <a:ea typeface="微軟正黑體" panose="020B0604030504040204" pitchFamily="34" charset="-120"/>
              </a:rPr>
              <a:t>條</a:t>
            </a:r>
            <a:endParaRPr lang="en-US" altLang="zh-TW" dirty="0">
              <a:latin typeface="微軟正黑體" panose="020B0604030504040204" pitchFamily="34" charset="-120"/>
              <a:ea typeface="微軟正黑體" panose="020B0604030504040204" pitchFamily="34" charset="-120"/>
            </a:endParaRPr>
          </a:p>
          <a:p>
            <a:pPr lvl="1" algn="just" eaLnBrk="1" hangingPunct="1"/>
            <a:r>
              <a:rPr lang="zh-TW" altLang="en-US" dirty="0">
                <a:latin typeface="微軟正黑體" panose="020B0604030504040204" pitchFamily="34" charset="-120"/>
                <a:ea typeface="微軟正黑體" panose="020B0604030504040204" pitchFamily="34" charset="-120"/>
              </a:rPr>
              <a:t>公務機關為因應資通安全事件，應訂定通報及應變機制</a:t>
            </a:r>
          </a:p>
          <a:p>
            <a:pPr lvl="1" algn="just" eaLnBrk="1" hangingPunct="1"/>
            <a:r>
              <a:rPr lang="zh-TW" altLang="en-US" dirty="0">
                <a:latin typeface="微軟正黑體" panose="020B0604030504040204" pitchFamily="34" charset="-120"/>
                <a:ea typeface="微軟正黑體" panose="020B0604030504040204" pitchFamily="34" charset="-120"/>
              </a:rPr>
              <a:t>公務機關知悉資通安全事件時，除應通報上級或監督機關外，並應通報主管機關；無上級機關者，應通報主管機關</a:t>
            </a:r>
          </a:p>
          <a:p>
            <a:pPr lvl="1" algn="just" eaLnBrk="1" hangingPunct="1"/>
            <a:r>
              <a:rPr lang="zh-TW" altLang="en-US" dirty="0">
                <a:latin typeface="微軟正黑體" panose="020B0604030504040204" pitchFamily="34" charset="-120"/>
                <a:ea typeface="微軟正黑體" panose="020B0604030504040204" pitchFamily="34" charset="-120"/>
              </a:rPr>
              <a:t>公務機關應向上級或監督機關提出資通安全事件調查、處理及改善報告，並送交主管機關；無上級機關者，應送交主管機關</a:t>
            </a:r>
            <a:endParaRPr lang="en-US" altLang="zh-TW" dirty="0">
              <a:latin typeface="微軟正黑體" panose="020B0604030504040204" pitchFamily="34" charset="-120"/>
              <a:ea typeface="微軟正黑體" panose="020B0604030504040204" pitchFamily="34" charset="-120"/>
            </a:endParaRPr>
          </a:p>
          <a:p>
            <a:pPr lvl="1" algn="just" eaLnBrk="1" hangingPunct="1"/>
            <a:r>
              <a:rPr lang="zh-TW" altLang="en-US" dirty="0">
                <a:latin typeface="微軟正黑體" panose="020B0604030504040204" pitchFamily="34" charset="-120"/>
                <a:ea typeface="微軟正黑體" panose="020B0604030504040204" pitchFamily="34" charset="-120"/>
              </a:rPr>
              <a:t>前三項通報及應變機制之必要事項、通報內容、報告之提出及其他相關事項之辦法，由主管機關定之</a:t>
            </a:r>
            <a:endParaRPr lang="en-US" altLang="zh-TW" dirty="0">
              <a:latin typeface="微軟正黑體" panose="020B0604030504040204" pitchFamily="34" charset="-120"/>
              <a:ea typeface="微軟正黑體" panose="020B0604030504040204" pitchFamily="34" charset="-120"/>
            </a:endParaRPr>
          </a:p>
          <a:p>
            <a:pPr marL="288000" marR="0" lvl="0" indent="-288000" algn="just" defTabSz="914400" rtl="0" eaLnBrk="1" fontAlgn="base" latinLnBrk="0" hangingPunct="1">
              <a:lnSpc>
                <a:spcPct val="120000"/>
              </a:lnSpc>
              <a:spcBef>
                <a:spcPts val="200"/>
              </a:spcBef>
              <a:spcAft>
                <a:spcPts val="200"/>
              </a:spcAft>
              <a:buClrTx/>
              <a:buSzTx/>
              <a:buFont typeface="Wingdings" panose="05000000000000000000" pitchFamily="2" charset="2"/>
              <a:buChar char="l"/>
              <a:tabLst/>
              <a:defRPr/>
            </a:pPr>
            <a:r>
              <a:rPr lang="zh-TW" altLang="en-US" dirty="0">
                <a:latin typeface="微軟正黑體" panose="020B0604030504040204" pitchFamily="34" charset="-120"/>
                <a:ea typeface="微軟正黑體" panose="020B0604030504040204" pitchFamily="34" charset="-120"/>
              </a:rPr>
              <a:t>資通安全管理法第</a:t>
            </a:r>
            <a:r>
              <a:rPr lang="en-US" altLang="zh-TW" dirty="0">
                <a:latin typeface="微軟正黑體" panose="020B0604030504040204" pitchFamily="34" charset="-120"/>
                <a:ea typeface="微軟正黑體" panose="020B0604030504040204" pitchFamily="34" charset="-120"/>
              </a:rPr>
              <a:t>18</a:t>
            </a:r>
            <a:r>
              <a:rPr lang="zh-TW" altLang="en-US" dirty="0">
                <a:latin typeface="微軟正黑體" panose="020B0604030504040204" pitchFamily="34" charset="-120"/>
                <a:ea typeface="微軟正黑體" panose="020B0604030504040204" pitchFamily="34" charset="-120"/>
              </a:rPr>
              <a:t>條</a:t>
            </a:r>
            <a:endParaRPr lang="en-US" altLang="zh-TW" dirty="0">
              <a:latin typeface="微軟正黑體" panose="020B0604030504040204" pitchFamily="34" charset="-120"/>
              <a:ea typeface="微軟正黑體" panose="020B0604030504040204" pitchFamily="34" charset="-120"/>
            </a:endParaRPr>
          </a:p>
          <a:p>
            <a:pPr lvl="1" algn="just" eaLnBrk="1" hangingPunct="1"/>
            <a:r>
              <a:rPr lang="zh-TW" altLang="en-US" dirty="0">
                <a:latin typeface="微軟正黑體" panose="020B0604030504040204" pitchFamily="34" charset="-120"/>
                <a:ea typeface="微軟正黑體" panose="020B0604030504040204" pitchFamily="34" charset="-120"/>
              </a:rPr>
              <a:t>特定非公務機關為因應資通安全事件，應訂定通報及應變機制</a:t>
            </a:r>
          </a:p>
          <a:p>
            <a:pPr lvl="1" algn="just" eaLnBrk="1" hangingPunct="1"/>
            <a:r>
              <a:rPr lang="zh-TW" altLang="en-US" dirty="0">
                <a:latin typeface="微軟正黑體" panose="020B0604030504040204" pitchFamily="34" charset="-120"/>
                <a:ea typeface="微軟正黑體" panose="020B0604030504040204" pitchFamily="34" charset="-120"/>
              </a:rPr>
              <a:t>特定非公務機關於知悉資通安全事件時，應向中央目的事業主管機關通報</a:t>
            </a:r>
          </a:p>
          <a:p>
            <a:pPr lvl="1" algn="just" eaLnBrk="1" hangingPunct="1"/>
            <a:r>
              <a:rPr lang="zh-TW" altLang="en-US" dirty="0">
                <a:latin typeface="微軟正黑體" panose="020B0604030504040204" pitchFamily="34" charset="-120"/>
                <a:ea typeface="微軟正黑體" panose="020B0604030504040204" pitchFamily="34" charset="-120"/>
              </a:rPr>
              <a:t>特定非公務機關應向中央目的事業主管機關提出資通安全事件調查、處理及改善報告；如為重大資通安全事件者，並應送交主管機關</a:t>
            </a:r>
            <a:endParaRPr lang="en-US" altLang="zh-TW" dirty="0">
              <a:latin typeface="微軟正黑體" panose="020B0604030504040204" pitchFamily="34" charset="-120"/>
              <a:ea typeface="微軟正黑體" panose="020B0604030504040204" pitchFamily="34" charset="-120"/>
            </a:endParaRPr>
          </a:p>
          <a:p>
            <a:pPr lvl="1" algn="just" eaLnBrk="1" hangingPunct="1"/>
            <a:r>
              <a:rPr lang="zh-TW" altLang="en-US" dirty="0">
                <a:latin typeface="微軟正黑體" panose="020B0604030504040204" pitchFamily="34" charset="-120"/>
                <a:ea typeface="微軟正黑體" panose="020B0604030504040204" pitchFamily="34" charset="-120"/>
              </a:rPr>
              <a:t>前三項通報及應變機制之必要事項、通報內容、報告之提出及其他應遵行事項之辦法，由主管機關定之</a:t>
            </a:r>
          </a:p>
          <a:p>
            <a:pPr lvl="1" algn="just" eaLnBrk="1" hangingPunct="1"/>
            <a:r>
              <a:rPr lang="zh-TW" altLang="en-US" dirty="0">
                <a:latin typeface="微軟正黑體" panose="020B0604030504040204" pitchFamily="34" charset="-120"/>
                <a:ea typeface="微軟正黑體" panose="020B0604030504040204" pitchFamily="34" charset="-120"/>
              </a:rPr>
              <a:t>知悉重大資通安全事件時，主管機關或中央目的事業主管機關於適當時機得公告與事件相關之必要內容及因應措施，並得提供相關協助</a:t>
            </a:r>
            <a:endParaRPr lang="en-US" altLang="zh-TW" dirty="0">
              <a:latin typeface="微軟正黑體" panose="020B0604030504040204" pitchFamily="34" charset="-120"/>
              <a:ea typeface="微軟正黑體" panose="020B0604030504040204" pitchFamily="34" charset="-120"/>
            </a:endParaRPr>
          </a:p>
          <a:p>
            <a:pPr lvl="0" algn="l" eaLnBrk="1" hangingPunct="1"/>
            <a:r>
              <a:rPr lang="zh-TW" altLang="en-US" dirty="0">
                <a:latin typeface="微軟正黑體" panose="020B0604030504040204" pitchFamily="34" charset="-120"/>
                <a:ea typeface="微軟正黑體" panose="020B0604030504040204" pitchFamily="34" charset="-120"/>
              </a:rPr>
              <a:t>資通安全事件通報及應變辦法請參考</a:t>
            </a:r>
            <a:r>
              <a:rPr lang="en-US" altLang="zh-TW" dirty="0">
                <a:latin typeface="微軟正黑體" panose="020B0604030504040204" pitchFamily="34" charset="-120"/>
                <a:ea typeface="微軟正黑體" panose="020B0604030504040204" pitchFamily="34" charset="-120"/>
              </a:rPr>
              <a:t>https://law.moj.gov.tw/LawClass/LawAll.aspx?pcode=A0030305</a:t>
            </a:r>
          </a:p>
          <a:p>
            <a:pPr algn="just" eaLnBrk="1" hangingPunct="1"/>
            <a:endParaRPr lang="en-US" altLang="zh-TW" dirty="0">
              <a:latin typeface="微軟正黑體" panose="020B0604030504040204" pitchFamily="34" charset="-120"/>
              <a:ea typeface="微軟正黑體" panose="020B0604030504040204" pitchFamily="34" charset="-120"/>
            </a:endParaRPr>
          </a:p>
          <a:p>
            <a:pPr algn="just" eaLnBrk="1" hangingPunct="1"/>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1"/>
          <p:cNvSpPr>
            <a:spLocks noGrp="1"/>
          </p:cNvSpPr>
          <p:nvPr>
            <p:ph type="sldNum" sz="quarter" idx="5"/>
          </p:nvPr>
        </p:nvSpPr>
        <p:spPr>
          <a:xfrm>
            <a:off x="3815217" y="9371315"/>
            <a:ext cx="2918938" cy="493396"/>
          </a:xfrm>
        </p:spPr>
        <p:txBody>
          <a:bodyPr/>
          <a:lstStyle/>
          <a:p>
            <a:pPr>
              <a:defRPr/>
            </a:pPr>
            <a:fld id="{6F0553E3-DD3F-4F94-8493-D9B2334F3DDF}" type="slidenum">
              <a:rPr lang="en-US" altLang="zh-TW" smtClean="0"/>
              <a:pPr>
                <a:defRPr/>
              </a:pPr>
              <a:t>53</a:t>
            </a:fld>
            <a:endParaRPr lang="en-US" altLang="zh-TW"/>
          </a:p>
        </p:txBody>
      </p:sp>
    </p:spTree>
    <p:extLst>
      <p:ext uri="{BB962C8B-B14F-4D97-AF65-F5344CB8AC3E}">
        <p14:creationId xmlns:p14="http://schemas.microsoft.com/office/powerpoint/2010/main" val="237463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1023938" y="777875"/>
            <a:ext cx="5183187" cy="3886200"/>
          </a:xfrm>
          <a:prstGeom prst="rect">
            <a:avLst/>
          </a:prstGeom>
          <a:ln/>
        </p:spPr>
      </p:sp>
      <p:sp>
        <p:nvSpPr>
          <p:cNvPr id="4915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3469887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8059335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個人資料保護法：</a:t>
            </a:r>
            <a:r>
              <a:rPr lang="en-US" altLang="zh-TW" dirty="0"/>
              <a:t>https://law.moj.gov.tw/LawClass/LawAll.aspx?pcode=I0050021</a:t>
            </a:r>
          </a:p>
          <a:p>
            <a:r>
              <a:rPr lang="zh-TW" altLang="en-US" dirty="0"/>
              <a:t>文書處理手冊：</a:t>
            </a:r>
            <a:r>
              <a:rPr lang="en-US" altLang="zh-TW" dirty="0"/>
              <a:t>https://www.ey.gov.tw/Page/43FD318D966A30DD</a:t>
            </a:r>
          </a:p>
          <a:p>
            <a:r>
              <a:rPr lang="zh-TW" altLang="en-US" dirty="0"/>
              <a:t>國家機密保護法：</a:t>
            </a:r>
            <a:r>
              <a:rPr lang="en-US" altLang="zh-TW" dirty="0"/>
              <a:t>https://law.moj.gov.tw/LawClass/LawAll.aspx?PCode=I0060003</a:t>
            </a:r>
            <a:endParaRPr lang="zh-TW" altLang="en-US" dirty="0"/>
          </a:p>
        </p:txBody>
      </p:sp>
    </p:spTree>
    <p:extLst>
      <p:ext uri="{BB962C8B-B14F-4D97-AF65-F5344CB8AC3E}">
        <p14:creationId xmlns:p14="http://schemas.microsoft.com/office/powerpoint/2010/main" val="39170398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02670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71285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7545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對於應用程式的威脅，可以從幾個不同角度來思考，一種是專門寫來利用漏洞或是弱點的軟體程式</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常稱為惡意程式</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 ，另外一種是軟體本身或是設定的問題</a:t>
            </a:r>
          </a:p>
        </p:txBody>
      </p:sp>
    </p:spTree>
    <p:extLst>
      <p:ext uri="{BB962C8B-B14F-4D97-AF65-F5344CB8AC3E}">
        <p14:creationId xmlns:p14="http://schemas.microsoft.com/office/powerpoint/2010/main" val="15238021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68418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427688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634559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圖像版面配置區 4"/>
          <p:cNvSpPr>
            <a:spLocks noGrp="1" noRot="1" noChangeAspect="1"/>
          </p:cNvSpPr>
          <p:nvPr>
            <p:ph type="sldImg"/>
          </p:nvPr>
        </p:nvSpPr>
        <p:spPr/>
      </p:sp>
      <p:sp>
        <p:nvSpPr>
          <p:cNvPr id="6" name="備忘稿版面配置區 5"/>
          <p:cNvSpPr>
            <a:spLocks noGrp="1"/>
          </p:cNvSpPr>
          <p:nvPr>
            <p:ph type="body" idx="1"/>
          </p:nvPr>
        </p:nvSpPr>
        <p:spPr/>
        <p:txBody>
          <a:bodyPr/>
          <a:lstStyle/>
          <a:p>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資通安全事件通報基本項目，可參考資通安全事件通報及應變辦法第</a:t>
            </a:r>
            <a:r>
              <a:rPr kumimoji="1" lang="en-US" altLang="zh-TW"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3</a:t>
            </a:r>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條</a:t>
            </a:r>
            <a:r>
              <a:rPr kumimoji="1" lang="en-US" altLang="zh-TW"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(https://law.moj.gov.tw/LawClass/LawAll.aspx?pcode=A0030305)</a:t>
            </a:r>
            <a:endParaRPr lang="zh-TW" altLang="en-US" dirty="0"/>
          </a:p>
        </p:txBody>
      </p:sp>
    </p:spTree>
    <p:extLst>
      <p:ext uri="{BB962C8B-B14F-4D97-AF65-F5344CB8AC3E}">
        <p14:creationId xmlns:p14="http://schemas.microsoft.com/office/powerpoint/2010/main" val="12850064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圖像版面配置區 4"/>
          <p:cNvSpPr>
            <a:spLocks noGrp="1" noRot="1" noChangeAspect="1"/>
          </p:cNvSpPr>
          <p:nvPr>
            <p:ph type="sldImg"/>
          </p:nvPr>
        </p:nvSpPr>
        <p:spPr/>
      </p:sp>
      <p:sp>
        <p:nvSpPr>
          <p:cNvPr id="6" name="備忘稿版面配置區 5"/>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897552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圖像版面配置區 4"/>
          <p:cNvSpPr>
            <a:spLocks noGrp="1" noRot="1" noChangeAspect="1"/>
          </p:cNvSpPr>
          <p:nvPr>
            <p:ph type="sldImg"/>
          </p:nvPr>
        </p:nvSpPr>
        <p:spPr/>
      </p:sp>
      <p:sp>
        <p:nvSpPr>
          <p:cNvPr id="6" name="備忘稿版面配置區 5"/>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33113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圖像版面配置區 4"/>
          <p:cNvSpPr>
            <a:spLocks noGrp="1" noRot="1" noChangeAspect="1"/>
          </p:cNvSpPr>
          <p:nvPr>
            <p:ph type="sldImg"/>
          </p:nvPr>
        </p:nvSpPr>
        <p:spPr/>
      </p:sp>
      <p:sp>
        <p:nvSpPr>
          <p:cNvPr id="6" name="備忘稿版面配置區 5"/>
          <p:cNvSpPr>
            <a:spLocks noGrp="1"/>
          </p:cNvSpPr>
          <p:nvPr>
            <p:ph type="body" idx="1"/>
          </p:nvPr>
        </p:nvSpPr>
        <p:spPr/>
        <p:txBody>
          <a:bodyPr/>
          <a:lstStyle/>
          <a:p>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可參考資通安全事件通報及應變辦法第</a:t>
            </a:r>
            <a:r>
              <a:rPr kumimoji="1" lang="en-US" altLang="zh-TW"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9</a:t>
            </a:r>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條及第</a:t>
            </a:r>
            <a:r>
              <a:rPr kumimoji="1" lang="en-US" altLang="zh-TW"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10</a:t>
            </a:r>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條</a:t>
            </a:r>
            <a:r>
              <a:rPr kumimoji="1" lang="en-US" altLang="zh-TW"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a:t>
            </a:r>
            <a:r>
              <a:rPr lang="en-US" altLang="zh-TW" dirty="0"/>
              <a:t>https://law.moj.gov.tw/LawClass/LawAll.aspx?pcode=A0030305)</a:t>
            </a:r>
            <a:endParaRPr lang="zh-TW" altLang="en-US" dirty="0"/>
          </a:p>
        </p:txBody>
      </p:sp>
    </p:spTree>
    <p:extLst>
      <p:ext uri="{BB962C8B-B14F-4D97-AF65-F5344CB8AC3E}">
        <p14:creationId xmlns:p14="http://schemas.microsoft.com/office/powerpoint/2010/main" val="39575941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1023938" y="777875"/>
            <a:ext cx="5183187" cy="3886200"/>
          </a:xfrm>
          <a:prstGeom prst="rect">
            <a:avLst/>
          </a:prstGeom>
          <a:ln/>
        </p:spPr>
      </p:sp>
      <p:sp>
        <p:nvSpPr>
          <p:cNvPr id="4915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3275434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p:txBody>
          <a:bodyPr/>
          <a:lstStyle/>
          <a:p>
            <a:pPr marL="0" indent="0">
              <a:buNone/>
            </a:pPr>
            <a:r>
              <a:rPr lang="zh-TW" altLang="en-US" dirty="0"/>
              <a:t>資安事件處理的目的</a:t>
            </a:r>
            <a:endParaRPr lang="en-US" altLang="zh-TW" dirty="0"/>
          </a:p>
          <a:p>
            <a:pPr marL="285750" lvl="1">
              <a:buFont typeface="Wingdings" panose="05000000000000000000" pitchFamily="2" charset="2"/>
              <a:buChar char="l"/>
            </a:pPr>
            <a:r>
              <a:rPr lang="zh-TW" altLang="en-US" dirty="0"/>
              <a:t>可透過數位鑑識技術確認資安事件是否發生，並了解影響範圍與入侵的原因</a:t>
            </a:r>
            <a:endParaRPr lang="en-US" altLang="zh-TW" dirty="0"/>
          </a:p>
          <a:p>
            <a:pPr marL="285750" lvl="1">
              <a:buFont typeface="Wingdings" panose="05000000000000000000" pitchFamily="2" charset="2"/>
              <a:buChar char="l"/>
            </a:pPr>
            <a:r>
              <a:rPr lang="zh-TW" altLang="en-US" dirty="0"/>
              <a:t>透過緊急快速的處理反應，降低因資安事件對業務與網路服務的中斷時間</a:t>
            </a:r>
            <a:endParaRPr lang="en-US" altLang="zh-TW" dirty="0"/>
          </a:p>
          <a:p>
            <a:pPr marL="285750" lvl="1">
              <a:buFont typeface="Wingdings" panose="05000000000000000000" pitchFamily="2" charset="2"/>
              <a:buChar char="l"/>
            </a:pPr>
            <a:r>
              <a:rPr lang="zh-TW" altLang="en-US" dirty="0"/>
              <a:t>資安事件處理時必須提供精準與及時的資訊給相關部門與主管，以正確快速的溝通資安事件處理現況</a:t>
            </a:r>
            <a:endParaRPr lang="en-US" altLang="zh-TW" dirty="0"/>
          </a:p>
          <a:p>
            <a:pPr marL="285750" marR="0" lvl="1" indent="-180000" algn="l" defTabSz="914400" rtl="0" eaLnBrk="0" fontAlgn="base" latinLnBrk="0" hangingPunct="0">
              <a:lnSpc>
                <a:spcPct val="120000"/>
              </a:lnSpc>
              <a:spcBef>
                <a:spcPts val="200"/>
              </a:spcBef>
              <a:spcAft>
                <a:spcPts val="200"/>
              </a:spcAft>
              <a:buClrTx/>
              <a:buSzTx/>
              <a:buFont typeface="Wingdings" panose="05000000000000000000" pitchFamily="2" charset="2"/>
              <a:buChar char="l"/>
              <a:tabLst/>
              <a:defRPr/>
            </a:pPr>
            <a:r>
              <a:rPr kumimoji="1" lang="zh-TW" altLang="zh-TW"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於規定時間內完成損害控制或復原作業</a:t>
            </a:r>
            <a:r>
              <a:rPr kumimoji="1" lang="zh-TW" altLang="en-US" sz="1400" kern="1200" baseline="0" noProof="0" dirty="0">
                <a:solidFill>
                  <a:schemeClr val="tx1"/>
                </a:solidFill>
                <a:effectLst/>
                <a:latin typeface="微軟正黑體" panose="020B0604030504040204" pitchFamily="34" charset="-120"/>
                <a:ea typeface="微軟正黑體" panose="020B0604030504040204" pitchFamily="34" charset="-120"/>
                <a:cs typeface="+mn-cs"/>
              </a:rPr>
              <a:t>，並</a:t>
            </a:r>
            <a:r>
              <a:rPr kumimoji="1" lang="zh-TW" altLang="en-US" sz="1400" b="0" i="0" kern="1200" baseline="0" noProof="0" dirty="0">
                <a:solidFill>
                  <a:schemeClr val="tx1"/>
                </a:solidFill>
                <a:effectLst/>
                <a:latin typeface="微軟正黑體" panose="020B0604030504040204" pitchFamily="34" charset="-120"/>
                <a:ea typeface="微軟正黑體" panose="020B0604030504040204" pitchFamily="34" charset="-120"/>
                <a:cs typeface="+mn-cs"/>
              </a:rPr>
              <a:t>持續進行資通安全事件之調查及處理</a:t>
            </a:r>
            <a:endParaRPr lang="en-US" altLang="zh-TW" dirty="0"/>
          </a:p>
          <a:p>
            <a:pPr marL="285750" lvl="1">
              <a:buFont typeface="Wingdings" panose="05000000000000000000" pitchFamily="2" charset="2"/>
              <a:buChar char="l"/>
            </a:pPr>
            <a:r>
              <a:rPr lang="zh-TW" altLang="en-US" dirty="0"/>
              <a:t>透過合法的電腦犯罪蒐集程序，以保障由政策與法律要求的權利</a:t>
            </a:r>
            <a:endParaRPr lang="en-US" altLang="zh-TW" dirty="0"/>
          </a:p>
          <a:p>
            <a:pPr marL="285750" lvl="1">
              <a:buFont typeface="Wingdings" panose="05000000000000000000" pitchFamily="2" charset="2"/>
              <a:buChar char="l"/>
            </a:pPr>
            <a:r>
              <a:rPr lang="zh-TW" altLang="en-US" dirty="0"/>
              <a:t>對於資安事件處理過程中所蒐集之證據，應實作控制措施以維護證據之監管鏈，才能確保證據的有效性</a:t>
            </a:r>
            <a:endParaRPr lang="en-US" altLang="zh-TW" dirty="0"/>
          </a:p>
          <a:p>
            <a:pPr marL="285750" lvl="1">
              <a:buFont typeface="Wingdings" panose="05000000000000000000" pitchFamily="2" charset="2"/>
              <a:buChar char="l"/>
            </a:pPr>
            <a:r>
              <a:rPr lang="zh-TW" altLang="en-US" dirty="0"/>
              <a:t>提供充分有效的犯罪證據，讓法務單位可對惡意者提起訴訟</a:t>
            </a:r>
            <a:endParaRPr lang="en-US" altLang="zh-TW" dirty="0"/>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27922968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idx="1"/>
          </p:nvPr>
        </p:nvSpPr>
        <p:spPr/>
        <p:txBody>
          <a:bodyPr/>
          <a:lstStyle/>
          <a:p>
            <a:r>
              <a:rPr lang="zh-TW" altLang="en-US" dirty="0"/>
              <a:t>資安事件處理計畫是否有效，可從下列層面來觀察</a:t>
            </a:r>
            <a:endParaRPr lang="en-US" altLang="zh-TW" dirty="0"/>
          </a:p>
          <a:p>
            <a:pPr lvl="1">
              <a:buFont typeface="Times New Roman" panose="02020603050405020304" pitchFamily="18" charset="0"/>
              <a:buChar char="–"/>
            </a:pPr>
            <a:r>
              <a:rPr lang="zh-TW" altLang="en-US" dirty="0"/>
              <a:t>機關是否定期重新審查資安事件處理計畫文件，以更新人員、科技及業務處理流程</a:t>
            </a:r>
            <a:endParaRPr lang="en-US" altLang="zh-TW" dirty="0"/>
          </a:p>
          <a:p>
            <a:pPr lvl="1">
              <a:buFont typeface="Times New Roman" panose="02020603050405020304" pitchFamily="18" charset="0"/>
              <a:buChar char="–"/>
            </a:pPr>
            <a:r>
              <a:rPr lang="zh-TW" altLang="en-US" dirty="0"/>
              <a:t>機關是否定期訓練其人員有關資安事件處理之組織分工與權責、資通安全技能、危機處理、數位鑑識與調查技能及溝通能力</a:t>
            </a:r>
            <a:endParaRPr lang="en-US" altLang="zh-TW" dirty="0"/>
          </a:p>
          <a:p>
            <a:pPr lvl="1">
              <a:buFont typeface="Times New Roman" panose="02020603050405020304" pitchFamily="18" charset="0"/>
              <a:buChar char="–"/>
            </a:pPr>
            <a:r>
              <a:rPr lang="zh-TW" altLang="en-US" dirty="0"/>
              <a:t>機關是否為資安事件處理提供財務支持，例如：編列預算、額外的設備、專業人員、員工薪資及訓練費用</a:t>
            </a:r>
            <a:endParaRPr lang="en-US" altLang="zh-TW" dirty="0"/>
          </a:p>
          <a:p>
            <a:pPr lvl="1">
              <a:buFont typeface="Times New Roman" panose="02020603050405020304" pitchFamily="18" charset="0"/>
              <a:buChar char="–"/>
            </a:pPr>
            <a:r>
              <a:rPr lang="zh-TW" altLang="en-US" dirty="0"/>
              <a:t>機關是否定期演練資安事件處理計畫，並定期驗證與修正作業流程</a:t>
            </a:r>
            <a:endParaRPr lang="en-US" altLang="zh-TW" dirty="0"/>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31520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023938" y="777875"/>
            <a:ext cx="5183187" cy="3886200"/>
          </a:xfrm>
          <a:prstGeom prst="rect">
            <a:avLst/>
          </a:prstGeom>
          <a:ln/>
        </p:spPr>
      </p:sp>
      <p:sp>
        <p:nvSpPr>
          <p:cNvPr id="16387"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正常輸入資料時</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程式碼將使用者資料置入緩衝區</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Data3</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的位址</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緩衝區</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RET AAAA</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中的值，是主程式執行返回位址的值</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輸入惡意資料時</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程式碼將使用者惡意輸入的資料置入緩衝區</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Data3</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的位址，由於未檢查輸入資料的長度，導致惡意的輸入將緩衝區</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Data3,2,1</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與</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RET AAAA</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的空間都填入惡意程式碼，並將原</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RET AAAA</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的位址值改為</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RET XXXXX</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，當程式參考</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RET XXXXX</a:t>
            </a: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的值執行程式時，就會執行到被惡意植入的</a:t>
            </a:r>
            <a:r>
              <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rPr>
              <a:t>Shellcode</a:t>
            </a:r>
            <a:endPar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Tree>
    <p:extLst>
      <p:ext uri="{BB962C8B-B14F-4D97-AF65-F5344CB8AC3E}">
        <p14:creationId xmlns:p14="http://schemas.microsoft.com/office/powerpoint/2010/main" val="6233703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type="body" idx="1"/>
          </p:nvPr>
        </p:nvSpPr>
        <p:spPr/>
        <p:txBody>
          <a:bodyPr/>
          <a:lstStyle/>
          <a:p>
            <a:r>
              <a:rPr lang="zh-TW" altLang="en-US" dirty="0"/>
              <a:t>依據</a:t>
            </a:r>
            <a:r>
              <a:rPr lang="en-US" altLang="zh-TW" dirty="0"/>
              <a:t>CERT/CC</a:t>
            </a:r>
            <a:r>
              <a:rPr lang="zh-TW" altLang="en-US" dirty="0"/>
              <a:t>的建議，資安事件處理程序可區分為下列六個步驟</a:t>
            </a:r>
            <a:endParaRPr lang="en-US" altLang="zh-TW" dirty="0"/>
          </a:p>
          <a:p>
            <a:pPr lvl="1">
              <a:buFont typeface="Times New Roman" panose="02020603050405020304" pitchFamily="18" charset="0"/>
              <a:buChar char="–"/>
            </a:pPr>
            <a:r>
              <a:rPr lang="zh-TW" altLang="en-US" dirty="0"/>
              <a:t>準備：資安事件處理時所需之專業人員、組織分工、處理與鑑識的訓練、計畫與程序的編撰及模擬演練</a:t>
            </a:r>
          </a:p>
          <a:p>
            <a:pPr lvl="1">
              <a:buFont typeface="Times New Roman" panose="02020603050405020304" pitchFamily="18" charset="0"/>
              <a:buChar char="–"/>
            </a:pPr>
            <a:r>
              <a:rPr lang="zh-TW" altLang="en-US" dirty="0"/>
              <a:t>識別：當資安事件發生時，第一步驟是識別資安事件的嚴重性與影響範圍</a:t>
            </a:r>
          </a:p>
          <a:p>
            <a:pPr lvl="1">
              <a:buFont typeface="Times New Roman" panose="02020603050405020304" pitchFamily="18" charset="0"/>
              <a:buChar char="–"/>
            </a:pPr>
            <a:r>
              <a:rPr lang="zh-TW" altLang="en-US" dirty="0"/>
              <a:t>封鎖：封鎖入侵來源，以避免災害擴大</a:t>
            </a:r>
          </a:p>
          <a:p>
            <a:pPr lvl="1">
              <a:buFont typeface="Times New Roman" panose="02020603050405020304" pitchFamily="18" charset="0"/>
              <a:buChar char="–"/>
            </a:pPr>
            <a:r>
              <a:rPr lang="zh-TW" altLang="en-US" dirty="0"/>
              <a:t>根除：徹底清除被植入的惡意程式並修補被入侵的管道。</a:t>
            </a:r>
          </a:p>
          <a:p>
            <a:pPr lvl="1">
              <a:buFont typeface="Times New Roman" panose="02020603050405020304" pitchFamily="18" charset="0"/>
              <a:buChar char="–"/>
            </a:pPr>
            <a:r>
              <a:rPr lang="zh-TW" altLang="en-US" dirty="0"/>
              <a:t>回復：被入侵的系統回復至正常運作的狀況</a:t>
            </a:r>
          </a:p>
          <a:p>
            <a:pPr lvl="1">
              <a:buFont typeface="Times New Roman" panose="02020603050405020304" pitchFamily="18" charset="0"/>
              <a:buChar char="–"/>
            </a:pPr>
            <a:r>
              <a:rPr lang="zh-TW" altLang="en-US" dirty="0"/>
              <a:t>經驗學習：在事件中學習到相關的經驗，並反應在資安政策與防護措施上，以避免相同問題再度發生</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15034744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type="body" idx="1"/>
          </p:nvPr>
        </p:nvSpPr>
        <p:spPr/>
        <p:txBody>
          <a:bodyPr/>
          <a:lstStyle/>
          <a:p>
            <a:r>
              <a:rPr lang="zh-TW" altLang="en-US" dirty="0"/>
              <a:t>資安事件成功處理的關鍵是事前的「準備」，有完整的準備，在緊急事件發生時就愈能有效快速的反應與處理。準備事項包含下列項目</a:t>
            </a:r>
            <a:endParaRPr lang="en-US" altLang="zh-TW" dirty="0"/>
          </a:p>
          <a:p>
            <a:pPr lvl="1">
              <a:buFont typeface="Times New Roman" panose="02020603050405020304" pitchFamily="18" charset="0"/>
              <a:buChar char="–"/>
            </a:pPr>
            <a:r>
              <a:rPr lang="zh-TW" altLang="en-US" dirty="0"/>
              <a:t>組織資安事件處理小組：建立資安事件處理的人力資源，並規劃人員與部門的分工與責任</a:t>
            </a:r>
          </a:p>
          <a:p>
            <a:pPr lvl="1">
              <a:buFont typeface="Times New Roman" panose="02020603050405020304" pitchFamily="18" charset="0"/>
              <a:buChar char="–"/>
            </a:pPr>
            <a:r>
              <a:rPr lang="zh-TW" altLang="en-US" dirty="0"/>
              <a:t>建立資安事件處理策略：用來指導資安事件處理時的方向與原則</a:t>
            </a:r>
            <a:endParaRPr lang="en-US" altLang="zh-TW" dirty="0"/>
          </a:p>
          <a:p>
            <a:pPr lvl="1">
              <a:buFont typeface="Times New Roman" panose="02020603050405020304" pitchFamily="18" charset="0"/>
              <a:buChar char="–"/>
            </a:pPr>
            <a:r>
              <a:rPr lang="zh-TW" altLang="en-US" dirty="0"/>
              <a:t>設計資安事件處理程序：讓相關處理人員有明確的處理步驟可遵循</a:t>
            </a:r>
          </a:p>
          <a:p>
            <a:pPr lvl="1">
              <a:buFont typeface="Times New Roman" panose="02020603050405020304" pitchFamily="18" charset="0"/>
              <a:buChar char="–"/>
            </a:pPr>
            <a:r>
              <a:rPr lang="zh-TW" altLang="en-US" dirty="0"/>
              <a:t>建立溝通管道與方式：在緊急事件發生時，需要有安全且快速的溝通管道</a:t>
            </a:r>
          </a:p>
          <a:p>
            <a:pPr lvl="1">
              <a:buFont typeface="Times New Roman" panose="02020603050405020304" pitchFamily="18" charset="0"/>
              <a:buChar char="–"/>
            </a:pPr>
            <a:r>
              <a:rPr lang="zh-TW" altLang="en-US" dirty="0"/>
              <a:t>蒐集所需資源：對於資安事件處理過程中所需的資源，應事先準備妥當</a:t>
            </a:r>
          </a:p>
          <a:p>
            <a:pPr lvl="1">
              <a:buFont typeface="Times New Roman" panose="02020603050405020304" pitchFamily="18" charset="0"/>
              <a:buChar char="–"/>
            </a:pPr>
            <a:r>
              <a:rPr lang="zh-TW" altLang="en-US" dirty="0"/>
              <a:t>練習、練習及再練習：唯有不斷的演練才能讓人員熟悉意外事件的處理方式</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32905964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type="body" idx="1"/>
          </p:nvPr>
        </p:nvSpPr>
        <p:spPr/>
        <p:txBody>
          <a:bodyPr/>
          <a:lstStyle/>
          <a:p>
            <a:r>
              <a:rPr lang="zh-TW" altLang="en-US" dirty="0"/>
              <a:t>資安事件處理小組應包含有下列人員或部門</a:t>
            </a:r>
            <a:endParaRPr lang="en-US" altLang="zh-TW" dirty="0"/>
          </a:p>
          <a:p>
            <a:pPr lvl="1">
              <a:buFont typeface="Times New Roman" panose="02020603050405020304" pitchFamily="18" charset="0"/>
              <a:buChar char="–"/>
            </a:pPr>
            <a:r>
              <a:rPr lang="zh-TW" altLang="en-US" dirty="0"/>
              <a:t>技術部門</a:t>
            </a:r>
            <a:r>
              <a:rPr lang="en-US" altLang="zh-TW" dirty="0"/>
              <a:t>(IT</a:t>
            </a:r>
            <a:r>
              <a:rPr lang="zh-TW" altLang="en-US" dirty="0"/>
              <a:t>、資通安全及系統管理者</a:t>
            </a:r>
            <a:r>
              <a:rPr lang="en-US" altLang="zh-TW" dirty="0"/>
              <a:t>)</a:t>
            </a:r>
            <a:r>
              <a:rPr lang="zh-TW" altLang="en-US" dirty="0"/>
              <a:t>：資安事件大都與資訊系統有關，因此資訊系統相關人員應被納入</a:t>
            </a:r>
          </a:p>
          <a:p>
            <a:pPr lvl="1">
              <a:buFont typeface="Times New Roman" panose="02020603050405020304" pitchFamily="18" charset="0"/>
              <a:buChar char="–"/>
            </a:pPr>
            <a:r>
              <a:rPr lang="zh-TW" altLang="en-US" dirty="0"/>
              <a:t>管理人員：當資安事件發生時可以快速決策的管理人員</a:t>
            </a:r>
            <a:endParaRPr lang="en-US" altLang="zh-TW" dirty="0"/>
          </a:p>
          <a:p>
            <a:pPr lvl="1">
              <a:buFont typeface="Times New Roman" panose="02020603050405020304" pitchFamily="18" charset="0"/>
              <a:buChar char="–"/>
            </a:pPr>
            <a:r>
              <a:rPr lang="zh-TW" altLang="en-US" dirty="0"/>
              <a:t>法務部門：若涉及電腦犯罪時，需法務部門人員提供協助與指導</a:t>
            </a:r>
            <a:endParaRPr lang="en-US" altLang="zh-TW" dirty="0"/>
          </a:p>
          <a:p>
            <a:pPr lvl="1">
              <a:buFont typeface="Times New Roman" panose="02020603050405020304" pitchFamily="18" charset="0"/>
              <a:buChar char="–"/>
            </a:pPr>
            <a:r>
              <a:rPr lang="zh-TW" altLang="en-US" dirty="0"/>
              <a:t>數位鑑識專家：須具備分析犯罪事證的專業人員</a:t>
            </a:r>
            <a:endParaRPr lang="en-US" altLang="zh-TW" dirty="0"/>
          </a:p>
          <a:p>
            <a:pPr lvl="1">
              <a:buFont typeface="Times New Roman" panose="02020603050405020304" pitchFamily="18" charset="0"/>
              <a:buChar char="–"/>
            </a:pPr>
            <a:r>
              <a:rPr lang="zh-TW" altLang="en-US" dirty="0"/>
              <a:t>公共關係部門：當資安事件涉及公共事務</a:t>
            </a:r>
            <a:r>
              <a:rPr lang="en-US" altLang="zh-TW" dirty="0"/>
              <a:t>(</a:t>
            </a:r>
            <a:r>
              <a:rPr lang="zh-TW" altLang="en-US" dirty="0"/>
              <a:t>例如：民眾個資外洩</a:t>
            </a:r>
            <a:r>
              <a:rPr lang="en-US" altLang="zh-TW" dirty="0"/>
              <a:t>)</a:t>
            </a:r>
            <a:r>
              <a:rPr lang="zh-TW" altLang="en-US" dirty="0"/>
              <a:t>或商譽損害時，應由統一的窗口對外部溝通</a:t>
            </a:r>
          </a:p>
          <a:p>
            <a:pPr lvl="1">
              <a:buFont typeface="Times New Roman" panose="02020603050405020304" pitchFamily="18" charset="0"/>
              <a:buChar char="–"/>
            </a:pPr>
            <a:r>
              <a:rPr lang="zh-TW" altLang="en-US" dirty="0"/>
              <a:t>人力資源部門：若資安事件涉及內部人員時，需人力資源部門提供協助</a:t>
            </a:r>
            <a:endParaRPr lang="en-US" altLang="zh-TW" dirty="0"/>
          </a:p>
          <a:p>
            <a:pPr lvl="1">
              <a:buFont typeface="Times New Roman" panose="02020603050405020304" pitchFamily="18" charset="0"/>
              <a:buChar char="–"/>
            </a:pPr>
            <a:r>
              <a:rPr lang="zh-TW" altLang="en-US" dirty="0"/>
              <a:t>實體安全與維護部門：若資安事件涉及實體入侵時，應由實體安全與維護部門提供協助</a:t>
            </a:r>
            <a:endParaRPr lang="en-US" altLang="zh-TW" dirty="0"/>
          </a:p>
          <a:p>
            <a:pPr lvl="1">
              <a:buFont typeface="Times New Roman" panose="02020603050405020304" pitchFamily="18" charset="0"/>
              <a:buChar char="–"/>
            </a:pPr>
            <a:r>
              <a:rPr lang="zh-TW" altLang="en-US" dirty="0"/>
              <a:t>通訊部門：資安事件可能藉由電腦或電話網路入侵，因此通訊部門應提供協助</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40440216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p:txBody>
          <a:bodyPr/>
          <a:lstStyle/>
          <a:p>
            <a:r>
              <a:rPr lang="zh-TW" altLang="en-US" dirty="0"/>
              <a:t>當資安事件發生時，第一步驟是識別資安事件的嚴重性與影響範圍。資安事件雖無法完全防制，但必須被偵測</a:t>
            </a:r>
          </a:p>
          <a:p>
            <a:pPr lvl="1">
              <a:buFont typeface="Times New Roman" panose="02020603050405020304" pitchFamily="18" charset="0"/>
              <a:buChar char="–"/>
            </a:pPr>
            <a:r>
              <a:rPr lang="zh-TW" altLang="en-US" dirty="0"/>
              <a:t>識別資安事件的意圖是屬於故意或無意，若為故意之行為應推論其動機為何？有利於後續的處理分析</a:t>
            </a:r>
            <a:endParaRPr lang="en-US" altLang="zh-TW" dirty="0"/>
          </a:p>
          <a:p>
            <a:pPr lvl="1">
              <a:buFont typeface="Times New Roman" panose="02020603050405020304" pitchFamily="18" charset="0"/>
              <a:buChar char="–"/>
            </a:pPr>
            <a:r>
              <a:rPr lang="zh-TW" altLang="en-US" dirty="0"/>
              <a:t>確認資安事件入侵受損的範圍，包含：哪些系統、人員及資訊資產</a:t>
            </a:r>
            <a:endParaRPr lang="en-US" altLang="zh-TW" dirty="0"/>
          </a:p>
          <a:p>
            <a:pPr lvl="1">
              <a:buFont typeface="Times New Roman" panose="02020603050405020304" pitchFamily="18" charset="0"/>
              <a:buChar char="–"/>
            </a:pPr>
            <a:r>
              <a:rPr lang="zh-TW" altLang="en-US" dirty="0"/>
              <a:t>保留證據以確認資安事件的事實，並成為進行訴訟時的有效證明</a:t>
            </a:r>
            <a:endParaRPr lang="en-US" altLang="zh-TW" dirty="0"/>
          </a:p>
          <a:p>
            <a:pPr lvl="1">
              <a:buFont typeface="Times New Roman" panose="02020603050405020304" pitchFamily="18" charset="0"/>
              <a:buChar char="–"/>
            </a:pPr>
            <a:r>
              <a:rPr lang="zh-TW" altLang="en-US" dirty="0"/>
              <a:t>識別系統上可疑的事件，有利於發現入侵的來源與入侵標的，例如：</a:t>
            </a:r>
          </a:p>
          <a:p>
            <a:pPr lvl="2">
              <a:buFont typeface="Wingdings" panose="05000000000000000000" pitchFamily="2" charset="2"/>
              <a:buChar char="Ø"/>
            </a:pPr>
            <a:r>
              <a:rPr lang="zh-TW" altLang="en-US" dirty="0"/>
              <a:t>是否有新增帳號、新建檔案及不明的檔案的修改</a:t>
            </a:r>
          </a:p>
          <a:p>
            <a:pPr lvl="2">
              <a:buFont typeface="Wingdings" panose="05000000000000000000" pitchFamily="2" charset="2"/>
              <a:buChar char="Ø"/>
            </a:pPr>
            <a:r>
              <a:rPr lang="zh-TW" altLang="en-US" dirty="0"/>
              <a:t>在入侵偵測系統觸發的攻擊事件，可了解入侵者的攻擊手法，但入侵偵測系統可能也有無法偵測到的攻擊手法</a:t>
            </a:r>
            <a:endParaRPr lang="en-US" altLang="zh-TW" dirty="0"/>
          </a:p>
          <a:p>
            <a:pPr lvl="2">
              <a:buFont typeface="Wingdings" panose="05000000000000000000" pitchFamily="2" charset="2"/>
              <a:buChar char="Ø"/>
            </a:pPr>
            <a:r>
              <a:rPr lang="zh-TW" altLang="en-US" dirty="0"/>
              <a:t>防火牆存取紀錄可知道攻擊來源的存取目的位址與服務埠</a:t>
            </a:r>
          </a:p>
          <a:p>
            <a:pPr lvl="2">
              <a:buFont typeface="Wingdings" panose="05000000000000000000" pitchFamily="2" charset="2"/>
              <a:buChar char="Ø"/>
            </a:pPr>
            <a:r>
              <a:rPr lang="zh-TW" altLang="en-US" dirty="0"/>
              <a:t>有效能變差、服務無回應及系統不穩定的現象，可能是駭客執行的不當指令所造成</a:t>
            </a:r>
          </a:p>
          <a:p>
            <a:pPr lvl="1">
              <a:buFont typeface="Times New Roman" panose="02020603050405020304" pitchFamily="18" charset="0"/>
              <a:buChar char="–"/>
            </a:pPr>
            <a:r>
              <a:rPr lang="zh-TW" altLang="en-US" dirty="0"/>
              <a:t>透過網路封包的蒐集工具監聽正在進行的攻擊行為，可以掌握攻擊標的與哪些非授權行為</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17704047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p:txBody>
          <a:bodyPr/>
          <a:lstStyle/>
          <a:p>
            <a:pPr marL="285750" lvl="1">
              <a:buFont typeface="Wingdings" panose="05000000000000000000" pitchFamily="2" charset="2"/>
              <a:buChar char="l"/>
            </a:pPr>
            <a:r>
              <a:rPr lang="zh-TW" altLang="en-US" dirty="0"/>
              <a:t>數位證據的取得時，應採用被接受的磁碟映像複製工具</a:t>
            </a:r>
            <a:r>
              <a:rPr lang="en-US" altLang="zh-TW" dirty="0"/>
              <a:t>(</a:t>
            </a:r>
            <a:r>
              <a:rPr lang="zh-TW" altLang="en-US" dirty="0"/>
              <a:t>所有磁區的複製，配合雜湊函數以檢驗被複製出來的資料沒有被竄改</a:t>
            </a:r>
            <a:r>
              <a:rPr lang="en-US" altLang="zh-TW" dirty="0"/>
              <a:t>)</a:t>
            </a:r>
            <a:r>
              <a:rPr lang="zh-TW" altLang="en-US" dirty="0"/>
              <a:t>將證據由被入侵的系統中複製出來，所有的分析與鑑識工作應由被複製出來的媒體上執行，儘量避免在被入侵的系統線上進行分析。可配合錄影機記錄螢幕顯示的內容與採證的過程</a:t>
            </a:r>
          </a:p>
          <a:p>
            <a:pPr marL="285750" lvl="1">
              <a:buFont typeface="Wingdings" panose="05000000000000000000" pitchFamily="2" charset="2"/>
              <a:buChar char="l"/>
            </a:pPr>
            <a:r>
              <a:rPr lang="zh-TW" altLang="en-US" dirty="0"/>
              <a:t>識別出來的相關證物從發現到提出至法院必須有完整明確的監管紀錄，而有效的證據監管紀錄至少具備下列條件</a:t>
            </a:r>
            <a:endParaRPr lang="en-US" altLang="zh-TW" dirty="0"/>
          </a:p>
          <a:p>
            <a:pPr lvl="1">
              <a:buFont typeface="Times New Roman" panose="02020603050405020304" pitchFamily="18" charset="0"/>
              <a:buChar char="–"/>
            </a:pPr>
            <a:r>
              <a:rPr lang="zh-TW" altLang="en-US" dirty="0"/>
              <a:t>每一項證據必須由可證明身分的人員所保管</a:t>
            </a:r>
            <a:endParaRPr lang="en-US" altLang="zh-TW" dirty="0"/>
          </a:p>
          <a:p>
            <a:pPr lvl="1">
              <a:buFont typeface="Times New Roman" panose="02020603050405020304" pitchFamily="18" charset="0"/>
              <a:buChar char="–"/>
            </a:pPr>
            <a:r>
              <a:rPr lang="zh-TW" altLang="en-US" dirty="0"/>
              <a:t>當保管人交接時必須被記錄</a:t>
            </a:r>
            <a:endParaRPr lang="en-US" altLang="zh-TW" dirty="0"/>
          </a:p>
          <a:p>
            <a:pPr lvl="1">
              <a:buFont typeface="Times New Roman" panose="02020603050405020304" pitchFamily="18" charset="0"/>
              <a:buChar char="–"/>
            </a:pPr>
            <a:r>
              <a:rPr lang="zh-TW" altLang="en-US" dirty="0"/>
              <a:t>在儲存體中的證物必須被保護，以免被污染或變更</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34068566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type="body" idx="1"/>
          </p:nvPr>
        </p:nvSpPr>
        <p:spPr/>
        <p:txBody>
          <a:bodyPr/>
          <a:lstStyle/>
          <a:p>
            <a:r>
              <a:rPr lang="zh-TW" altLang="en-US" dirty="0"/>
              <a:t>當資安事件已被識別且相關證物的監管鏈已被建立後，接下來就開始「封鎖」入侵來源，以避免災害擴大</a:t>
            </a:r>
            <a:endParaRPr lang="en-US" altLang="zh-TW" dirty="0"/>
          </a:p>
          <a:p>
            <a:pPr lvl="1">
              <a:buFont typeface="Times New Roman" panose="02020603050405020304" pitchFamily="18" charset="0"/>
              <a:buChar char="–"/>
            </a:pPr>
            <a:r>
              <a:rPr lang="zh-TW" altLang="en-US" dirty="0"/>
              <a:t>識別可信任來源且只允許可信任來源的存取，而可信任來源的識別不只是來源網路地址或設備，也包含使用者的身分</a:t>
            </a:r>
            <a:endParaRPr lang="en-US" altLang="zh-TW" dirty="0"/>
          </a:p>
          <a:p>
            <a:pPr lvl="1">
              <a:buFont typeface="Times New Roman" panose="02020603050405020304" pitchFamily="18" charset="0"/>
              <a:buChar char="–"/>
            </a:pPr>
            <a:r>
              <a:rPr lang="zh-TW" altLang="en-US" dirty="0"/>
              <a:t>當封鎖行動開始時，應避免驚動入侵者以避免證據被銷毀</a:t>
            </a:r>
            <a:endParaRPr lang="en-US" altLang="zh-TW" dirty="0"/>
          </a:p>
          <a:p>
            <a:pPr lvl="1">
              <a:buFont typeface="Times New Roman" panose="02020603050405020304" pitchFamily="18" charset="0"/>
              <a:buChar char="–"/>
            </a:pPr>
            <a:r>
              <a:rPr lang="zh-TW" altLang="en-US" dirty="0"/>
              <a:t>在此同時應開始進行細部的證據分析與數位鑑識的動作</a:t>
            </a:r>
            <a:endParaRPr lang="en-US" altLang="zh-TW" dirty="0"/>
          </a:p>
          <a:p>
            <a:pPr lvl="1">
              <a:buFont typeface="Times New Roman" panose="02020603050405020304" pitchFamily="18" charset="0"/>
              <a:buChar char="–"/>
            </a:pPr>
            <a:r>
              <a:rPr lang="zh-TW" altLang="en-US" dirty="0"/>
              <a:t>減緩攻擊的封鎖行動包含下列：</a:t>
            </a:r>
          </a:p>
          <a:p>
            <a:pPr lvl="2">
              <a:buFont typeface="Wingdings" panose="05000000000000000000" pitchFamily="2" charset="2"/>
              <a:buChar char="Ø"/>
            </a:pPr>
            <a:r>
              <a:rPr lang="zh-TW" altLang="en-US" dirty="0"/>
              <a:t>變更通行碼與權限：讓攻擊者無法再使用原有的權限登入</a:t>
            </a:r>
          </a:p>
          <a:p>
            <a:pPr lvl="2">
              <a:buFont typeface="Wingdings" panose="05000000000000000000" pitchFamily="2" charset="2"/>
              <a:buChar char="Ø"/>
            </a:pPr>
            <a:r>
              <a:rPr lang="zh-TW" altLang="en-US" dirty="0"/>
              <a:t>變更主機名稱與</a:t>
            </a:r>
            <a:r>
              <a:rPr lang="en-US" altLang="zh-TW" dirty="0"/>
              <a:t>IP</a:t>
            </a:r>
            <a:r>
              <a:rPr lang="zh-TW" altLang="en-US" dirty="0"/>
              <a:t>位址：讓攻擊者無法連上系統</a:t>
            </a:r>
            <a:endParaRPr lang="en-US" altLang="zh-TW" dirty="0"/>
          </a:p>
          <a:p>
            <a:pPr lvl="2">
              <a:buFont typeface="Wingdings" panose="05000000000000000000" pitchFamily="2" charset="2"/>
              <a:buChar char="Ø"/>
            </a:pPr>
            <a:r>
              <a:rPr lang="zh-TW" altLang="en-US" dirty="0"/>
              <a:t>將可疑的流量導到不存在的位址：對於可疑的連線流量，可透過防火牆或路由器導到不存在的位址，讓可疑的連線可以被監控</a:t>
            </a:r>
            <a:endParaRPr lang="en-US" altLang="zh-TW" dirty="0"/>
          </a:p>
          <a:p>
            <a:pPr lvl="2">
              <a:buFont typeface="Wingdings" panose="05000000000000000000" pitchFamily="2" charset="2"/>
              <a:buChar char="Ø"/>
            </a:pPr>
            <a:r>
              <a:rPr lang="zh-TW" altLang="en-US" dirty="0"/>
              <a:t>阻擋攻擊來源</a:t>
            </a:r>
            <a:r>
              <a:rPr lang="en-US" altLang="zh-TW" dirty="0"/>
              <a:t>IP</a:t>
            </a:r>
            <a:r>
              <a:rPr lang="zh-TW" altLang="en-US" dirty="0"/>
              <a:t>或網段：在防火牆或路由器上直接封鎖攻擊的來源位址或網段</a:t>
            </a:r>
            <a:endParaRPr lang="en-US" altLang="zh-TW" dirty="0"/>
          </a:p>
          <a:p>
            <a:pPr lvl="2">
              <a:buFont typeface="Wingdings" panose="05000000000000000000" pitchFamily="2" charset="2"/>
              <a:buChar char="Ø"/>
            </a:pPr>
            <a:r>
              <a:rPr lang="zh-TW" altLang="en-US" dirty="0"/>
              <a:t>在類似系統上更新修補程式：若有發現入侵者的攻擊路徑與運用的弱點時，應立即修補該弱點，並於類似的系統上進行修補</a:t>
            </a:r>
            <a:endParaRPr lang="en-US" altLang="zh-TW" dirty="0"/>
          </a:p>
          <a:p>
            <a:pPr lvl="2">
              <a:buFont typeface="Wingdings" panose="05000000000000000000" pitchFamily="2" charset="2"/>
              <a:buChar char="Ø"/>
            </a:pPr>
            <a:r>
              <a:rPr lang="zh-TW" altLang="en-US" dirty="0"/>
              <a:t>關閉服務：關閉不必要的服務，以避免不必要的服務被攻擊者所運用</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36047817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type="body" idx="1"/>
          </p:nvPr>
        </p:nvSpPr>
        <p:spPr/>
        <p:txBody>
          <a:bodyPr/>
          <a:lstStyle/>
          <a:p>
            <a:r>
              <a:rPr lang="zh-TW" altLang="en-US" dirty="0"/>
              <a:t>一旦資安事件已被控制，接下來要從系統或網路中完全移除惡意程式</a:t>
            </a:r>
          </a:p>
          <a:p>
            <a:pPr lvl="1">
              <a:buFont typeface="Times New Roman" panose="02020603050405020304" pitchFamily="18" charset="0"/>
              <a:buChar char="–"/>
            </a:pPr>
            <a:r>
              <a:rPr lang="zh-TW" altLang="en-US" dirty="0"/>
              <a:t>首先是決定採用移除或回存方式根除被植入的惡意程式</a:t>
            </a:r>
          </a:p>
          <a:p>
            <a:pPr lvl="2">
              <a:buFont typeface="Wingdings" panose="05000000000000000000" pitchFamily="2" charset="2"/>
              <a:buChar char="Ø"/>
            </a:pPr>
            <a:r>
              <a:rPr lang="zh-TW" altLang="en-US" dirty="0"/>
              <a:t>若採移除方式，需確定是否可以完全移除乾淨</a:t>
            </a:r>
          </a:p>
          <a:p>
            <a:pPr lvl="2">
              <a:buFont typeface="Wingdings" panose="05000000000000000000" pitchFamily="2" charset="2"/>
              <a:buChar char="Ø"/>
            </a:pPr>
            <a:r>
              <a:rPr lang="zh-TW" altLang="en-US" dirty="0"/>
              <a:t>若採回存方式，需檢查備份資料中是否就有惡意程式</a:t>
            </a:r>
          </a:p>
          <a:p>
            <a:pPr lvl="1">
              <a:buFont typeface="Times New Roman" panose="02020603050405020304" pitchFamily="18" charset="0"/>
              <a:buChar char="–"/>
            </a:pPr>
            <a:r>
              <a:rPr lang="zh-TW" altLang="en-US" dirty="0"/>
              <a:t>接下來是強化防禦機制，可採用下列方法來強化</a:t>
            </a:r>
          </a:p>
          <a:p>
            <a:pPr lvl="2">
              <a:buFont typeface="Wingdings" panose="05000000000000000000" pitchFamily="2" charset="2"/>
              <a:buChar char="Ø"/>
            </a:pPr>
            <a:r>
              <a:rPr lang="zh-TW" altLang="en-US" dirty="0"/>
              <a:t>建立額外的偵測與防禦方法，例如：設定客製的入侵偵測規則，以發現是否有類似的攻擊行為</a:t>
            </a:r>
          </a:p>
          <a:p>
            <a:pPr lvl="2">
              <a:buFont typeface="Wingdings" panose="05000000000000000000" pitchFamily="2" charset="2"/>
              <a:buChar char="Ø"/>
            </a:pPr>
            <a:r>
              <a:rPr lang="zh-TW" altLang="en-US" dirty="0"/>
              <a:t>提升稽核紀錄的詳細程度，例如：將作業系統的稽核紀錄全部開啟，但有可能導致系統效能降低</a:t>
            </a:r>
          </a:p>
          <a:p>
            <a:pPr lvl="2">
              <a:buFont typeface="Wingdings" panose="05000000000000000000" pitchFamily="2" charset="2"/>
              <a:buChar char="Ø"/>
            </a:pPr>
            <a:r>
              <a:rPr lang="zh-TW" altLang="en-US" dirty="0"/>
              <a:t>在其他系統中尋找已發現的惡意程式，也許攻擊者已在其他系統上植入類似的惡意程式，必要時應擴大受害的檢查範圍</a:t>
            </a:r>
          </a:p>
          <a:p>
            <a:pPr lvl="2">
              <a:buFont typeface="Wingdings" panose="05000000000000000000" pitchFamily="2" charset="2"/>
              <a:buChar char="Ø"/>
            </a:pPr>
            <a:r>
              <a:rPr lang="zh-TW" altLang="en-US" dirty="0"/>
              <a:t>更嚴謹控管存取來源，例如：要求連線來源使用固定的</a:t>
            </a:r>
            <a:r>
              <a:rPr lang="en-US" altLang="zh-TW" dirty="0"/>
              <a:t>IP</a:t>
            </a:r>
            <a:r>
              <a:rPr lang="zh-TW" altLang="en-US" dirty="0"/>
              <a:t>位址，並在防火牆中設定只允許特定來源</a:t>
            </a:r>
            <a:r>
              <a:rPr lang="en-US" altLang="zh-TW" dirty="0"/>
              <a:t>IP</a:t>
            </a:r>
            <a:r>
              <a:rPr lang="zh-TW" altLang="en-US" dirty="0"/>
              <a:t>的存取</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32884724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p:cNvSpPr>
            <a:spLocks noGrp="1" noChangeArrowheads="1"/>
          </p:cNvSpPr>
          <p:nvPr>
            <p:ph type="body" idx="1"/>
          </p:nvPr>
        </p:nvSpPr>
        <p:spPr/>
        <p:txBody>
          <a:bodyPr/>
          <a:lstStyle/>
          <a:p>
            <a:r>
              <a:rPr lang="zh-TW" altLang="en-US" dirty="0"/>
              <a:t>在復原階段應加強監控以偵測攻擊是否再發生，可透過下列方式來監控</a:t>
            </a:r>
          </a:p>
          <a:p>
            <a:pPr lvl="1">
              <a:buFont typeface="Times New Roman" panose="02020603050405020304" pitchFamily="18" charset="0"/>
              <a:buChar char="–"/>
            </a:pPr>
            <a:r>
              <a:rPr lang="zh-TW" altLang="en-US" dirty="0"/>
              <a:t>客製化入侵偵測規則，以發現是否有類似的攻擊行為</a:t>
            </a:r>
          </a:p>
          <a:p>
            <a:pPr lvl="1">
              <a:buFont typeface="Times New Roman" panose="02020603050405020304" pitchFamily="18" charset="0"/>
              <a:buChar char="–"/>
            </a:pPr>
            <a:r>
              <a:rPr lang="zh-TW" altLang="en-US" dirty="0"/>
              <a:t>在網路、主機及應用程式中，額外實作更詳細的稽核紀錄</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26937527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body" idx="1"/>
          </p:nvPr>
        </p:nvSpPr>
        <p:spPr/>
        <p:txBody>
          <a:bodyPr/>
          <a:lstStyle/>
          <a:p>
            <a:r>
              <a:rPr lang="zh-TW" altLang="en-US" dirty="0"/>
              <a:t>通常在資安事件處理之後最能提高相關人員的資安警覺意識，資安負責人員可運用經驗學習會議深化資安防護的意識</a:t>
            </a:r>
            <a:endParaRPr lang="en-US" altLang="zh-TW" dirty="0"/>
          </a:p>
          <a:p>
            <a:pPr lvl="1">
              <a:buFont typeface="Times New Roman" panose="02020603050405020304" pitchFamily="18" charset="0"/>
              <a:buChar char="–"/>
            </a:pPr>
            <a:r>
              <a:rPr lang="zh-TW" altLang="en-US" dirty="0"/>
              <a:t>召開經驗學習會議</a:t>
            </a:r>
          </a:p>
          <a:p>
            <a:pPr lvl="2">
              <a:buFont typeface="Wingdings" panose="05000000000000000000" pitchFamily="2" charset="2"/>
              <a:buChar char="Ø"/>
            </a:pPr>
            <a:r>
              <a:rPr lang="zh-TW" altLang="en-US" dirty="0"/>
              <a:t>在相關處理人員記憶猶新的情況下，通常建議在一個月內召開，千萬不要等到大家都遺忘了之後才召開</a:t>
            </a:r>
          </a:p>
          <a:p>
            <a:pPr lvl="2">
              <a:buFont typeface="Wingdings" panose="05000000000000000000" pitchFamily="2" charset="2"/>
              <a:buChar char="Ø"/>
            </a:pPr>
            <a:r>
              <a:rPr lang="zh-TW" altLang="en-US" dirty="0"/>
              <a:t>讓機關在資安事件中學習防護經驗，了解攻擊入侵的手法後更能體會到未曾考慮到的防護漏洞</a:t>
            </a:r>
          </a:p>
          <a:p>
            <a:pPr lvl="2">
              <a:buFont typeface="Wingdings" panose="05000000000000000000" pitchFamily="2" charset="2"/>
              <a:buChar char="Ø"/>
            </a:pPr>
            <a:r>
              <a:rPr lang="zh-TW" altLang="en-US" dirty="0"/>
              <a:t>針對學到的經驗應修改相關政策或程序，以利未來實作安全防護機制時可避免重蹈覆轍</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10683906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type="body" idx="1"/>
          </p:nvPr>
        </p:nvSpPr>
        <p:spPr/>
        <p:txBody>
          <a:bodyPr/>
          <a:lstStyle/>
          <a:p>
            <a:r>
              <a:rPr lang="zh-TW" altLang="en-US" dirty="0"/>
              <a:t>由於資安事件可能導致個人資料外洩，進而引發相關的法律責任，機關在資安事件處理過程中應特別注意是否有造成個人資料外洩的狀況</a:t>
            </a:r>
          </a:p>
          <a:p>
            <a:pPr lvl="1">
              <a:buFont typeface="Times New Roman" panose="02020603050405020304" pitchFamily="18" charset="0"/>
              <a:buChar char="–"/>
            </a:pPr>
            <a:r>
              <a:rPr lang="zh-TW" altLang="en-US" dirty="0"/>
              <a:t>在「識別」與「封鎖」階段，應確定個人資料是否外洩？若有，其外洩的範圍應被鑑識出來</a:t>
            </a:r>
          </a:p>
          <a:p>
            <a:pPr lvl="1">
              <a:buFont typeface="Times New Roman" panose="02020603050405020304" pitchFamily="18" charset="0"/>
              <a:buChar char="–"/>
            </a:pPr>
            <a:r>
              <a:rPr lang="zh-TW" altLang="en-US" dirty="0"/>
              <a:t>在「復原」階段，依「個人資料保護法」要求，應主動通知個資被外洩的對象並提供改善方案，以避免造成個資外洩對象進一步的損害</a:t>
            </a:r>
          </a:p>
        </p:txBody>
      </p:sp>
      <p:sp>
        <p:nvSpPr>
          <p:cNvPr id="3" name="投影片圖像版面配置區 2"/>
          <p:cNvSpPr>
            <a:spLocks noGrp="1" noRot="1" noChangeAspect="1"/>
          </p:cNvSpPr>
          <p:nvPr>
            <p:ph type="sldImg"/>
          </p:nvPr>
        </p:nvSpPr>
        <p:spPr/>
      </p:sp>
    </p:spTree>
    <p:extLst>
      <p:ext uri="{BB962C8B-B14F-4D97-AF65-F5344CB8AC3E}">
        <p14:creationId xmlns:p14="http://schemas.microsoft.com/office/powerpoint/2010/main" val="128460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023938" y="777875"/>
            <a:ext cx="5183187" cy="3886200"/>
          </a:xfrm>
          <a:prstGeom prst="rect">
            <a:avLst/>
          </a:prstGeom>
          <a:ln/>
        </p:spPr>
      </p:sp>
      <p:sp>
        <p:nvSpPr>
          <p:cNvPr id="18435"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惡意程式碼的分類如下</a:t>
            </a:r>
          </a:p>
          <a:p>
            <a:pPr marL="468000" marR="0" lvl="1" indent="-180000" algn="l" defTabSz="914400" rtl="0" eaLnBrk="1" fontAlgn="base" latinLnBrk="0" hangingPunct="1">
              <a:lnSpc>
                <a:spcPct val="120000"/>
              </a:lnSpc>
              <a:spcBef>
                <a:spcPts val="200"/>
              </a:spcBef>
              <a:spcAft>
                <a:spcPts val="200"/>
              </a:spcAft>
              <a:buClrTx/>
              <a:buSzTx/>
              <a:buFont typeface="Times New Roman" panose="02020603050405020304" pitchFamily="18" charset="0"/>
              <a:buChar char="–"/>
              <a:tabLst/>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病毒：需要附著在程式或檔案中再進行散播</a:t>
            </a:r>
            <a:r>
              <a:rPr lang="zh-TW" altLang="en-US" sz="1400" dirty="0"/>
              <a:t>的惡意程式</a:t>
            </a:r>
            <a:endPar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蠕蟲：自己有能力主動進行傳染散播的惡意程式</a:t>
            </a:r>
          </a:p>
          <a:p>
            <a:pPr marL="468000" marR="0" lvl="1" indent="-180000" algn="l" defTabSz="914400" rtl="0" eaLnBrk="1" fontAlgn="base" latinLnBrk="0" hangingPunct="1">
              <a:lnSpc>
                <a:spcPct val="120000"/>
              </a:lnSpc>
              <a:spcBef>
                <a:spcPts val="200"/>
              </a:spcBef>
              <a:spcAft>
                <a:spcPts val="200"/>
              </a:spcAft>
              <a:buClrTx/>
              <a:buSzTx/>
              <a:buFont typeface="Times New Roman" panose="02020603050405020304" pitchFamily="18" charset="0"/>
              <a:buChar char="–"/>
              <a:tabLst/>
              <a:defRP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後門：留在系統內不需經一般安全控管程序，就可以被植入者遙控的惡意程式</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，後門程式可分為兩類</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a:p>
            <a:pPr marL="789750" lvl="2" indent="-285750" algn="l" rtl="0" eaLnBrk="1" fontAlgn="base" hangingPunct="1">
              <a:lnSpc>
                <a:spcPct val="120000"/>
              </a:lnSpc>
              <a:spcBef>
                <a:spcPts val="200"/>
              </a:spcBef>
              <a:spcAft>
                <a:spcPts val="200"/>
              </a:spcAft>
              <a:buFont typeface="Wingdings" panose="05000000000000000000" pitchFamily="2" charset="2"/>
              <a:buChar char="Ø"/>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維護用後門程式：開發人員私下留存在應用程式內，以方便日後進行維護的程式。應用程式於整合測試階段，應檢查應用程式中是否含有此類的後門程式</a:t>
            </a:r>
          </a:p>
          <a:p>
            <a:pPr marL="789750" lvl="2" indent="-285750" algn="l" rtl="0" eaLnBrk="1" fontAlgn="base" hangingPunct="1">
              <a:lnSpc>
                <a:spcPct val="120000"/>
              </a:lnSpc>
              <a:spcBef>
                <a:spcPts val="200"/>
              </a:spcBef>
              <a:spcAft>
                <a:spcPts val="200"/>
              </a:spcAft>
              <a:buFont typeface="Wingdings" panose="05000000000000000000" pitchFamily="2" charset="2"/>
              <a:buChar char="Ø"/>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被惡意植入的後門程式：由於應用程式的弱點，導致惡意後門程式被植入到應用系統</a:t>
            </a:r>
          </a:p>
          <a:p>
            <a:pPr marL="468000" lvl="1" indent="-180000" algn="l" rtl="0" eaLnBrk="1" fontAlgn="base" hangingPunct="1">
              <a:lnSpc>
                <a:spcPct val="120000"/>
              </a:lnSpc>
              <a:spcBef>
                <a:spcPts val="200"/>
              </a:spcBef>
              <a:spcAft>
                <a:spcPts val="200"/>
              </a:spcAft>
              <a:buFont typeface="Times New Roman" panose="02020603050405020304" pitchFamily="18" charset="0"/>
              <a:buChar char="–"/>
            </a:pPr>
            <a:r>
              <a:rPr kumimoji="1" lang="zh-TW" altLang="en-US" sz="1400" kern="1200" baseline="0" noProof="0" dirty="0">
                <a:solidFill>
                  <a:schemeClr val="tx1"/>
                </a:solidFill>
                <a:latin typeface="Microsoft JhengHei" panose="020B0604030504040204" pitchFamily="34" charset="-120"/>
                <a:ea typeface="Microsoft JhengHei" panose="020B0604030504040204" pitchFamily="34" charset="-120"/>
                <a:cs typeface="+mn-cs"/>
              </a:rPr>
              <a:t>木馬：是一個陷阱程式，等待使用者踩到陷阱程式後，運用使用者權限執行不當的指令</a:t>
            </a:r>
            <a:endParaRPr kumimoji="1" lang="en-US" altLang="zh-TW" sz="1400" kern="1200" baseline="0" noProof="0" dirty="0">
              <a:solidFill>
                <a:schemeClr val="tx1"/>
              </a:solidFill>
              <a:latin typeface="Microsoft JhengHei" panose="020B0604030504040204" pitchFamily="34" charset="-120"/>
              <a:ea typeface="Microsoft JhengHei" panose="020B0604030504040204" pitchFamily="34" charset="-120"/>
              <a:cs typeface="+mn-cs"/>
            </a:endParaRPr>
          </a:p>
        </p:txBody>
      </p:sp>
    </p:spTree>
    <p:extLst>
      <p:ext uri="{BB962C8B-B14F-4D97-AF65-F5344CB8AC3E}">
        <p14:creationId xmlns:p14="http://schemas.microsoft.com/office/powerpoint/2010/main" val="36691906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1023938" y="777875"/>
            <a:ext cx="5183187" cy="3886200"/>
          </a:xfrm>
          <a:prstGeom prst="rect">
            <a:avLst/>
          </a:prstGeom>
          <a:ln/>
        </p:spPr>
      </p:sp>
      <p:sp>
        <p:nvSpPr>
          <p:cNvPr id="49155" name="備忘稿版面配置區 2"/>
          <p:cNvSpPr>
            <a:spLocks noGrp="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34929197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08063" y="773113"/>
            <a:ext cx="5148262" cy="3860800"/>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marR="0" lvl="1" indent="-288000" algn="l" defTabSz="0" rtl="0" eaLnBrk="1" fontAlgn="base" latinLnBrk="0" hangingPunct="1">
              <a:lnSpc>
                <a:spcPct val="120000"/>
              </a:lnSpc>
              <a:spcBef>
                <a:spcPts val="200"/>
              </a:spcBef>
              <a:spcAft>
                <a:spcPts val="200"/>
              </a:spcAft>
              <a:buClrTx/>
              <a:buSzTx/>
              <a:buFont typeface="Times New Roman" panose="02020603050405020304" pitchFamily="18" charset="0"/>
              <a:buChar char="●"/>
              <a:tabLst>
                <a:tab pos="0" algn="l"/>
              </a:tabLst>
              <a:defRPr/>
            </a:pPr>
            <a:r>
              <a:rPr lang="zh-TW" altLang="en-US" dirty="0"/>
              <a:t>數位證據的定義，簡單來說，就是有利於偵查或是定罪的數位資料</a:t>
            </a:r>
            <a:endParaRPr lang="en-US" altLang="zh-TW" dirty="0"/>
          </a:p>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endPar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7772546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endParaRPr lang="zh-TW" altLang="en-US" dirty="0"/>
          </a:p>
        </p:txBody>
      </p:sp>
    </p:spTree>
    <p:extLst>
      <p:ext uri="{BB962C8B-B14F-4D97-AF65-F5344CB8AC3E}">
        <p14:creationId xmlns:p14="http://schemas.microsoft.com/office/powerpoint/2010/main" val="684760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08063" y="773113"/>
            <a:ext cx="5148262" cy="3860800"/>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r>
              <a:rPr kumimoji="1" lang="x-none"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數位鑑識的程序</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可以分成證物的查封、證據的取得、證據的分析與鑑識報告</a:t>
            </a:r>
            <a:r>
              <a:rPr kumimoji="1" lang="en-US"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4</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個階段</a:t>
            </a:r>
          </a:p>
        </p:txBody>
      </p:sp>
    </p:spTree>
    <p:extLst>
      <p:ext uri="{BB962C8B-B14F-4D97-AF65-F5344CB8AC3E}">
        <p14:creationId xmlns:p14="http://schemas.microsoft.com/office/powerpoint/2010/main" val="24526673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x-none" altLang="zh-TW" sz="1400" kern="1200" baseline="0" noProof="0" dirty="0">
                <a:solidFill>
                  <a:schemeClr val="tx1"/>
                </a:solidFill>
                <a:latin typeface="微軟正黑體" panose="020B0604030504040204" pitchFamily="34" charset="-120"/>
                <a:ea typeface="微軟正黑體" panose="020B0604030504040204" pitchFamily="34" charset="-120"/>
                <a:cs typeface="+mn-cs"/>
              </a:rPr>
              <a:t>數位鑑識的</a:t>
            </a:r>
            <a:r>
              <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rPr>
              <a:t>原則可以讓我們對數位證據做適當而正確的處理，使數位證據能發揮預定的效用</a:t>
            </a:r>
            <a:endParaRPr lang="zh-TW" altLang="en-US" dirty="0"/>
          </a:p>
        </p:txBody>
      </p:sp>
    </p:spTree>
    <p:extLst>
      <p:ext uri="{BB962C8B-B14F-4D97-AF65-F5344CB8AC3E}">
        <p14:creationId xmlns:p14="http://schemas.microsoft.com/office/powerpoint/2010/main" val="16071475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5598765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6763"/>
            <a:ext cx="5118100" cy="3838575"/>
          </a:xfrm>
          <a:prstGeom prst="rect">
            <a:avLst/>
          </a:prstGeom>
        </p:spPr>
      </p:sp>
      <p:sp>
        <p:nvSpPr>
          <p:cNvPr id="3" name="備忘稿版面配置區 2"/>
          <p:cNvSpPr>
            <a:spLocks noGrp="1"/>
          </p:cNvSpPr>
          <p:nvPr>
            <p:ph type="body" idx="1"/>
          </p:nvPr>
        </p:nvSpPr>
        <p:spPr>
          <a:xfrm>
            <a:off x="710610" y="4862231"/>
            <a:ext cx="5678083" cy="4604662"/>
          </a:xfrm>
          <a:prstGeom prst="rect">
            <a:avLst/>
          </a:prstGeom>
        </p:spPr>
        <p:txBody>
          <a:bodyPr/>
          <a:lstStyle/>
          <a:p>
            <a:endParaRPr lang="zh-TW" altLang="en-US" dirty="0"/>
          </a:p>
        </p:txBody>
      </p:sp>
    </p:spTree>
    <p:extLst>
      <p:ext uri="{BB962C8B-B14F-4D97-AF65-F5344CB8AC3E}">
        <p14:creationId xmlns:p14="http://schemas.microsoft.com/office/powerpoint/2010/main" val="26601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023938" y="777875"/>
            <a:ext cx="5183187" cy="3886200"/>
          </a:xfrm>
          <a:prstGeom prst="rect">
            <a:avLst/>
          </a:prstGeom>
          <a:ln/>
        </p:spPr>
      </p:sp>
      <p:sp>
        <p:nvSpPr>
          <p:cNvPr id="20483" name="Rectangle 3"/>
          <p:cNvSpPr>
            <a:spLocks noGrp="1" noChangeArrowheads="1"/>
          </p:cNvSpPr>
          <p:nvPr>
            <p:ph type="body" idx="1"/>
          </p:nvPr>
        </p:nvSpPr>
        <p:spPr>
          <a:xfrm>
            <a:off x="710610" y="4862231"/>
            <a:ext cx="5678083" cy="46046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000" lvl="1" indent="-288000" algn="l" defTabSz="0" rtl="0" eaLnBrk="1" fontAlgn="base" hangingPunct="1">
              <a:lnSpc>
                <a:spcPct val="120000"/>
              </a:lnSpc>
              <a:spcBef>
                <a:spcPts val="200"/>
              </a:spcBef>
              <a:spcAft>
                <a:spcPts val="200"/>
              </a:spcAft>
              <a:buFont typeface="Times New Roman" pitchFamily="18" charset="0"/>
              <a:buChar char="●"/>
              <a:tabLst>
                <a:tab pos="0" algn="l"/>
              </a:tabLst>
            </a:pPr>
            <a:endParaRPr kumimoji="1" lang="zh-TW" altLang="en-US" sz="1400" kern="1200" baseline="0" noProof="0" dirty="0">
              <a:solidFill>
                <a:schemeClr val="tx1"/>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01349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1_(封面)標題">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85800" y="2319338"/>
            <a:ext cx="7772400" cy="1470025"/>
          </a:xfrm>
        </p:spPr>
        <p:txBody>
          <a:bodyPr anchor="ctr"/>
          <a:lstStyle>
            <a:lvl1pPr algn="ctr">
              <a:defRPr sz="4400" smtClean="0"/>
            </a:lvl1pPr>
          </a:lstStyle>
          <a:p>
            <a:pPr lvl="0"/>
            <a:r>
              <a:rPr lang="zh-TW" altLang="en-US" noProof="0"/>
              <a:t>按一下以編輯母片標題樣式</a:t>
            </a:r>
            <a:endParaRPr lang="zh-TW" altLang="en-US" noProof="0" dirty="0"/>
          </a:p>
        </p:txBody>
      </p:sp>
      <p:sp>
        <p:nvSpPr>
          <p:cNvPr id="35843" name="Rectangle 3"/>
          <p:cNvSpPr>
            <a:spLocks noGrp="1" noChangeArrowheads="1"/>
          </p:cNvSpPr>
          <p:nvPr>
            <p:ph type="subTitle" idx="1"/>
          </p:nvPr>
        </p:nvSpPr>
        <p:spPr>
          <a:xfrm>
            <a:off x="1371600" y="4484688"/>
            <a:ext cx="6400800" cy="1752600"/>
          </a:xfrm>
        </p:spPr>
        <p:txBody>
          <a:bodyPr anchor="b"/>
          <a:lstStyle>
            <a:lvl1pPr marL="0" indent="0" algn="ctr">
              <a:buFont typeface="Wingdings" pitchFamily="2" charset="2"/>
              <a:buNone/>
              <a:defRPr sz="2400" smtClean="0"/>
            </a:lvl1pPr>
          </a:lstStyle>
          <a:p>
            <a:pPr lvl="0"/>
            <a:r>
              <a:rPr lang="zh-TW" altLang="en-US" noProof="0"/>
              <a:t>按一下以編輯母片副標題樣式</a:t>
            </a:r>
            <a:endParaRPr lang="zh-TW" altLang="en-US" noProof="0" dirty="0"/>
          </a:p>
        </p:txBody>
      </p:sp>
    </p:spTree>
    <p:extLst>
      <p:ext uri="{BB962C8B-B14F-4D97-AF65-F5344CB8AC3E}">
        <p14:creationId xmlns:p14="http://schemas.microsoft.com/office/powerpoint/2010/main" val="365658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endParaRPr lang="en-US" altLang="zh-TW" dirty="0"/>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377124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755650" y="115888"/>
            <a:ext cx="7848600" cy="865187"/>
          </a:xfrm>
        </p:spPr>
        <p:txBody>
          <a:bodyPr/>
          <a:lstStyle/>
          <a:p>
            <a:r>
              <a:rPr lang="zh-TW" altLang="en-US"/>
              <a:t>按一下以編輯母片標題樣式</a:t>
            </a:r>
          </a:p>
        </p:txBody>
      </p:sp>
      <p:sp>
        <p:nvSpPr>
          <p:cNvPr id="3" name="表格版面配置區 2"/>
          <p:cNvSpPr>
            <a:spLocks noGrp="1"/>
          </p:cNvSpPr>
          <p:nvPr>
            <p:ph type="tbl" idx="1"/>
          </p:nvPr>
        </p:nvSpPr>
        <p:spPr>
          <a:xfrm>
            <a:off x="457200" y="1052513"/>
            <a:ext cx="8229600" cy="5184775"/>
          </a:xfrm>
        </p:spPr>
        <p:txBody>
          <a:bodyPr/>
          <a:lstStyle/>
          <a:p>
            <a:pPr lvl="0"/>
            <a:endParaRPr lang="zh-TW" altLang="en-US" noProof="0"/>
          </a:p>
        </p:txBody>
      </p:sp>
      <p:sp>
        <p:nvSpPr>
          <p:cNvPr id="4" name="Rectangle 5"/>
          <p:cNvSpPr>
            <a:spLocks noGrp="1" noChangeArrowheads="1"/>
          </p:cNvSpPr>
          <p:nvPr>
            <p:ph type="sldNum" sz="quarter" idx="10"/>
          </p:nvPr>
        </p:nvSpPr>
        <p:spPr>
          <a:ln/>
        </p:spPr>
        <p:txBody>
          <a:bodyPr/>
          <a:lstStyle>
            <a:lvl1pPr>
              <a:defRPr/>
            </a:lvl1pPr>
          </a:lstStyle>
          <a:p>
            <a:pPr>
              <a:defRPr/>
            </a:pPr>
            <a:endParaRPr lang="en-US" altLang="zh-TW" dirty="0"/>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385541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2_(內容)標題">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85800" y="2319338"/>
            <a:ext cx="7772400" cy="1470025"/>
          </a:xfrm>
        </p:spPr>
        <p:txBody>
          <a:bodyPr anchor="ctr"/>
          <a:lstStyle>
            <a:lvl1pPr algn="ctr">
              <a:defRPr sz="4400" smtClean="0"/>
            </a:lvl1pPr>
          </a:lstStyle>
          <a:p>
            <a:pPr lvl="0"/>
            <a:r>
              <a:rPr lang="zh-TW" altLang="en-US" noProof="0"/>
              <a:t>按一下以編輯母片標題樣式</a:t>
            </a:r>
            <a:endParaRPr lang="zh-TW" altLang="en-US" noProof="0" dirty="0"/>
          </a:p>
        </p:txBody>
      </p:sp>
      <p:sp>
        <p:nvSpPr>
          <p:cNvPr id="5" name="Rectangle 3"/>
          <p:cNvSpPr>
            <a:spLocks noGrp="1" noChangeArrowheads="1"/>
          </p:cNvSpPr>
          <p:nvPr>
            <p:ph type="subTitle" idx="1"/>
          </p:nvPr>
        </p:nvSpPr>
        <p:spPr>
          <a:xfrm>
            <a:off x="1371600" y="4484688"/>
            <a:ext cx="6400800" cy="1752600"/>
          </a:xfrm>
        </p:spPr>
        <p:txBody>
          <a:bodyPr anchor="b"/>
          <a:lstStyle>
            <a:lvl1pPr marL="0" indent="0" algn="ctr">
              <a:buFont typeface="Wingdings" pitchFamily="2" charset="2"/>
              <a:buNone/>
              <a:defRPr sz="2400" smtClean="0"/>
            </a:lvl1pPr>
          </a:lstStyle>
          <a:p>
            <a:pPr lvl="0"/>
            <a:r>
              <a:rPr lang="zh-TW" altLang="en-US" noProof="0"/>
              <a:t>按一下以編輯母片副標題樣式</a:t>
            </a:r>
            <a:endParaRPr lang="zh-TW" altLang="en-US" noProof="0" dirty="0"/>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183775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4_1項內容">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224000" y="116632"/>
            <a:ext cx="74592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0"/>
            <a:r>
              <a:rPr lang="zh-TW" altLang="en-US"/>
              <a:t>按一下以編輯母片標題樣式</a:t>
            </a:r>
            <a:endParaRPr lang="zh-TW" altLang="en-US" dirty="0"/>
          </a:p>
        </p:txBody>
      </p:sp>
      <p:sp>
        <p:nvSpPr>
          <p:cNvPr id="8" name="內容版面配置區 7"/>
          <p:cNvSpPr>
            <a:spLocks noGrp="1"/>
          </p:cNvSpPr>
          <p:nvPr>
            <p:ph sz="quarter" idx="10" hasCustomPrompt="1"/>
          </p:nvPr>
        </p:nvSpPr>
        <p:spPr>
          <a:xfrm>
            <a:off x="612000" y="1080000"/>
            <a:ext cx="8071200" cy="5230800"/>
          </a:xfrm>
        </p:spPr>
        <p:txBody>
          <a:body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341710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1_2項內容">
    <p:spTree>
      <p:nvGrpSpPr>
        <p:cNvPr id="1" name=""/>
        <p:cNvGrpSpPr/>
        <p:nvPr/>
      </p:nvGrpSpPr>
      <p:grpSpPr>
        <a:xfrm>
          <a:off x="0" y="0"/>
          <a:ext cx="0" cy="0"/>
          <a:chOff x="0" y="0"/>
          <a:chExt cx="0" cy="0"/>
        </a:xfrm>
      </p:grpSpPr>
      <p:sp>
        <p:nvSpPr>
          <p:cNvPr id="6" name="內容版面配置區 14"/>
          <p:cNvSpPr>
            <a:spLocks noGrp="1"/>
          </p:cNvSpPr>
          <p:nvPr>
            <p:ph sz="quarter" idx="13" hasCustomPrompt="1"/>
          </p:nvPr>
        </p:nvSpPr>
        <p:spPr>
          <a:xfrm>
            <a:off x="611560" y="1268760"/>
            <a:ext cx="8071200" cy="432048"/>
          </a:xfrm>
        </p:spPr>
        <p:txBody>
          <a:bodyPr/>
          <a:lstStyle>
            <a:lvl1pPr>
              <a:defRPr sz="2000"/>
            </a:lvl1pPr>
            <a:lvl2pPr>
              <a:defRPr sz="1800"/>
            </a:lvl2pPr>
            <a:lvl3pPr>
              <a:defRPr sz="1600"/>
            </a:lvl3pPr>
            <a:lvl4pPr>
              <a:defRPr sz="1400"/>
            </a:lvl4pPr>
            <a:lvl5pPr>
              <a:defRPr sz="1200"/>
            </a:lvl5pPr>
          </a:lstStyle>
          <a:p>
            <a:pPr lvl="0"/>
            <a:r>
              <a:rPr lang="zh-TW" altLang="en-US" dirty="0"/>
              <a:t>第</a:t>
            </a:r>
            <a:r>
              <a:rPr lang="en-US" altLang="zh-TW" dirty="0"/>
              <a:t>1</a:t>
            </a:r>
            <a:r>
              <a:rPr lang="zh-TW" altLang="en-US" dirty="0"/>
              <a:t>層</a:t>
            </a:r>
          </a:p>
        </p:txBody>
      </p:sp>
      <p:sp>
        <p:nvSpPr>
          <p:cNvPr id="2" name="標題 1"/>
          <p:cNvSpPr>
            <a:spLocks noGrp="1"/>
          </p:cNvSpPr>
          <p:nvPr>
            <p:ph type="title"/>
          </p:nvPr>
        </p:nvSpPr>
        <p:spPr>
          <a:xfrm>
            <a:off x="1224369" y="117028"/>
            <a:ext cx="7458831" cy="935708"/>
          </a:xfrm>
        </p:spPr>
        <p:txBody>
          <a:bodyPr anchor="b"/>
          <a:lstStyle/>
          <a:p>
            <a:r>
              <a:rPr lang="zh-TW" altLang="en-US"/>
              <a:t>按一下以編輯母片標題樣式</a:t>
            </a:r>
            <a:endParaRPr lang="zh-TW" altLang="en-US" dirty="0"/>
          </a:p>
        </p:txBody>
      </p:sp>
      <p:sp>
        <p:nvSpPr>
          <p:cNvPr id="11" name="內容版面配置區 10"/>
          <p:cNvSpPr>
            <a:spLocks noGrp="1"/>
          </p:cNvSpPr>
          <p:nvPr>
            <p:ph sz="quarter" idx="11" hasCustomPrompt="1"/>
          </p:nvPr>
        </p:nvSpPr>
        <p:spPr>
          <a:xfrm>
            <a:off x="612000" y="4293096"/>
            <a:ext cx="8071200" cy="1980000"/>
          </a:xfrm>
        </p:spPr>
        <p:txBody>
          <a:bodyPr/>
          <a:lstStyle>
            <a:lvl1pPr marL="288000" marR="0" indent="-288000" algn="l" defTabSz="0" rtl="0" eaLnBrk="1" fontAlgn="base" latinLnBrk="0" hangingPunct="1">
              <a:lnSpc>
                <a:spcPct val="120000"/>
              </a:lnSpc>
              <a:spcBef>
                <a:spcPts val="200"/>
              </a:spcBef>
              <a:spcAft>
                <a:spcPts val="200"/>
              </a:spcAft>
              <a:buClrTx/>
              <a:buSzTx/>
              <a:buFont typeface="Times New Roman" pitchFamily="18" charset="0"/>
              <a:buChar char="●"/>
              <a:tabLst>
                <a:tab pos="0" algn="l"/>
              </a:tabLst>
              <a:defRPr sz="2000"/>
            </a:lvl1pPr>
            <a:lvl2pPr>
              <a:defRPr sz="1800"/>
            </a:lvl2pPr>
            <a:lvl3pPr>
              <a:defRPr sz="1600"/>
            </a:lvl3pPr>
            <a:lvl4pPr>
              <a:defRPr sz="1400"/>
            </a:lvl4pPr>
            <a:lvl5pPr>
              <a:defRPr sz="1200"/>
            </a:lvl5pPr>
          </a:lstStyle>
          <a:p>
            <a:pPr marL="288000" marR="0" lvl="0" indent="-288000" algn="l" defTabSz="0" rtl="0" eaLnBrk="1" fontAlgn="base" latinLnBrk="0" hangingPunct="1">
              <a:lnSpc>
                <a:spcPct val="120000"/>
              </a:lnSpc>
              <a:spcBef>
                <a:spcPts val="200"/>
              </a:spcBef>
              <a:spcAft>
                <a:spcPts val="200"/>
              </a:spcAft>
              <a:buClrTx/>
              <a:buSzTx/>
              <a:buFont typeface="Times New Roman" pitchFamily="18" charset="0"/>
              <a:buChar char="●"/>
              <a:tabLst>
                <a:tab pos="0" algn="l"/>
              </a:tabLst>
              <a:defRPr/>
            </a:pPr>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15" name="內容版面配置區 14"/>
          <p:cNvSpPr>
            <a:spLocks noGrp="1"/>
          </p:cNvSpPr>
          <p:nvPr>
            <p:ph sz="quarter" idx="12" hasCustomPrompt="1"/>
          </p:nvPr>
        </p:nvSpPr>
        <p:spPr>
          <a:xfrm>
            <a:off x="612000" y="1700808"/>
            <a:ext cx="8071200" cy="1980000"/>
          </a:xfrm>
        </p:spPr>
        <p:txBody>
          <a:bodyPr/>
          <a:lstStyle>
            <a:lvl1pPr>
              <a:defRPr sz="2000"/>
            </a:lvl1pPr>
            <a:lvl2pPr>
              <a:defRPr sz="1800"/>
            </a:lvl2pPr>
            <a:lvl3pPr>
              <a:defRPr sz="1600"/>
            </a:lvl3pPr>
            <a:lvl4pPr>
              <a:defRPr sz="1400"/>
            </a:lvl4pPr>
            <a:lvl5pPr>
              <a:defRPr sz="12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7" name="內容版面配置區 14"/>
          <p:cNvSpPr>
            <a:spLocks noGrp="1"/>
          </p:cNvSpPr>
          <p:nvPr>
            <p:ph sz="quarter" idx="14" hasCustomPrompt="1"/>
          </p:nvPr>
        </p:nvSpPr>
        <p:spPr>
          <a:xfrm>
            <a:off x="611560" y="3861048"/>
            <a:ext cx="8071200" cy="432048"/>
          </a:xfrm>
        </p:spPr>
        <p:txBody>
          <a:bodyPr/>
          <a:lstStyle>
            <a:lvl1pPr>
              <a:defRPr sz="2000"/>
            </a:lvl1pPr>
            <a:lvl2pPr>
              <a:defRPr sz="1800"/>
            </a:lvl2pPr>
            <a:lvl3pPr>
              <a:defRPr sz="1600"/>
            </a:lvl3pPr>
            <a:lvl4pPr>
              <a:defRPr sz="1400"/>
            </a:lvl4pPr>
            <a:lvl5pPr>
              <a:defRPr sz="1200"/>
            </a:lvl5pPr>
          </a:lstStyle>
          <a:p>
            <a:pPr lvl="0"/>
            <a:r>
              <a:rPr lang="zh-TW" altLang="en-US" dirty="0"/>
              <a:t>第</a:t>
            </a:r>
            <a:r>
              <a:rPr lang="en-US" altLang="zh-TW" dirty="0"/>
              <a:t>1</a:t>
            </a:r>
            <a:r>
              <a:rPr lang="zh-TW" altLang="en-US" dirty="0"/>
              <a:t>層</a:t>
            </a:r>
          </a:p>
        </p:txBody>
      </p:sp>
      <p:sp>
        <p:nvSpPr>
          <p:cNvPr id="8" name="矩形 7"/>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386415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2_2項內容">
    <p:spTree>
      <p:nvGrpSpPr>
        <p:cNvPr id="1" name=""/>
        <p:cNvGrpSpPr/>
        <p:nvPr/>
      </p:nvGrpSpPr>
      <p:grpSpPr>
        <a:xfrm>
          <a:off x="0" y="0"/>
          <a:ext cx="0" cy="0"/>
          <a:chOff x="0" y="0"/>
          <a:chExt cx="0" cy="0"/>
        </a:xfrm>
      </p:grpSpPr>
      <p:sp>
        <p:nvSpPr>
          <p:cNvPr id="2" name="標題 1"/>
          <p:cNvSpPr>
            <a:spLocks noGrp="1"/>
          </p:cNvSpPr>
          <p:nvPr>
            <p:ph type="title"/>
          </p:nvPr>
        </p:nvSpPr>
        <p:spPr>
          <a:xfrm>
            <a:off x="1224369" y="117028"/>
            <a:ext cx="7458831" cy="935708"/>
          </a:xfrm>
        </p:spPr>
        <p:txBody>
          <a:bodyPr anchor="b"/>
          <a:lstStyle/>
          <a:p>
            <a:r>
              <a:rPr lang="zh-TW" altLang="en-US"/>
              <a:t>按一下以編輯母片標題樣式</a:t>
            </a:r>
            <a:endParaRPr lang="zh-TW" altLang="en-US" dirty="0"/>
          </a:p>
        </p:txBody>
      </p:sp>
      <p:sp>
        <p:nvSpPr>
          <p:cNvPr id="11" name="內容版面配置區 10"/>
          <p:cNvSpPr>
            <a:spLocks noGrp="1"/>
          </p:cNvSpPr>
          <p:nvPr>
            <p:ph sz="quarter" idx="11" hasCustomPrompt="1"/>
          </p:nvPr>
        </p:nvSpPr>
        <p:spPr>
          <a:xfrm>
            <a:off x="612000" y="3789320"/>
            <a:ext cx="8071200" cy="2520000"/>
          </a:xfrm>
        </p:spPr>
        <p:txBody>
          <a:bodyPr/>
          <a:lstStyle>
            <a:lvl1pPr marL="288000" marR="0" indent="-288000" algn="l" defTabSz="0" rtl="0" eaLnBrk="1" fontAlgn="base" latinLnBrk="0" hangingPunct="1">
              <a:lnSpc>
                <a:spcPct val="120000"/>
              </a:lnSpc>
              <a:spcBef>
                <a:spcPts val="200"/>
              </a:spcBef>
              <a:spcAft>
                <a:spcPts val="200"/>
              </a:spcAft>
              <a:buClrTx/>
              <a:buSzTx/>
              <a:buFont typeface="Times New Roman" pitchFamily="18" charset="0"/>
              <a:buChar char="●"/>
              <a:tabLst>
                <a:tab pos="0" algn="l"/>
              </a:tabLst>
              <a:defRPr sz="2800"/>
            </a:lvl1pPr>
            <a:lvl2pPr>
              <a:defRPr sz="2400"/>
            </a:lvl2pPr>
            <a:lvl3pPr>
              <a:defRPr sz="2000"/>
            </a:lvl3pPr>
            <a:lvl4pPr>
              <a:defRPr sz="1800"/>
            </a:lvl4pPr>
            <a:lvl5pPr>
              <a:defRPr sz="1600"/>
            </a:lvl5pPr>
          </a:lstStyle>
          <a:p>
            <a:pPr marL="288000" marR="0" lvl="0" indent="-288000" algn="l" defTabSz="0" rtl="0" eaLnBrk="1" fontAlgn="base" latinLnBrk="0" hangingPunct="1">
              <a:lnSpc>
                <a:spcPct val="120000"/>
              </a:lnSpc>
              <a:spcBef>
                <a:spcPts val="200"/>
              </a:spcBef>
              <a:spcAft>
                <a:spcPts val="200"/>
              </a:spcAft>
              <a:buClrTx/>
              <a:buSzTx/>
              <a:buFont typeface="Times New Roman" pitchFamily="18" charset="0"/>
              <a:buChar char="●"/>
              <a:tabLst>
                <a:tab pos="0" algn="l"/>
              </a:tabLst>
              <a:defRPr/>
            </a:pPr>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15" name="內容版面配置區 14"/>
          <p:cNvSpPr>
            <a:spLocks noGrp="1"/>
          </p:cNvSpPr>
          <p:nvPr>
            <p:ph sz="quarter" idx="12" hasCustomPrompt="1"/>
          </p:nvPr>
        </p:nvSpPr>
        <p:spPr>
          <a:xfrm>
            <a:off x="612000" y="1124744"/>
            <a:ext cx="8071200" cy="2520000"/>
          </a:xfrm>
        </p:spPr>
        <p:txBody>
          <a:bodyPr/>
          <a:lstStyle>
            <a:lvl1pPr>
              <a:defRPr sz="2800"/>
            </a:lvl1pPr>
            <a:lvl2pPr>
              <a:defRPr sz="2400"/>
            </a:lvl2pPr>
            <a:lvl3pPr>
              <a:defRPr sz="2000"/>
            </a:lvl3pPr>
            <a:lvl4pPr>
              <a:defRPr sz="1800"/>
            </a:lvl4pPr>
            <a:lvl5pPr>
              <a:defRPr sz="16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238690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3_2項內容">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39992" y="1195610"/>
            <a:ext cx="396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5" name="文字版面配置區 4"/>
          <p:cNvSpPr>
            <a:spLocks noGrp="1"/>
          </p:cNvSpPr>
          <p:nvPr>
            <p:ph type="body" sz="quarter" idx="3"/>
          </p:nvPr>
        </p:nvSpPr>
        <p:spPr>
          <a:xfrm>
            <a:off x="4716448" y="1196181"/>
            <a:ext cx="3960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標題 1"/>
          <p:cNvSpPr>
            <a:spLocks noGrp="1"/>
          </p:cNvSpPr>
          <p:nvPr>
            <p:ph type="title"/>
          </p:nvPr>
        </p:nvSpPr>
        <p:spPr>
          <a:xfrm>
            <a:off x="1224000" y="116736"/>
            <a:ext cx="7459200" cy="936000"/>
          </a:xfrm>
        </p:spPr>
        <p:txBody>
          <a:bodyPr anchor="b"/>
          <a:lstStyle/>
          <a:p>
            <a:r>
              <a:rPr lang="zh-TW" altLang="en-US"/>
              <a:t>按一下以編輯母片標題樣式</a:t>
            </a:r>
            <a:endParaRPr lang="zh-TW" altLang="en-US" dirty="0"/>
          </a:p>
        </p:txBody>
      </p:sp>
      <p:sp>
        <p:nvSpPr>
          <p:cNvPr id="12" name="內容版面配置區 11"/>
          <p:cNvSpPr>
            <a:spLocks noGrp="1"/>
          </p:cNvSpPr>
          <p:nvPr>
            <p:ph sz="quarter" idx="10" hasCustomPrompt="1"/>
          </p:nvPr>
        </p:nvSpPr>
        <p:spPr>
          <a:xfrm>
            <a:off x="539992" y="1843683"/>
            <a:ext cx="3960000" cy="4465638"/>
          </a:xfrm>
        </p:spPr>
        <p:txBody>
          <a:bodyPr/>
          <a:lstStyle>
            <a:lvl1pPr>
              <a:defRPr sz="2400"/>
            </a:lvl1pPr>
            <a:lvl2pPr>
              <a:defRPr sz="2000"/>
            </a:lvl2pPr>
            <a:lvl3pPr>
              <a:defRPr sz="1800"/>
            </a:lvl3pPr>
            <a:lvl4pPr>
              <a:defRPr sz="1600"/>
            </a:lvl4pPr>
            <a:lvl5pPr>
              <a:defRPr sz="14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13" name="內容版面配置區 11"/>
          <p:cNvSpPr>
            <a:spLocks noGrp="1"/>
          </p:cNvSpPr>
          <p:nvPr>
            <p:ph sz="quarter" idx="11" hasCustomPrompt="1"/>
          </p:nvPr>
        </p:nvSpPr>
        <p:spPr>
          <a:xfrm>
            <a:off x="4716141" y="1844254"/>
            <a:ext cx="3960000" cy="4465638"/>
          </a:xfrm>
        </p:spPr>
        <p:txBody>
          <a:bodyPr/>
          <a:lstStyle>
            <a:lvl1pPr>
              <a:defRPr sz="2400"/>
            </a:lvl1pPr>
            <a:lvl2pPr>
              <a:defRPr sz="2000"/>
            </a:lvl2pPr>
            <a:lvl3pPr>
              <a:defRPr sz="1800"/>
            </a:lvl3pPr>
            <a:lvl4pPr>
              <a:defRPr sz="1600"/>
            </a:lvl4pPr>
            <a:lvl5pPr>
              <a:defRPr sz="14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10" name="矩形 9"/>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29612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5-4_2項內容">
    <p:spTree>
      <p:nvGrpSpPr>
        <p:cNvPr id="1" name=""/>
        <p:cNvGrpSpPr/>
        <p:nvPr/>
      </p:nvGrpSpPr>
      <p:grpSpPr>
        <a:xfrm>
          <a:off x="0" y="0"/>
          <a:ext cx="0" cy="0"/>
          <a:chOff x="0" y="0"/>
          <a:chExt cx="0" cy="0"/>
        </a:xfrm>
      </p:grpSpPr>
      <p:sp>
        <p:nvSpPr>
          <p:cNvPr id="8" name="標題 1"/>
          <p:cNvSpPr>
            <a:spLocks noGrp="1"/>
          </p:cNvSpPr>
          <p:nvPr>
            <p:ph type="title"/>
          </p:nvPr>
        </p:nvSpPr>
        <p:spPr>
          <a:xfrm>
            <a:off x="1224000" y="116736"/>
            <a:ext cx="7459200" cy="936000"/>
          </a:xfrm>
        </p:spPr>
        <p:txBody>
          <a:bodyPr anchor="b"/>
          <a:lstStyle/>
          <a:p>
            <a:r>
              <a:rPr lang="zh-TW" altLang="en-US"/>
              <a:t>按一下以編輯母片標題樣式</a:t>
            </a:r>
            <a:endParaRPr lang="zh-TW" altLang="en-US" dirty="0"/>
          </a:p>
        </p:txBody>
      </p:sp>
      <p:sp>
        <p:nvSpPr>
          <p:cNvPr id="5" name="內容版面配置區 11"/>
          <p:cNvSpPr>
            <a:spLocks noGrp="1"/>
          </p:cNvSpPr>
          <p:nvPr>
            <p:ph sz="quarter" idx="10" hasCustomPrompt="1"/>
          </p:nvPr>
        </p:nvSpPr>
        <p:spPr>
          <a:xfrm>
            <a:off x="539992" y="1196752"/>
            <a:ext cx="3960000" cy="5112000"/>
          </a:xfrm>
        </p:spPr>
        <p:txBody>
          <a:bodyPr/>
          <a:lstStyle>
            <a:lvl1pPr>
              <a:defRPr sz="2400"/>
            </a:lvl1pPr>
            <a:lvl2pPr>
              <a:defRPr sz="2000"/>
            </a:lvl2pPr>
            <a:lvl3pPr>
              <a:defRPr sz="1800"/>
            </a:lvl3pPr>
            <a:lvl4pPr>
              <a:defRPr sz="1600"/>
            </a:lvl4pPr>
            <a:lvl5pPr>
              <a:defRPr sz="14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6" name="內容版面配置區 11"/>
          <p:cNvSpPr>
            <a:spLocks noGrp="1"/>
          </p:cNvSpPr>
          <p:nvPr>
            <p:ph sz="quarter" idx="11" hasCustomPrompt="1"/>
          </p:nvPr>
        </p:nvSpPr>
        <p:spPr>
          <a:xfrm>
            <a:off x="4716016" y="1196752"/>
            <a:ext cx="3960000" cy="5112000"/>
          </a:xfrm>
        </p:spPr>
        <p:txBody>
          <a:bodyPr/>
          <a:lstStyle>
            <a:lvl1pPr>
              <a:defRPr sz="2400"/>
            </a:lvl1pPr>
            <a:lvl2pPr>
              <a:defRPr sz="2000"/>
            </a:lvl2pPr>
            <a:lvl3pPr>
              <a:defRPr sz="1800"/>
            </a:lvl3pPr>
            <a:lvl4pPr>
              <a:defRPr sz="1600"/>
            </a:lvl4pPr>
            <a:lvl5pPr>
              <a:defRPr sz="14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39558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5-5_2項內容">
    <p:spTree>
      <p:nvGrpSpPr>
        <p:cNvPr id="1" name=""/>
        <p:cNvGrpSpPr/>
        <p:nvPr/>
      </p:nvGrpSpPr>
      <p:grpSpPr>
        <a:xfrm>
          <a:off x="0" y="0"/>
          <a:ext cx="0" cy="0"/>
          <a:chOff x="0" y="0"/>
          <a:chExt cx="0" cy="0"/>
        </a:xfrm>
      </p:grpSpPr>
      <p:sp>
        <p:nvSpPr>
          <p:cNvPr id="6" name="內容版面配置區 14"/>
          <p:cNvSpPr>
            <a:spLocks noGrp="1"/>
          </p:cNvSpPr>
          <p:nvPr>
            <p:ph sz="quarter" idx="13" hasCustomPrompt="1"/>
          </p:nvPr>
        </p:nvSpPr>
        <p:spPr>
          <a:xfrm>
            <a:off x="611560" y="1268760"/>
            <a:ext cx="8071200" cy="540000"/>
          </a:xfrm>
        </p:spPr>
        <p:txBody>
          <a:bodyPr/>
          <a:lstStyle>
            <a:lvl1pPr>
              <a:defRPr sz="2800"/>
            </a:lvl1pPr>
            <a:lvl2pPr>
              <a:defRPr sz="1800"/>
            </a:lvl2pPr>
            <a:lvl3pPr>
              <a:defRPr sz="1600"/>
            </a:lvl3pPr>
            <a:lvl4pPr>
              <a:defRPr sz="1400"/>
            </a:lvl4pPr>
            <a:lvl5pPr>
              <a:defRPr sz="1200"/>
            </a:lvl5pPr>
          </a:lstStyle>
          <a:p>
            <a:pPr lvl="0"/>
            <a:r>
              <a:rPr lang="zh-TW" altLang="en-US" dirty="0"/>
              <a:t>第</a:t>
            </a:r>
            <a:r>
              <a:rPr lang="en-US" altLang="zh-TW" dirty="0"/>
              <a:t>1</a:t>
            </a:r>
            <a:r>
              <a:rPr lang="zh-TW" altLang="en-US" dirty="0"/>
              <a:t>層</a:t>
            </a:r>
          </a:p>
        </p:txBody>
      </p:sp>
      <p:sp>
        <p:nvSpPr>
          <p:cNvPr id="2" name="標題 1"/>
          <p:cNvSpPr>
            <a:spLocks noGrp="1"/>
          </p:cNvSpPr>
          <p:nvPr>
            <p:ph type="title"/>
          </p:nvPr>
        </p:nvSpPr>
        <p:spPr>
          <a:xfrm>
            <a:off x="1224369" y="117028"/>
            <a:ext cx="7458831" cy="935708"/>
          </a:xfrm>
        </p:spPr>
        <p:txBody>
          <a:bodyPr anchor="b"/>
          <a:lstStyle/>
          <a:p>
            <a:r>
              <a:rPr lang="zh-TW" altLang="en-US"/>
              <a:t>按一下以編輯母片標題樣式</a:t>
            </a:r>
            <a:endParaRPr lang="zh-TW" altLang="en-US" dirty="0"/>
          </a:p>
        </p:txBody>
      </p:sp>
      <p:sp>
        <p:nvSpPr>
          <p:cNvPr id="15" name="內容版面配置區 14"/>
          <p:cNvSpPr>
            <a:spLocks noGrp="1"/>
          </p:cNvSpPr>
          <p:nvPr>
            <p:ph sz="quarter" idx="12" hasCustomPrompt="1"/>
          </p:nvPr>
        </p:nvSpPr>
        <p:spPr>
          <a:xfrm>
            <a:off x="612000" y="1989088"/>
            <a:ext cx="3960000" cy="4320232"/>
          </a:xfrm>
        </p:spPr>
        <p:txBody>
          <a:bodyPr/>
          <a:lstStyle>
            <a:lvl1pPr>
              <a:defRPr sz="2800"/>
            </a:lvl1pPr>
            <a:lvl2pPr>
              <a:defRPr sz="2400"/>
            </a:lvl2pPr>
            <a:lvl3pPr>
              <a:defRPr sz="2000"/>
            </a:lvl3pPr>
            <a:lvl4pPr>
              <a:defRPr sz="1800"/>
            </a:lvl4pPr>
            <a:lvl5pPr>
              <a:defRPr sz="16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8" name="內容版面配置區 14"/>
          <p:cNvSpPr>
            <a:spLocks noGrp="1"/>
          </p:cNvSpPr>
          <p:nvPr>
            <p:ph sz="quarter" idx="14" hasCustomPrompt="1"/>
          </p:nvPr>
        </p:nvSpPr>
        <p:spPr>
          <a:xfrm>
            <a:off x="4716456" y="1989088"/>
            <a:ext cx="3960000" cy="4320232"/>
          </a:xfrm>
        </p:spPr>
        <p:txBody>
          <a:bodyPr/>
          <a:lstStyle>
            <a:lvl1pPr>
              <a:defRPr sz="2800"/>
            </a:lvl1pPr>
            <a:lvl2pPr>
              <a:defRPr sz="2400"/>
            </a:lvl2pPr>
            <a:lvl3pPr>
              <a:defRPr sz="2000"/>
            </a:lvl3pPr>
            <a:lvl4pPr>
              <a:defRPr sz="1800"/>
            </a:lvl4pPr>
            <a:lvl5pPr>
              <a:defRPr sz="1600"/>
            </a:lvl5pPr>
          </a:lstStyle>
          <a:p>
            <a:pPr lvl="0"/>
            <a:r>
              <a:rPr lang="zh-TW" altLang="en-US" dirty="0"/>
              <a:t>第</a:t>
            </a:r>
            <a:r>
              <a:rPr lang="en-US" altLang="zh-TW" dirty="0"/>
              <a:t>1</a:t>
            </a:r>
            <a:r>
              <a:rPr lang="zh-TW" altLang="en-US" dirty="0"/>
              <a:t>層</a:t>
            </a:r>
          </a:p>
          <a:p>
            <a:pPr lvl="1"/>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7" name="矩形 6"/>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178953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endParaRPr lang="en-US" altLang="zh-TW" dirty="0"/>
          </a:p>
        </p:txBody>
      </p:sp>
      <p:sp>
        <p:nvSpPr>
          <p:cNvPr id="5" name="矩形 4"/>
          <p:cNvSpPr/>
          <p:nvPr userDrawn="1"/>
        </p:nvSpPr>
        <p:spPr>
          <a:xfrm>
            <a:off x="7599988" y="6581001"/>
            <a:ext cx="1544012" cy="276999"/>
          </a:xfrm>
          <a:prstGeom prst="rect">
            <a:avLst/>
          </a:prstGeom>
        </p:spPr>
        <p:txBody>
          <a:bodyPr wrap="none">
            <a:spAutoFit/>
          </a:bodyPr>
          <a:lstStyle/>
          <a:p>
            <a:pPr algn="l" rtl="0" fontAlgn="base">
              <a:spcBef>
                <a:spcPct val="0"/>
              </a:spcBef>
              <a:spcAft>
                <a:spcPct val="0"/>
              </a:spcAft>
              <a:defRPr/>
            </a:pPr>
            <a:r>
              <a:rPr kumimoji="1" lang="zh-TW" altLang="en-US" sz="1200" i="0" kern="1200" dirty="0">
                <a:solidFill>
                  <a:schemeClr val="tx1"/>
                </a:solidFill>
                <a:latin typeface="+mn-ea"/>
                <a:ea typeface="+mn-ea"/>
                <a:cs typeface="+mn-cs"/>
              </a:rPr>
              <a:t>資通安全概論</a:t>
            </a:r>
            <a:r>
              <a:rPr kumimoji="1" lang="en-US" altLang="zh-TW" sz="1200" i="0" kern="1200" dirty="0">
                <a:solidFill>
                  <a:schemeClr val="tx1"/>
                </a:solidFill>
                <a:latin typeface="+mn-ea"/>
                <a:ea typeface="+mn-ea"/>
                <a:cs typeface="+mn-cs"/>
              </a:rPr>
              <a:t> 3-</a:t>
            </a:r>
            <a:fld id="{74E31534-B320-4691-AEBB-2C923280B2C3}" type="slidenum">
              <a:rPr kumimoji="1" lang="en-US" altLang="zh-TW" sz="1200" i="0" kern="1200" smtClean="0">
                <a:solidFill>
                  <a:schemeClr val="tx1"/>
                </a:solidFill>
                <a:latin typeface="+mn-ea"/>
                <a:ea typeface="+mn-ea"/>
                <a:cs typeface="+mn-cs"/>
              </a:rPr>
              <a:pPr algn="l" rtl="0" fontAlgn="base">
                <a:spcBef>
                  <a:spcPct val="0"/>
                </a:spcBef>
                <a:spcAft>
                  <a:spcPct val="0"/>
                </a:spcAft>
                <a:defRPr/>
              </a:pPr>
              <a:t>‹#›</a:t>
            </a:fld>
            <a:endParaRPr kumimoji="1" lang="en-US" altLang="zh-TW" sz="1200" i="0" kern="1200" dirty="0">
              <a:solidFill>
                <a:schemeClr val="tx1"/>
              </a:solidFill>
              <a:latin typeface="+mn-ea"/>
              <a:ea typeface="+mn-ea"/>
              <a:cs typeface="+mn-cs"/>
            </a:endParaRPr>
          </a:p>
        </p:txBody>
      </p:sp>
    </p:spTree>
    <p:extLst>
      <p:ext uri="{BB962C8B-B14F-4D97-AF65-F5344CB8AC3E}">
        <p14:creationId xmlns:p14="http://schemas.microsoft.com/office/powerpoint/2010/main" val="77436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23999" y="117028"/>
            <a:ext cx="7740489" cy="93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p>
        </p:txBody>
      </p:sp>
      <p:sp>
        <p:nvSpPr>
          <p:cNvPr id="1027" name="Rectangle 3"/>
          <p:cNvSpPr>
            <a:spLocks noGrp="1" noChangeArrowheads="1"/>
          </p:cNvSpPr>
          <p:nvPr>
            <p:ph type="body" idx="1"/>
          </p:nvPr>
        </p:nvSpPr>
        <p:spPr bwMode="auto">
          <a:xfrm>
            <a:off x="539552" y="1080000"/>
            <a:ext cx="8071271" cy="522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第</a:t>
            </a:r>
            <a:r>
              <a:rPr lang="en-US" altLang="zh-TW" dirty="0"/>
              <a:t>1</a:t>
            </a:r>
            <a:r>
              <a:rPr lang="zh-TW" altLang="en-US" dirty="0"/>
              <a:t>層</a:t>
            </a:r>
          </a:p>
          <a:p>
            <a:pPr marL="468000" marR="0" lvl="1"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a:pPr>
            <a:r>
              <a:rPr lang="zh-TW" altLang="en-US" dirty="0"/>
              <a:t>第</a:t>
            </a:r>
            <a:r>
              <a:rPr lang="en-US" altLang="zh-TW" dirty="0"/>
              <a:t>2</a:t>
            </a:r>
            <a:r>
              <a:rPr lang="zh-TW" altLang="en-US" dirty="0"/>
              <a:t>層</a:t>
            </a:r>
          </a:p>
          <a:p>
            <a:pPr lvl="2"/>
            <a:r>
              <a:rPr lang="zh-TW" altLang="en-US" dirty="0"/>
              <a:t>第</a:t>
            </a:r>
            <a:r>
              <a:rPr lang="en-US" altLang="zh-TW" dirty="0"/>
              <a:t>3</a:t>
            </a:r>
            <a:r>
              <a:rPr lang="zh-TW" altLang="en-US" dirty="0"/>
              <a:t>層</a:t>
            </a:r>
          </a:p>
          <a:p>
            <a:pPr lvl="3"/>
            <a:r>
              <a:rPr lang="zh-TW" altLang="en-US" dirty="0"/>
              <a:t>第</a:t>
            </a:r>
            <a:r>
              <a:rPr lang="en-US" altLang="zh-TW" dirty="0"/>
              <a:t>4</a:t>
            </a:r>
            <a:r>
              <a:rPr lang="zh-TW" altLang="en-US" dirty="0"/>
              <a:t>層</a:t>
            </a:r>
          </a:p>
          <a:p>
            <a:pPr lvl="4"/>
            <a:r>
              <a:rPr lang="zh-TW" altLang="en-US" dirty="0"/>
              <a:t>第</a:t>
            </a:r>
            <a:r>
              <a:rPr lang="en-US" altLang="zh-TW" dirty="0"/>
              <a:t>5</a:t>
            </a:r>
            <a:r>
              <a:rPr lang="zh-TW" altLang="en-US" dirty="0"/>
              <a:t>層</a:t>
            </a:r>
          </a:p>
        </p:txBody>
      </p:sp>
      <p:sp>
        <p:nvSpPr>
          <p:cNvPr id="1028" name="Rectangle 6"/>
          <p:cNvSpPr>
            <a:spLocks noChangeArrowheads="1"/>
          </p:cNvSpPr>
          <p:nvPr/>
        </p:nvSpPr>
        <p:spPr bwMode="auto">
          <a:xfrm>
            <a:off x="8286750" y="0"/>
            <a:ext cx="79216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TW" altLang="en-US" sz="1200" i="0" dirty="0"/>
          </a:p>
        </p:txBody>
      </p:sp>
    </p:spTree>
  </p:cSld>
  <p:clrMap bg1="lt1" tx1="dk1" bg2="lt2" tx2="dk2" accent1="accent1" accent2="accent2" accent3="accent3" accent4="accent4" accent5="accent5" accent6="accent6" hlink="hlink" folHlink="folHlink"/>
  <p:sldLayoutIdLst>
    <p:sldLayoutId id="2147483711" r:id="rId1"/>
    <p:sldLayoutId id="2147483719" r:id="rId2"/>
    <p:sldLayoutId id="2147483708" r:id="rId3"/>
    <p:sldLayoutId id="2147483710" r:id="rId4"/>
    <p:sldLayoutId id="2147483715" r:id="rId5"/>
    <p:sldLayoutId id="2147483707" r:id="rId6"/>
    <p:sldLayoutId id="2147483712" r:id="rId7"/>
    <p:sldLayoutId id="2147483716" r:id="rId8"/>
    <p:sldLayoutId id="2147483720" r:id="rId9"/>
    <p:sldLayoutId id="2147483721" r:id="rId10"/>
    <p:sldLayoutId id="2147483722" r:id="rId11"/>
  </p:sldLayoutIdLst>
  <p:hf sldNum="0" hdr="0" ftr="0" dt="0"/>
  <p:txStyles>
    <p:title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p:titleStyle>
    <p:body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SzPct val="90000"/>
        <a:buFont typeface="Wingdings" panose="05000000000000000000" pitchFamily="2" charset="2"/>
        <a:buChar char="u"/>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2.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3.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827088" y="2565400"/>
            <a:ext cx="7773987" cy="1470025"/>
          </a:xfrm>
          <a:prstGeom prst="rect">
            <a:avLst/>
          </a:prstGeom>
          <a:noFill/>
          <a:ln w="9525">
            <a:noFill/>
            <a:miter lim="800000"/>
            <a:headEnd/>
            <a:tailEnd/>
          </a:ln>
          <a:effectLst/>
        </p:spPr>
        <p:txBody>
          <a:bodyPr anchor="ctr"/>
          <a:lstStyle/>
          <a:p>
            <a:pPr eaLnBrk="1" hangingPunct="1">
              <a:lnSpc>
                <a:spcPct val="120000"/>
              </a:lnSpc>
              <a:defRPr/>
            </a:pPr>
            <a:endParaRPr kumimoji="1" lang="en-US" altLang="zh-TW" sz="3200" b="0" dirty="0">
              <a:effectLst>
                <a:outerShdw blurRad="38100" dist="38100" dir="2700000" algn="tl">
                  <a:srgbClr val="DDDDDD"/>
                </a:outerShdw>
              </a:effectLst>
              <a:latin typeface="Arial" charset="0"/>
              <a:ea typeface="新細明體" charset="0"/>
              <a:cs typeface="新細明體" charset="0"/>
            </a:endParaRPr>
          </a:p>
        </p:txBody>
      </p:sp>
      <p:sp>
        <p:nvSpPr>
          <p:cNvPr id="5123" name="Rectangle 12"/>
          <p:cNvSpPr>
            <a:spLocks noGrp="1" noChangeArrowheads="1"/>
          </p:cNvSpPr>
          <p:nvPr>
            <p:ph type="ctrTitle"/>
          </p:nvPr>
        </p:nvSpPr>
        <p:spPr/>
        <p:txBody>
          <a:bodyPr/>
          <a:lstStyle/>
          <a:p>
            <a:r>
              <a:rPr lang="zh-TW" altLang="en-US" dirty="0"/>
              <a:t>資安職能訓練</a:t>
            </a:r>
            <a:r>
              <a:rPr lang="en-US" altLang="zh-TW" dirty="0"/>
              <a:t>-</a:t>
            </a:r>
            <a:br>
              <a:rPr lang="en-US" altLang="zh-TW" dirty="0"/>
            </a:br>
            <a:r>
              <a:rPr lang="zh-TW" altLang="en-US" dirty="0"/>
              <a:t>資通安全概論</a:t>
            </a:r>
            <a:br>
              <a:rPr lang="zh-TW" altLang="en-US" dirty="0"/>
            </a:br>
            <a:r>
              <a:rPr lang="en-US" altLang="zh-TW" dirty="0"/>
              <a:t>(</a:t>
            </a:r>
            <a:r>
              <a:rPr lang="zh-TW" altLang="en-US" dirty="0"/>
              <a:t>第</a:t>
            </a:r>
            <a:r>
              <a:rPr lang="en-US" altLang="zh-TW" dirty="0"/>
              <a:t>3</a:t>
            </a:r>
            <a:r>
              <a:rPr lang="zh-TW" altLang="en-US" dirty="0"/>
              <a:t>天</a:t>
            </a:r>
            <a:r>
              <a:rPr lang="en-US" altLang="zh-TW" dirty="0"/>
              <a:t>)</a:t>
            </a:r>
          </a:p>
        </p:txBody>
      </p:sp>
      <p:sp>
        <p:nvSpPr>
          <p:cNvPr id="5124" name="Subtitle 3"/>
          <p:cNvSpPr>
            <a:spLocks noGrp="1"/>
          </p:cNvSpPr>
          <p:nvPr>
            <p:ph type="subTitle" idx="1"/>
          </p:nvPr>
        </p:nvSpPr>
        <p:spPr/>
        <p:txBody>
          <a:bodyPr/>
          <a:lstStyle/>
          <a:p>
            <a:r>
              <a:rPr lang="zh-TW" altLang="en-US" dirty="0">
                <a:cs typeface="微軟正黑體" pitchFamily="34" charset="-120"/>
              </a:rPr>
              <a:t>行政院國家資通安全會報技術服務中心 編製</a:t>
            </a:r>
          </a:p>
        </p:txBody>
      </p:sp>
    </p:spTree>
    <p:extLst>
      <p:ext uri="{BB962C8B-B14F-4D97-AF65-F5344CB8AC3E}">
        <p14:creationId xmlns:p14="http://schemas.microsoft.com/office/powerpoint/2010/main" val="7414669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115616" y="117028"/>
            <a:ext cx="7458831" cy="935708"/>
          </a:xfrm>
        </p:spPr>
        <p:txBody>
          <a:bodyPr/>
          <a:lstStyle/>
          <a:p>
            <a:r>
              <a:rPr lang="zh-TW" altLang="en-US" dirty="0"/>
              <a:t>邏輯炸彈</a:t>
            </a:r>
          </a:p>
        </p:txBody>
      </p:sp>
      <p:sp>
        <p:nvSpPr>
          <p:cNvPr id="27652" name="Rectangle 3"/>
          <p:cNvSpPr>
            <a:spLocks noGrp="1" noChangeArrowheads="1"/>
          </p:cNvSpPr>
          <p:nvPr>
            <p:ph type="body" idx="1"/>
          </p:nvPr>
        </p:nvSpPr>
        <p:spPr>
          <a:xfrm>
            <a:off x="611559" y="1052736"/>
            <a:ext cx="8071271" cy="5229320"/>
          </a:xfrm>
        </p:spPr>
        <p:txBody>
          <a:bodyPr/>
          <a:lstStyle/>
          <a:p>
            <a:r>
              <a:rPr lang="zh-TW" altLang="en-US" dirty="0"/>
              <a:t>邏輯炸彈是一段被故意插入應用程式的程式片段，在正常情況下並不會被執行。只有當特定條件符合時才會被啟動</a:t>
            </a:r>
          </a:p>
          <a:p>
            <a:pPr lvl="1"/>
            <a:r>
              <a:rPr lang="zh-TW" altLang="en-US" sz="2400" dirty="0"/>
              <a:t>例如：程式設計師隱藏了一段刪除薪資資料庫的程式碼，只有當他被解僱的條件符合時才會被執行</a:t>
            </a:r>
          </a:p>
          <a:p>
            <a:r>
              <a:rPr lang="zh-TW" altLang="en-US" dirty="0"/>
              <a:t>有些病毒與蠕蟲也會具有邏輯炸彈的程式碼</a:t>
            </a:r>
          </a:p>
          <a:p>
            <a:pPr lvl="1"/>
            <a:r>
              <a:rPr lang="zh-TW" altLang="en-US" sz="2400" dirty="0"/>
              <a:t>例如：當</a:t>
            </a:r>
            <a:r>
              <a:rPr lang="en-US" altLang="zh-TW" sz="2400" dirty="0"/>
              <a:t>4</a:t>
            </a:r>
            <a:r>
              <a:rPr lang="zh-TW" altLang="en-US" sz="2400" dirty="0"/>
              <a:t>月</a:t>
            </a:r>
            <a:r>
              <a:rPr lang="en-US" altLang="zh-TW" sz="2400" dirty="0"/>
              <a:t>1</a:t>
            </a:r>
            <a:r>
              <a:rPr lang="zh-TW" altLang="en-US" sz="2400" dirty="0"/>
              <a:t>日愚人節時將硬碟刪除</a:t>
            </a:r>
          </a:p>
          <a:p>
            <a:r>
              <a:rPr lang="zh-TW" altLang="en-US" dirty="0"/>
              <a:t>應用程式於整合測試階段，應檢查應用程式中是否含有邏輯炸彈</a:t>
            </a:r>
          </a:p>
        </p:txBody>
      </p:sp>
    </p:spTree>
    <p:extLst>
      <p:ext uri="{BB962C8B-B14F-4D97-AF65-F5344CB8AC3E}">
        <p14:creationId xmlns:p14="http://schemas.microsoft.com/office/powerpoint/2010/main" val="32431870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115616" y="117028"/>
            <a:ext cx="7458831" cy="935708"/>
          </a:xfrm>
        </p:spPr>
        <p:txBody>
          <a:bodyPr/>
          <a:lstStyle/>
          <a:p>
            <a:r>
              <a:rPr lang="zh-TW" altLang="en-US" dirty="0"/>
              <a:t>隱藏通道</a:t>
            </a:r>
          </a:p>
        </p:txBody>
      </p:sp>
      <p:sp>
        <p:nvSpPr>
          <p:cNvPr id="29700" name="Rectangle 3"/>
          <p:cNvSpPr>
            <a:spLocks noGrp="1" noChangeArrowheads="1"/>
          </p:cNvSpPr>
          <p:nvPr>
            <p:ph type="body" idx="1"/>
          </p:nvPr>
        </p:nvSpPr>
        <p:spPr>
          <a:xfrm>
            <a:off x="590872" y="1052215"/>
            <a:ext cx="8229600" cy="5545137"/>
          </a:xfrm>
        </p:spPr>
        <p:txBody>
          <a:bodyPr/>
          <a:lstStyle/>
          <a:p>
            <a:pPr algn="just"/>
            <a:r>
              <a:rPr lang="zh-TW" altLang="en-US" sz="2400" dirty="0"/>
              <a:t>為存取控管機制的漏洞，原非預期用來傳送資料的管道被惡意運用後，可以跳脫存取控管機制存取到不應存取的資料</a:t>
            </a:r>
          </a:p>
          <a:p>
            <a:r>
              <a:rPr lang="zh-TW" altLang="en-US" sz="2400" dirty="0"/>
              <a:t>隱藏儲存通道</a:t>
            </a:r>
            <a:r>
              <a:rPr lang="en-US" altLang="zh-TW" sz="2000" dirty="0"/>
              <a:t>(</a:t>
            </a:r>
            <a:r>
              <a:rPr lang="en-US" altLang="zh-TW" sz="2400" dirty="0"/>
              <a:t>Covert Storage Channel</a:t>
            </a:r>
            <a:r>
              <a:rPr lang="en-US" altLang="zh-TW" sz="2000" dirty="0"/>
              <a:t>)</a:t>
            </a:r>
          </a:p>
          <a:p>
            <a:pPr lvl="1"/>
            <a:r>
              <a:rPr lang="zh-TW" altLang="en-US" sz="2000" dirty="0"/>
              <a:t>程式將機密資料寫到儲存媒體中</a:t>
            </a:r>
          </a:p>
          <a:p>
            <a:pPr lvl="1"/>
            <a:r>
              <a:rPr lang="zh-TW" altLang="en-US" sz="2000" dirty="0"/>
              <a:t>其他程式可以讀到儲存媒體中的機密</a:t>
            </a:r>
            <a:br>
              <a:rPr lang="zh-TW" altLang="en-US" sz="2000" dirty="0"/>
            </a:br>
            <a:r>
              <a:rPr lang="zh-TW" altLang="en-US" sz="2000" dirty="0"/>
              <a:t>資料</a:t>
            </a:r>
          </a:p>
          <a:p>
            <a:r>
              <a:rPr lang="zh-TW" altLang="en-US" sz="2400" dirty="0"/>
              <a:t>隱藏時序通道</a:t>
            </a:r>
            <a:r>
              <a:rPr lang="en-US" altLang="zh-TW" sz="2000" dirty="0"/>
              <a:t>(</a:t>
            </a:r>
            <a:r>
              <a:rPr lang="en-US" altLang="zh-TW" sz="2400" dirty="0"/>
              <a:t>Covert Timing Channel</a:t>
            </a:r>
            <a:r>
              <a:rPr lang="en-US" altLang="zh-TW" sz="2000" dirty="0"/>
              <a:t>)</a:t>
            </a:r>
          </a:p>
          <a:p>
            <a:pPr lvl="1"/>
            <a:r>
              <a:rPr lang="zh-TW" altLang="en-US" sz="2000" dirty="0"/>
              <a:t>透過系統處理不同資料的時間，</a:t>
            </a:r>
            <a:br>
              <a:rPr lang="zh-TW" altLang="en-US" sz="2000" dirty="0"/>
            </a:br>
            <a:r>
              <a:rPr lang="zh-TW" altLang="en-US" sz="2000" dirty="0"/>
              <a:t>推斷機密資訊的方法</a:t>
            </a:r>
          </a:p>
          <a:p>
            <a:pPr lvl="1"/>
            <a:r>
              <a:rPr lang="zh-TW" altLang="en-US" sz="2000" dirty="0"/>
              <a:t>例如：通行碼全部符合比對的時間很久</a:t>
            </a:r>
            <a:br>
              <a:rPr lang="zh-TW" altLang="en-US" sz="2000" dirty="0"/>
            </a:br>
            <a:r>
              <a:rPr lang="zh-TW" altLang="en-US" sz="2000" dirty="0"/>
              <a:t>，但只要第一個字元符合則比對時間就會</a:t>
            </a:r>
            <a:br>
              <a:rPr lang="zh-TW" altLang="en-US" sz="2000" dirty="0"/>
            </a:br>
            <a:r>
              <a:rPr lang="zh-TW" altLang="en-US" sz="2000" dirty="0"/>
              <a:t>快一點，透過通行碼比對時間的長短逐字推斷出管理通行碼</a:t>
            </a:r>
          </a:p>
        </p:txBody>
      </p:sp>
      <p:grpSp>
        <p:nvGrpSpPr>
          <p:cNvPr id="29701" name="Group 19"/>
          <p:cNvGrpSpPr>
            <a:grpSpLocks/>
          </p:cNvGrpSpPr>
          <p:nvPr/>
        </p:nvGrpSpPr>
        <p:grpSpPr bwMode="auto">
          <a:xfrm>
            <a:off x="5940152" y="2420888"/>
            <a:ext cx="3082925" cy="3527425"/>
            <a:chOff x="3696" y="1162"/>
            <a:chExt cx="1942" cy="2222"/>
          </a:xfrm>
        </p:grpSpPr>
        <p:sp>
          <p:nvSpPr>
            <p:cNvPr id="29702" name="Oval 5"/>
            <p:cNvSpPr>
              <a:spLocks noChangeArrowheads="1"/>
            </p:cNvSpPr>
            <p:nvPr/>
          </p:nvSpPr>
          <p:spPr bwMode="auto">
            <a:xfrm>
              <a:off x="4461" y="1162"/>
              <a:ext cx="545" cy="544"/>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a:latin typeface="+mn-ea"/>
                  <a:ea typeface="+mn-ea"/>
                </a:rPr>
                <a:t>主體</a:t>
              </a:r>
            </a:p>
          </p:txBody>
        </p:sp>
        <p:sp>
          <p:nvSpPr>
            <p:cNvPr id="29703" name="Oval 6"/>
            <p:cNvSpPr>
              <a:spLocks noChangeArrowheads="1"/>
            </p:cNvSpPr>
            <p:nvPr/>
          </p:nvSpPr>
          <p:spPr bwMode="auto">
            <a:xfrm>
              <a:off x="4461" y="2840"/>
              <a:ext cx="545" cy="544"/>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a:latin typeface="+mn-ea"/>
                  <a:ea typeface="+mn-ea"/>
                </a:rPr>
                <a:t>物件</a:t>
              </a:r>
            </a:p>
            <a:p>
              <a:pPr eaLnBrk="1" hangingPunct="1"/>
              <a:r>
                <a:rPr lang="en-US" altLang="zh-TW" sz="2000">
                  <a:latin typeface="+mn-ea"/>
                  <a:ea typeface="+mn-ea"/>
                </a:rPr>
                <a:t>B</a:t>
              </a:r>
            </a:p>
          </p:txBody>
        </p:sp>
        <p:cxnSp>
          <p:nvCxnSpPr>
            <p:cNvPr id="29704" name="AutoShape 7"/>
            <p:cNvCxnSpPr>
              <a:cxnSpLocks noChangeShapeType="1"/>
              <a:stCxn id="29702" idx="4"/>
              <a:endCxn id="29703" idx="0"/>
            </p:cNvCxnSpPr>
            <p:nvPr/>
          </p:nvCxnSpPr>
          <p:spPr bwMode="auto">
            <a:xfrm>
              <a:off x="4734" y="1706"/>
              <a:ext cx="0" cy="1134"/>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sp>
          <p:nvSpPr>
            <p:cNvPr id="29705" name="Rectangle 8"/>
            <p:cNvSpPr>
              <a:spLocks noChangeArrowheads="1"/>
            </p:cNvSpPr>
            <p:nvPr/>
          </p:nvSpPr>
          <p:spPr bwMode="auto">
            <a:xfrm>
              <a:off x="4552" y="2295"/>
              <a:ext cx="362" cy="227"/>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latin typeface="+mn-ea"/>
                <a:ea typeface="+mn-ea"/>
              </a:endParaRPr>
            </a:p>
          </p:txBody>
        </p:sp>
        <p:sp>
          <p:nvSpPr>
            <p:cNvPr id="968713" name="Text Box 9"/>
            <p:cNvSpPr txBox="1">
              <a:spLocks noChangeArrowheads="1"/>
            </p:cNvSpPr>
            <p:nvPr/>
          </p:nvSpPr>
          <p:spPr bwMode="auto">
            <a:xfrm>
              <a:off x="4946" y="2288"/>
              <a:ext cx="692" cy="231"/>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800">
                  <a:latin typeface="+mn-ea"/>
                  <a:ea typeface="+mn-ea"/>
                </a:rPr>
                <a:t>存取規則</a:t>
              </a:r>
            </a:p>
          </p:txBody>
        </p:sp>
        <p:sp>
          <p:nvSpPr>
            <p:cNvPr id="968714" name="Text Box 10"/>
            <p:cNvSpPr txBox="1">
              <a:spLocks noChangeArrowheads="1"/>
            </p:cNvSpPr>
            <p:nvPr/>
          </p:nvSpPr>
          <p:spPr bwMode="auto">
            <a:xfrm>
              <a:off x="4331" y="1870"/>
              <a:ext cx="404" cy="231"/>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800" dirty="0">
                  <a:latin typeface="+mn-ea"/>
                  <a:ea typeface="+mn-ea"/>
                </a:rPr>
                <a:t>存取</a:t>
              </a:r>
            </a:p>
          </p:txBody>
        </p:sp>
        <p:sp>
          <p:nvSpPr>
            <p:cNvPr id="29708" name="Oval 11"/>
            <p:cNvSpPr>
              <a:spLocks noChangeArrowheads="1"/>
            </p:cNvSpPr>
            <p:nvPr/>
          </p:nvSpPr>
          <p:spPr bwMode="auto">
            <a:xfrm>
              <a:off x="5013" y="2614"/>
              <a:ext cx="545" cy="544"/>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a:latin typeface="+mn-ea"/>
                  <a:ea typeface="+mn-ea"/>
                </a:rPr>
                <a:t>物件</a:t>
              </a:r>
            </a:p>
            <a:p>
              <a:pPr eaLnBrk="1" hangingPunct="1"/>
              <a:r>
                <a:rPr lang="en-US" altLang="zh-TW" sz="2000">
                  <a:latin typeface="+mn-ea"/>
                  <a:ea typeface="+mn-ea"/>
                </a:rPr>
                <a:t>C</a:t>
              </a:r>
            </a:p>
          </p:txBody>
        </p:sp>
        <p:sp>
          <p:nvSpPr>
            <p:cNvPr id="29709" name="Oval 12"/>
            <p:cNvSpPr>
              <a:spLocks noChangeArrowheads="1"/>
            </p:cNvSpPr>
            <p:nvPr/>
          </p:nvSpPr>
          <p:spPr bwMode="auto">
            <a:xfrm>
              <a:off x="3878" y="2614"/>
              <a:ext cx="545" cy="544"/>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a:latin typeface="+mn-ea"/>
                  <a:ea typeface="+mn-ea"/>
                </a:rPr>
                <a:t>物件</a:t>
              </a:r>
            </a:p>
            <a:p>
              <a:pPr eaLnBrk="1" hangingPunct="1"/>
              <a:r>
                <a:rPr lang="en-US" altLang="zh-TW" sz="2000">
                  <a:latin typeface="+mn-ea"/>
                  <a:ea typeface="+mn-ea"/>
                </a:rPr>
                <a:t>A</a:t>
              </a:r>
            </a:p>
          </p:txBody>
        </p:sp>
        <p:cxnSp>
          <p:nvCxnSpPr>
            <p:cNvPr id="29710" name="AutoShape 13"/>
            <p:cNvCxnSpPr>
              <a:cxnSpLocks noChangeShapeType="1"/>
              <a:stCxn id="29705" idx="2"/>
              <a:endCxn id="29708" idx="1"/>
            </p:cNvCxnSpPr>
            <p:nvPr/>
          </p:nvCxnSpPr>
          <p:spPr bwMode="auto">
            <a:xfrm>
              <a:off x="4733" y="2522"/>
              <a:ext cx="360" cy="172"/>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sp>
          <p:nvSpPr>
            <p:cNvPr id="29711" name="Freeform 14"/>
            <p:cNvSpPr>
              <a:spLocks/>
            </p:cNvSpPr>
            <p:nvPr/>
          </p:nvSpPr>
          <p:spPr bwMode="auto">
            <a:xfrm>
              <a:off x="4242" y="1661"/>
              <a:ext cx="272" cy="998"/>
            </a:xfrm>
            <a:custGeom>
              <a:avLst/>
              <a:gdLst>
                <a:gd name="T0" fmla="*/ 272 w 272"/>
                <a:gd name="T1" fmla="*/ 0 h 998"/>
                <a:gd name="T2" fmla="*/ 45 w 272"/>
                <a:gd name="T3" fmla="*/ 499 h 998"/>
                <a:gd name="T4" fmla="*/ 0 w 272"/>
                <a:gd name="T5" fmla="*/ 998 h 998"/>
                <a:gd name="T6" fmla="*/ 0 60000 65536"/>
                <a:gd name="T7" fmla="*/ 0 60000 65536"/>
                <a:gd name="T8" fmla="*/ 0 60000 65536"/>
              </a:gdLst>
              <a:ahLst/>
              <a:cxnLst>
                <a:cxn ang="T6">
                  <a:pos x="T0" y="T1"/>
                </a:cxn>
                <a:cxn ang="T7">
                  <a:pos x="T2" y="T3"/>
                </a:cxn>
                <a:cxn ang="T8">
                  <a:pos x="T4" y="T5"/>
                </a:cxn>
              </a:cxnLst>
              <a:rect l="0" t="0" r="r" b="b"/>
              <a:pathLst>
                <a:path w="272" h="998">
                  <a:moveTo>
                    <a:pt x="272" y="0"/>
                  </a:moveTo>
                  <a:cubicBezTo>
                    <a:pt x="181" y="166"/>
                    <a:pt x="90" y="333"/>
                    <a:pt x="45" y="499"/>
                  </a:cubicBezTo>
                  <a:cubicBezTo>
                    <a:pt x="0" y="665"/>
                    <a:pt x="0" y="831"/>
                    <a:pt x="0" y="998"/>
                  </a:cubicBezTo>
                </a:path>
              </a:pathLst>
            </a:custGeom>
            <a:noFill/>
            <a:ln w="38100" cap="flat" cmpd="sng">
              <a:solidFill>
                <a:srgbClr val="FF0000"/>
              </a:solidFill>
              <a:prstDash val="sysDot"/>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29712" name="Freeform 15"/>
            <p:cNvSpPr>
              <a:spLocks/>
            </p:cNvSpPr>
            <p:nvPr/>
          </p:nvSpPr>
          <p:spPr bwMode="auto">
            <a:xfrm>
              <a:off x="4287" y="2115"/>
              <a:ext cx="317" cy="726"/>
            </a:xfrm>
            <a:custGeom>
              <a:avLst/>
              <a:gdLst>
                <a:gd name="T0" fmla="*/ 0 w 317"/>
                <a:gd name="T1" fmla="*/ 0 h 726"/>
                <a:gd name="T2" fmla="*/ 181 w 317"/>
                <a:gd name="T3" fmla="*/ 499 h 726"/>
                <a:gd name="T4" fmla="*/ 317 w 317"/>
                <a:gd name="T5" fmla="*/ 726 h 726"/>
                <a:gd name="T6" fmla="*/ 0 60000 65536"/>
                <a:gd name="T7" fmla="*/ 0 60000 65536"/>
                <a:gd name="T8" fmla="*/ 0 60000 65536"/>
              </a:gdLst>
              <a:ahLst/>
              <a:cxnLst>
                <a:cxn ang="T6">
                  <a:pos x="T0" y="T1"/>
                </a:cxn>
                <a:cxn ang="T7">
                  <a:pos x="T2" y="T3"/>
                </a:cxn>
                <a:cxn ang="T8">
                  <a:pos x="T4" y="T5"/>
                </a:cxn>
              </a:cxnLst>
              <a:rect l="0" t="0" r="r" b="b"/>
              <a:pathLst>
                <a:path w="317" h="726">
                  <a:moveTo>
                    <a:pt x="0" y="0"/>
                  </a:moveTo>
                  <a:cubicBezTo>
                    <a:pt x="64" y="189"/>
                    <a:pt x="128" y="378"/>
                    <a:pt x="181" y="499"/>
                  </a:cubicBezTo>
                  <a:cubicBezTo>
                    <a:pt x="234" y="620"/>
                    <a:pt x="275" y="673"/>
                    <a:pt x="317" y="726"/>
                  </a:cubicBezTo>
                </a:path>
              </a:pathLst>
            </a:custGeom>
            <a:noFill/>
            <a:ln w="38100" cap="flat" cmpd="sng">
              <a:solidFill>
                <a:srgbClr val="FF0000"/>
              </a:solidFill>
              <a:prstDash val="sysDot"/>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a:latin typeface="+mn-ea"/>
                <a:ea typeface="+mn-ea"/>
              </a:endParaRPr>
            </a:p>
          </p:txBody>
        </p:sp>
        <p:sp>
          <p:nvSpPr>
            <p:cNvPr id="968720" name="Text Box 16"/>
            <p:cNvSpPr txBox="1">
              <a:spLocks noChangeArrowheads="1"/>
            </p:cNvSpPr>
            <p:nvPr/>
          </p:nvSpPr>
          <p:spPr bwMode="auto">
            <a:xfrm>
              <a:off x="3696" y="1706"/>
              <a:ext cx="692" cy="231"/>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800" dirty="0">
                  <a:solidFill>
                    <a:srgbClr val="FF0000"/>
                  </a:solidFill>
                  <a:latin typeface="+mn-ea"/>
                  <a:ea typeface="+mn-ea"/>
                </a:rPr>
                <a:t>隱藏通道</a:t>
              </a:r>
            </a:p>
          </p:txBody>
        </p:sp>
      </p:grpSp>
    </p:spTree>
    <p:extLst>
      <p:ext uri="{BB962C8B-B14F-4D97-AF65-F5344CB8AC3E}">
        <p14:creationId xmlns:p14="http://schemas.microsoft.com/office/powerpoint/2010/main" val="6798740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115616" y="117028"/>
            <a:ext cx="7458831" cy="935708"/>
          </a:xfrm>
        </p:spPr>
        <p:txBody>
          <a:bodyPr/>
          <a:lstStyle/>
          <a:p>
            <a:r>
              <a:rPr lang="zh-TW" altLang="en-US" dirty="0"/>
              <a:t>輸入攻擊</a:t>
            </a:r>
            <a:r>
              <a:rPr lang="en-US" altLang="zh-TW" dirty="0"/>
              <a:t>(1/2)</a:t>
            </a:r>
          </a:p>
        </p:txBody>
      </p:sp>
      <p:sp>
        <p:nvSpPr>
          <p:cNvPr id="21508" name="Rectangle 3"/>
          <p:cNvSpPr>
            <a:spLocks noGrp="1" noChangeArrowheads="1"/>
          </p:cNvSpPr>
          <p:nvPr>
            <p:ph type="body" idx="1"/>
          </p:nvPr>
        </p:nvSpPr>
        <p:spPr>
          <a:xfrm>
            <a:off x="611559" y="1052736"/>
            <a:ext cx="8071271" cy="5229320"/>
          </a:xfrm>
        </p:spPr>
        <p:txBody>
          <a:bodyPr/>
          <a:lstStyle/>
          <a:p>
            <a:pPr algn="just"/>
            <a:r>
              <a:rPr lang="zh-TW" altLang="en-US" dirty="0"/>
              <a:t>應用程式從使用者端取得輸入資料，進行資料運算與處理，最後將運算處理結果輸出</a:t>
            </a:r>
          </a:p>
          <a:p>
            <a:pPr algn="just"/>
            <a:endParaRPr lang="zh-TW" altLang="en-US" sz="1800" dirty="0"/>
          </a:p>
          <a:p>
            <a:pPr algn="just"/>
            <a:endParaRPr lang="zh-TW" altLang="en-US" sz="1800" dirty="0"/>
          </a:p>
          <a:p>
            <a:pPr algn="just"/>
            <a:endParaRPr lang="zh-TW" altLang="en-US" sz="1800" dirty="0"/>
          </a:p>
          <a:p>
            <a:pPr algn="just"/>
            <a:endParaRPr lang="zh-TW" altLang="en-US" sz="1800" dirty="0"/>
          </a:p>
          <a:p>
            <a:pPr algn="just"/>
            <a:r>
              <a:rPr lang="zh-TW" altLang="en-US" dirty="0"/>
              <a:t>如果使用者輸入惡意資料，應用程式沒有檢查過濾，便可能造成程式發生錯誤、執行邏輯被改變及存取權限跳脫等問題</a:t>
            </a:r>
          </a:p>
        </p:txBody>
      </p:sp>
      <p:grpSp>
        <p:nvGrpSpPr>
          <p:cNvPr id="21509" name="Group 28"/>
          <p:cNvGrpSpPr>
            <a:grpSpLocks/>
          </p:cNvGrpSpPr>
          <p:nvPr/>
        </p:nvGrpSpPr>
        <p:grpSpPr bwMode="auto">
          <a:xfrm>
            <a:off x="4908802" y="2204864"/>
            <a:ext cx="3513137" cy="1460500"/>
            <a:chOff x="1474" y="1253"/>
            <a:chExt cx="2213" cy="920"/>
          </a:xfrm>
        </p:grpSpPr>
        <p:sp>
          <p:nvSpPr>
            <p:cNvPr id="21523" name="Oval 9"/>
            <p:cNvSpPr>
              <a:spLocks noChangeArrowheads="1"/>
            </p:cNvSpPr>
            <p:nvPr/>
          </p:nvSpPr>
          <p:spPr bwMode="auto">
            <a:xfrm>
              <a:off x="2245" y="1253"/>
              <a:ext cx="771" cy="726"/>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dirty="0"/>
                <a:t>Application</a:t>
              </a:r>
            </a:p>
          </p:txBody>
        </p:sp>
        <p:sp>
          <p:nvSpPr>
            <p:cNvPr id="21524" name="Line 10"/>
            <p:cNvSpPr>
              <a:spLocks noChangeShapeType="1"/>
            </p:cNvSpPr>
            <p:nvPr/>
          </p:nvSpPr>
          <p:spPr bwMode="auto">
            <a:xfrm>
              <a:off x="1973" y="1616"/>
              <a:ext cx="272"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p>
          </p:txBody>
        </p:sp>
        <p:sp>
          <p:nvSpPr>
            <p:cNvPr id="897040" name="Text Box 16"/>
            <p:cNvSpPr txBox="1">
              <a:spLocks noChangeArrowheads="1"/>
            </p:cNvSpPr>
            <p:nvPr/>
          </p:nvSpPr>
          <p:spPr bwMode="auto">
            <a:xfrm>
              <a:off x="1831" y="1979"/>
              <a:ext cx="465"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t>INPUT</a:t>
              </a:r>
            </a:p>
          </p:txBody>
        </p:sp>
        <p:pic>
          <p:nvPicPr>
            <p:cNvPr id="21526" name="Picture 19" descr="I love my 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4" y="1343"/>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389"/>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1528" name="Line 21"/>
            <p:cNvSpPr>
              <a:spLocks noChangeShapeType="1"/>
            </p:cNvSpPr>
            <p:nvPr/>
          </p:nvSpPr>
          <p:spPr bwMode="auto">
            <a:xfrm flipV="1">
              <a:off x="3016" y="1616"/>
              <a:ext cx="227"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p>
          </p:txBody>
        </p:sp>
        <p:sp>
          <p:nvSpPr>
            <p:cNvPr id="897050" name="Text Box 26"/>
            <p:cNvSpPr txBox="1">
              <a:spLocks noChangeArrowheads="1"/>
            </p:cNvSpPr>
            <p:nvPr/>
          </p:nvSpPr>
          <p:spPr bwMode="auto">
            <a:xfrm>
              <a:off x="3104" y="1979"/>
              <a:ext cx="583"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t>OUTPUT</a:t>
              </a:r>
            </a:p>
          </p:txBody>
        </p:sp>
        <p:sp>
          <p:nvSpPr>
            <p:cNvPr id="897051" name="Text Box 27"/>
            <p:cNvSpPr txBox="1">
              <a:spLocks noChangeArrowheads="1"/>
            </p:cNvSpPr>
            <p:nvPr/>
          </p:nvSpPr>
          <p:spPr bwMode="auto">
            <a:xfrm>
              <a:off x="2387" y="1979"/>
              <a:ext cx="52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t>Process</a:t>
              </a:r>
            </a:p>
          </p:txBody>
        </p:sp>
      </p:grpSp>
      <p:grpSp>
        <p:nvGrpSpPr>
          <p:cNvPr id="21510" name="Group 42"/>
          <p:cNvGrpSpPr>
            <a:grpSpLocks/>
          </p:cNvGrpSpPr>
          <p:nvPr/>
        </p:nvGrpSpPr>
        <p:grpSpPr bwMode="auto">
          <a:xfrm>
            <a:off x="4936584" y="5148808"/>
            <a:ext cx="3513137" cy="1460500"/>
            <a:chOff x="793" y="3238"/>
            <a:chExt cx="2213" cy="920"/>
          </a:xfrm>
        </p:grpSpPr>
        <p:grpSp>
          <p:nvGrpSpPr>
            <p:cNvPr id="21511" name="Group 29"/>
            <p:cNvGrpSpPr>
              <a:grpSpLocks/>
            </p:cNvGrpSpPr>
            <p:nvPr/>
          </p:nvGrpSpPr>
          <p:grpSpPr bwMode="auto">
            <a:xfrm>
              <a:off x="793" y="3238"/>
              <a:ext cx="2213" cy="920"/>
              <a:chOff x="1474" y="1253"/>
              <a:chExt cx="2213" cy="920"/>
            </a:xfrm>
          </p:grpSpPr>
          <p:sp>
            <p:nvSpPr>
              <p:cNvPr id="21515" name="Oval 30"/>
              <p:cNvSpPr>
                <a:spLocks noChangeArrowheads="1"/>
              </p:cNvSpPr>
              <p:nvPr/>
            </p:nvSpPr>
            <p:spPr bwMode="auto">
              <a:xfrm>
                <a:off x="2245" y="1253"/>
                <a:ext cx="771" cy="726"/>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dirty="0"/>
                  <a:t>Application</a:t>
                </a:r>
              </a:p>
            </p:txBody>
          </p:sp>
          <p:sp>
            <p:nvSpPr>
              <p:cNvPr id="21516" name="Line 31"/>
              <p:cNvSpPr>
                <a:spLocks noChangeShapeType="1"/>
              </p:cNvSpPr>
              <p:nvPr/>
            </p:nvSpPr>
            <p:spPr bwMode="auto">
              <a:xfrm>
                <a:off x="1973" y="1616"/>
                <a:ext cx="272"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p>
            </p:txBody>
          </p:sp>
          <p:sp>
            <p:nvSpPr>
              <p:cNvPr id="897056" name="Text Box 32"/>
              <p:cNvSpPr txBox="1">
                <a:spLocks noChangeArrowheads="1"/>
              </p:cNvSpPr>
              <p:nvPr/>
            </p:nvSpPr>
            <p:spPr bwMode="auto">
              <a:xfrm>
                <a:off x="1831" y="1979"/>
                <a:ext cx="465"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t>INPUT</a:t>
                </a:r>
              </a:p>
            </p:txBody>
          </p:sp>
          <p:pic>
            <p:nvPicPr>
              <p:cNvPr id="21518" name="Picture 33" descr="I love my 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4" y="1343"/>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389"/>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1520" name="Line 35"/>
              <p:cNvSpPr>
                <a:spLocks noChangeShapeType="1"/>
              </p:cNvSpPr>
              <p:nvPr/>
            </p:nvSpPr>
            <p:spPr bwMode="auto">
              <a:xfrm flipV="1">
                <a:off x="3016" y="1616"/>
                <a:ext cx="227"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p>
            </p:txBody>
          </p:sp>
          <p:sp>
            <p:nvSpPr>
              <p:cNvPr id="897060" name="Text Box 36"/>
              <p:cNvSpPr txBox="1">
                <a:spLocks noChangeArrowheads="1"/>
              </p:cNvSpPr>
              <p:nvPr/>
            </p:nvSpPr>
            <p:spPr bwMode="auto">
              <a:xfrm>
                <a:off x="3104" y="1979"/>
                <a:ext cx="583"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t>OUTPUT</a:t>
                </a:r>
              </a:p>
            </p:txBody>
          </p:sp>
          <p:sp>
            <p:nvSpPr>
              <p:cNvPr id="897061" name="Text Box 37"/>
              <p:cNvSpPr txBox="1">
                <a:spLocks noChangeArrowheads="1"/>
              </p:cNvSpPr>
              <p:nvPr/>
            </p:nvSpPr>
            <p:spPr bwMode="auto">
              <a:xfrm>
                <a:off x="2387" y="1979"/>
                <a:ext cx="52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t>Process</a:t>
                </a:r>
              </a:p>
            </p:txBody>
          </p:sp>
        </p:grpSp>
        <p:sp>
          <p:nvSpPr>
            <p:cNvPr id="21512" name="AutoShape 38"/>
            <p:cNvSpPr>
              <a:spLocks noChangeArrowheads="1"/>
            </p:cNvSpPr>
            <p:nvPr/>
          </p:nvSpPr>
          <p:spPr bwMode="auto">
            <a:xfrm>
              <a:off x="1746" y="3657"/>
              <a:ext cx="272" cy="227"/>
            </a:xfrm>
            <a:prstGeom prst="irregularSeal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i="0"/>
            </a:p>
          </p:txBody>
        </p:sp>
        <p:pic>
          <p:nvPicPr>
            <p:cNvPr id="21513" name="Picture 39" descr="computer-4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2" y="3430"/>
              <a:ext cx="1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41" descr="computer-4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3521"/>
              <a:ext cx="1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5206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15616" y="117028"/>
            <a:ext cx="7458831" cy="935708"/>
          </a:xfrm>
        </p:spPr>
        <p:txBody>
          <a:bodyPr/>
          <a:lstStyle/>
          <a:p>
            <a:r>
              <a:rPr lang="zh-TW" altLang="en-US"/>
              <a:t>輸入攻擊</a:t>
            </a:r>
            <a:r>
              <a:rPr lang="en-US" altLang="zh-TW" dirty="0"/>
              <a:t>(2/2)</a:t>
            </a:r>
            <a:endParaRPr lang="zh-TW" altLang="en-US"/>
          </a:p>
        </p:txBody>
      </p:sp>
      <p:sp>
        <p:nvSpPr>
          <p:cNvPr id="23556" name="Rectangle 3"/>
          <p:cNvSpPr>
            <a:spLocks noGrp="1" noChangeArrowheads="1"/>
          </p:cNvSpPr>
          <p:nvPr>
            <p:ph type="body" idx="1"/>
          </p:nvPr>
        </p:nvSpPr>
        <p:spPr>
          <a:xfrm>
            <a:off x="611559" y="1052736"/>
            <a:ext cx="8071271" cy="5229320"/>
          </a:xfrm>
        </p:spPr>
        <p:txBody>
          <a:bodyPr/>
          <a:lstStyle/>
          <a:p>
            <a:pPr algn="just"/>
            <a:r>
              <a:rPr lang="en-US" altLang="zh-TW" sz="2600" dirty="0"/>
              <a:t>Web</a:t>
            </a:r>
            <a:r>
              <a:rPr lang="zh-TW" altLang="en-US" dirty="0"/>
              <a:t>應用程式常見的攻擊大都屬於輸入攻擊</a:t>
            </a:r>
          </a:p>
          <a:p>
            <a:pPr lvl="1" algn="just"/>
            <a:r>
              <a:rPr lang="en-US" altLang="zh-TW" sz="2200" dirty="0"/>
              <a:t>SQL Injection</a:t>
            </a:r>
          </a:p>
          <a:p>
            <a:pPr lvl="1" algn="just"/>
            <a:r>
              <a:rPr lang="en-US" altLang="zh-TW" sz="2200" dirty="0"/>
              <a:t>Cross-Site Scripting</a:t>
            </a:r>
          </a:p>
          <a:p>
            <a:pPr algn="just"/>
            <a:r>
              <a:rPr lang="zh-TW" altLang="en-US" dirty="0"/>
              <a:t>應用程式於收到「不可信任來源」所輸入的資料時，應先進行過濾與正規化</a:t>
            </a:r>
            <a:r>
              <a:rPr lang="en-US" altLang="zh-TW" dirty="0"/>
              <a:t>(</a:t>
            </a:r>
            <a:r>
              <a:rPr lang="zh-TW" altLang="en-US" dirty="0"/>
              <a:t>長度或形態</a:t>
            </a:r>
            <a:r>
              <a:rPr lang="en-US" altLang="zh-TW" dirty="0"/>
              <a:t>)</a:t>
            </a:r>
            <a:r>
              <a:rPr lang="zh-TW" altLang="en-US" dirty="0"/>
              <a:t>後，才進行後續作業</a:t>
            </a:r>
            <a:endParaRPr lang="en-US" altLang="zh-TW" dirty="0"/>
          </a:p>
        </p:txBody>
      </p:sp>
    </p:spTree>
    <p:extLst>
      <p:ext uri="{BB962C8B-B14F-4D97-AF65-F5344CB8AC3E}">
        <p14:creationId xmlns:p14="http://schemas.microsoft.com/office/powerpoint/2010/main" val="8404949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en-US" altLang="zh-TW" sz="3600" dirty="0" err="1">
                <a:solidFill>
                  <a:srgbClr val="FF0000"/>
                </a:solidFill>
              </a:rPr>
              <a:t>軟體開發生命週期安全</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18858588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115616" y="117028"/>
            <a:ext cx="7458831" cy="935708"/>
          </a:xfrm>
        </p:spPr>
        <p:txBody>
          <a:bodyPr/>
          <a:lstStyle/>
          <a:p>
            <a:r>
              <a:rPr lang="zh-TW" altLang="en-US" dirty="0"/>
              <a:t>軟體開發思維</a:t>
            </a:r>
            <a:endParaRPr lang="en-US" altLang="zh-TW" dirty="0"/>
          </a:p>
        </p:txBody>
      </p:sp>
      <p:sp>
        <p:nvSpPr>
          <p:cNvPr id="50180" name="Rectangle 3"/>
          <p:cNvSpPr>
            <a:spLocks noGrp="1" noChangeArrowheads="1"/>
          </p:cNvSpPr>
          <p:nvPr>
            <p:ph type="body" idx="1"/>
          </p:nvPr>
        </p:nvSpPr>
        <p:spPr>
          <a:xfrm>
            <a:off x="611559" y="1052736"/>
            <a:ext cx="8071271" cy="5229320"/>
          </a:xfrm>
        </p:spPr>
        <p:txBody>
          <a:bodyPr/>
          <a:lstStyle/>
          <a:p>
            <a:pPr algn="just"/>
            <a:r>
              <a:rPr lang="zh-TW" altLang="en-US" dirty="0"/>
              <a:t>傳統軟體開發之特性</a:t>
            </a:r>
          </a:p>
          <a:p>
            <a:pPr lvl="1" algn="just"/>
            <a:r>
              <a:rPr lang="zh-TW" altLang="en-US" sz="2400" dirty="0">
                <a:solidFill>
                  <a:srgbClr val="FF0000"/>
                </a:solidFill>
              </a:rPr>
              <a:t>功能性導向</a:t>
            </a:r>
            <a:r>
              <a:rPr lang="zh-TW" altLang="en-US" sz="2400" dirty="0"/>
              <a:t>，在最短的時間，完成系統的開發與上線</a:t>
            </a:r>
          </a:p>
          <a:p>
            <a:pPr lvl="1" algn="just"/>
            <a:r>
              <a:rPr lang="zh-TW" altLang="en-US" sz="2400" dirty="0">
                <a:solidFill>
                  <a:srgbClr val="FF0000"/>
                </a:solidFill>
              </a:rPr>
              <a:t>缺乏安全性考量</a:t>
            </a:r>
            <a:r>
              <a:rPr lang="zh-TW" altLang="en-US" sz="2400" dirty="0"/>
              <a:t>的設計，面對日新月異的攻擊手法，難以建立有效的防護方法保護系統的安全，例如</a:t>
            </a:r>
            <a:r>
              <a:rPr lang="en-US" altLang="zh-TW" sz="2400" dirty="0"/>
              <a:t>:</a:t>
            </a:r>
            <a:r>
              <a:rPr lang="zh-TW" altLang="en-US" sz="2400" dirty="0"/>
              <a:t>資料隱碼攻擊</a:t>
            </a:r>
            <a:r>
              <a:rPr lang="en-US" altLang="zh-TW" sz="2400" dirty="0"/>
              <a:t>(</a:t>
            </a:r>
            <a:r>
              <a:rPr lang="en-US" altLang="zh-TW" sz="2200" dirty="0"/>
              <a:t>SQL Injection)</a:t>
            </a:r>
            <a:r>
              <a:rPr lang="zh-TW" altLang="en-US" sz="2400" dirty="0"/>
              <a:t>等便是因此而崛起</a:t>
            </a:r>
          </a:p>
          <a:p>
            <a:pPr algn="just"/>
            <a:r>
              <a:rPr lang="zh-TW" altLang="en-US" dirty="0"/>
              <a:t>軟體開發生命週期安全</a:t>
            </a:r>
            <a:r>
              <a:rPr lang="en-US" altLang="zh-TW" dirty="0"/>
              <a:t>(</a:t>
            </a:r>
            <a:r>
              <a:rPr lang="en-US" altLang="zh-TW" sz="2600" dirty="0"/>
              <a:t>SSDLC</a:t>
            </a:r>
            <a:r>
              <a:rPr lang="en-US" altLang="zh-TW" dirty="0"/>
              <a:t>)</a:t>
            </a:r>
            <a:r>
              <a:rPr lang="zh-TW" altLang="en-US" dirty="0"/>
              <a:t>之思維</a:t>
            </a:r>
          </a:p>
          <a:p>
            <a:pPr lvl="1" algn="just"/>
            <a:r>
              <a:rPr lang="zh-TW" altLang="en-US" sz="2400" dirty="0"/>
              <a:t>在考量軟體功能性的同時，</a:t>
            </a:r>
            <a:r>
              <a:rPr lang="zh-TW" altLang="en-US" sz="2400" dirty="0">
                <a:solidFill>
                  <a:srgbClr val="FF0000"/>
                </a:solidFill>
              </a:rPr>
              <a:t>導入安全性的思維</a:t>
            </a:r>
            <a:r>
              <a:rPr lang="zh-TW" altLang="en-US" sz="2400" dirty="0"/>
              <a:t>，於軟體開發過程中均進行各項必要的安全控制措施，雖開發時程長，卻降低了軟體後續維運的成本與遭受入侵的損失</a:t>
            </a:r>
          </a:p>
        </p:txBody>
      </p:sp>
    </p:spTree>
    <p:extLst>
      <p:ext uri="{BB962C8B-B14F-4D97-AF65-F5344CB8AC3E}">
        <p14:creationId xmlns:p14="http://schemas.microsoft.com/office/powerpoint/2010/main" val="31530871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2" name="Rectangle 17"/>
          <p:cNvSpPr>
            <a:spLocks noGrp="1" noChangeArrowheads="1"/>
          </p:cNvSpPr>
          <p:nvPr>
            <p:ph type="title"/>
          </p:nvPr>
        </p:nvSpPr>
        <p:spPr>
          <a:xfrm>
            <a:off x="1115616" y="117028"/>
            <a:ext cx="7458831" cy="935708"/>
          </a:xfrm>
        </p:spPr>
        <p:txBody>
          <a:bodyPr/>
          <a:lstStyle/>
          <a:p>
            <a:r>
              <a:rPr lang="zh-TW" altLang="en-US" dirty="0"/>
              <a:t>軟體開發生命週期安全</a:t>
            </a:r>
            <a:r>
              <a:rPr lang="en-US" altLang="zh-TW" dirty="0"/>
              <a:t>(1/3)</a:t>
            </a:r>
          </a:p>
        </p:txBody>
      </p:sp>
      <p:sp>
        <p:nvSpPr>
          <p:cNvPr id="52243" name="Rectangle 18"/>
          <p:cNvSpPr>
            <a:spLocks noGrp="1" noChangeArrowheads="1"/>
          </p:cNvSpPr>
          <p:nvPr>
            <p:ph type="body" idx="1"/>
          </p:nvPr>
        </p:nvSpPr>
        <p:spPr>
          <a:xfrm>
            <a:off x="608919" y="1052736"/>
            <a:ext cx="4035089" cy="5184775"/>
          </a:xfrm>
        </p:spPr>
        <p:txBody>
          <a:bodyPr/>
          <a:lstStyle/>
          <a:p>
            <a:r>
              <a:rPr lang="zh-TW" altLang="en-US" dirty="0"/>
              <a:t>軟體開發生命週期安全</a:t>
            </a:r>
            <a:r>
              <a:rPr lang="en-US" altLang="zh-TW" dirty="0"/>
              <a:t>(Secure Software Development Life Cycle, SSDLC)</a:t>
            </a:r>
            <a:r>
              <a:rPr lang="zh-TW" altLang="en-US" dirty="0"/>
              <a:t>意指發展一套安全軟體之順序，主要可分為以下步驟：</a:t>
            </a:r>
          </a:p>
        </p:txBody>
      </p:sp>
      <p:grpSp>
        <p:nvGrpSpPr>
          <p:cNvPr id="3" name="群組 2"/>
          <p:cNvGrpSpPr/>
          <p:nvPr/>
        </p:nvGrpSpPr>
        <p:grpSpPr>
          <a:xfrm>
            <a:off x="4932040" y="1268760"/>
            <a:ext cx="2436820" cy="5224472"/>
            <a:chOff x="4214813" y="1142984"/>
            <a:chExt cx="2436820" cy="5224472"/>
          </a:xfrm>
        </p:grpSpPr>
        <p:sp>
          <p:nvSpPr>
            <p:cNvPr id="9" name="Rectangle 13"/>
            <p:cNvSpPr>
              <a:spLocks noChangeArrowheads="1"/>
            </p:cNvSpPr>
            <p:nvPr/>
          </p:nvSpPr>
          <p:spPr bwMode="auto">
            <a:xfrm>
              <a:off x="4566729" y="5645144"/>
              <a:ext cx="2071702" cy="722312"/>
            </a:xfrm>
            <a:prstGeom prst="rect">
              <a:avLst/>
            </a:prstGeom>
            <a:solidFill>
              <a:schemeClr val="tx2">
                <a:lumMod val="60000"/>
                <a:lumOff val="40000"/>
                <a:alpha val="50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i="0">
                <a:effectLst>
                  <a:outerShdw blurRad="38100" dist="38100" dir="2700000" algn="tl">
                    <a:srgbClr val="FFFFFF"/>
                  </a:outerShdw>
                </a:effectLst>
                <a:latin typeface="+mn-ea"/>
              </a:endParaRPr>
            </a:p>
          </p:txBody>
        </p:sp>
        <p:sp>
          <p:nvSpPr>
            <p:cNvPr id="33" name="Rectangle 13"/>
            <p:cNvSpPr>
              <a:spLocks noChangeArrowheads="1"/>
            </p:cNvSpPr>
            <p:nvPr/>
          </p:nvSpPr>
          <p:spPr bwMode="auto">
            <a:xfrm>
              <a:off x="4572000" y="4429132"/>
              <a:ext cx="2071702" cy="722312"/>
            </a:xfrm>
            <a:prstGeom prst="rect">
              <a:avLst/>
            </a:prstGeom>
            <a:solidFill>
              <a:srgbClr val="92D05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i="0">
                <a:effectLst>
                  <a:outerShdw blurRad="38100" dist="38100" dir="2700000" algn="tl">
                    <a:srgbClr val="FFFFFF"/>
                  </a:outerShdw>
                </a:effectLst>
                <a:latin typeface="+mn-ea"/>
              </a:endParaRPr>
            </a:p>
          </p:txBody>
        </p:sp>
        <p:sp>
          <p:nvSpPr>
            <p:cNvPr id="35" name="Rectangle 13"/>
            <p:cNvSpPr>
              <a:spLocks noChangeArrowheads="1"/>
            </p:cNvSpPr>
            <p:nvPr/>
          </p:nvSpPr>
          <p:spPr bwMode="auto">
            <a:xfrm>
              <a:off x="4579931" y="3222618"/>
              <a:ext cx="2071702" cy="722312"/>
            </a:xfrm>
            <a:prstGeom prst="rect">
              <a:avLst/>
            </a:prstGeom>
            <a:solidFill>
              <a:srgbClr val="FFFF0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i="0">
                <a:effectLst>
                  <a:outerShdw blurRad="38100" dist="38100" dir="2700000" algn="tl">
                    <a:srgbClr val="FFFFFF"/>
                  </a:outerShdw>
                </a:effectLst>
                <a:latin typeface="+mn-ea"/>
              </a:endParaRPr>
            </a:p>
          </p:txBody>
        </p:sp>
        <p:sp>
          <p:nvSpPr>
            <p:cNvPr id="36" name="Rectangle 13"/>
            <p:cNvSpPr>
              <a:spLocks noChangeArrowheads="1"/>
            </p:cNvSpPr>
            <p:nvPr/>
          </p:nvSpPr>
          <p:spPr bwMode="auto">
            <a:xfrm>
              <a:off x="4572000" y="2143116"/>
              <a:ext cx="2071702" cy="722312"/>
            </a:xfrm>
            <a:prstGeom prst="rect">
              <a:avLst/>
            </a:prstGeom>
            <a:solidFill>
              <a:srgbClr val="FFC00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i="0">
                <a:effectLst>
                  <a:outerShdw blurRad="38100" dist="38100" dir="2700000" algn="tl">
                    <a:srgbClr val="FFFFFF"/>
                  </a:outerShdw>
                </a:effectLst>
                <a:latin typeface="+mn-ea"/>
              </a:endParaRPr>
            </a:p>
          </p:txBody>
        </p:sp>
        <p:sp>
          <p:nvSpPr>
            <p:cNvPr id="37" name="Rectangle 13"/>
            <p:cNvSpPr>
              <a:spLocks noChangeArrowheads="1"/>
            </p:cNvSpPr>
            <p:nvPr/>
          </p:nvSpPr>
          <p:spPr bwMode="auto">
            <a:xfrm>
              <a:off x="4572000" y="1142984"/>
              <a:ext cx="2071702" cy="722312"/>
            </a:xfrm>
            <a:prstGeom prst="rect">
              <a:avLst/>
            </a:prstGeom>
            <a:solidFill>
              <a:srgbClr val="FF0000">
                <a:alpha val="50000"/>
              </a:srgb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defRPr/>
              </a:pPr>
              <a:endParaRPr lang="en-US" sz="1400" i="0">
                <a:effectLst>
                  <a:outerShdw blurRad="38100" dist="38100" dir="2700000" algn="tl">
                    <a:srgbClr val="FFFFFF"/>
                  </a:outerShdw>
                </a:effectLst>
                <a:latin typeface="+mn-ea"/>
              </a:endParaRPr>
            </a:p>
          </p:txBody>
        </p:sp>
        <p:sp>
          <p:nvSpPr>
            <p:cNvPr id="12" name="Rectangle 21"/>
            <p:cNvSpPr>
              <a:spLocks noChangeArrowheads="1"/>
            </p:cNvSpPr>
            <p:nvPr/>
          </p:nvSpPr>
          <p:spPr bwMode="auto">
            <a:xfrm>
              <a:off x="4799013" y="4437063"/>
              <a:ext cx="1585912"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i="0" dirty="0">
                  <a:effectLst>
                    <a:outerShdw blurRad="38100" dist="38100" dir="2700000" algn="tl">
                      <a:srgbClr val="C0C0C0"/>
                    </a:outerShdw>
                  </a:effectLst>
                  <a:latin typeface="+mn-ea"/>
                  <a:ea typeface="+mn-ea"/>
                </a:rPr>
                <a:t>測試與驗收</a:t>
              </a:r>
              <a:endParaRPr lang="en-US" altLang="zh-TW" sz="1800" i="0" dirty="0">
                <a:effectLst>
                  <a:outerShdw blurRad="38100" dist="38100" dir="2700000" algn="tl">
                    <a:srgbClr val="C0C0C0"/>
                  </a:outerShdw>
                </a:effectLst>
                <a:latin typeface="+mn-ea"/>
                <a:ea typeface="+mn-ea"/>
              </a:endParaRPr>
            </a:p>
            <a:p>
              <a:pPr algn="ctr" eaLnBrk="1" hangingPunct="1">
                <a:defRPr/>
              </a:pPr>
              <a:r>
                <a:rPr lang="en-US" altLang="zh-TW" sz="1800" i="0" dirty="0">
                  <a:effectLst>
                    <a:outerShdw blurRad="38100" dist="38100" dir="2700000" algn="tl">
                      <a:srgbClr val="C0C0C0"/>
                    </a:outerShdw>
                  </a:effectLst>
                  <a:latin typeface="+mn-ea"/>
                  <a:ea typeface="+mn-ea"/>
                </a:rPr>
                <a:t>(Testing)</a:t>
              </a:r>
            </a:p>
          </p:txBody>
        </p:sp>
        <p:sp>
          <p:nvSpPr>
            <p:cNvPr id="52246" name="AutoShape 29"/>
            <p:cNvSpPr>
              <a:spLocks noChangeArrowheads="1"/>
            </p:cNvSpPr>
            <p:nvPr/>
          </p:nvSpPr>
          <p:spPr bwMode="auto">
            <a:xfrm>
              <a:off x="5411788" y="5292725"/>
              <a:ext cx="334962"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i="0">
                <a:latin typeface="+mn-ea"/>
                <a:ea typeface="+mn-ea"/>
              </a:endParaRPr>
            </a:p>
          </p:txBody>
        </p:sp>
        <p:sp>
          <p:nvSpPr>
            <p:cNvPr id="15" name="Rectangle 39"/>
            <p:cNvSpPr>
              <a:spLocks noChangeArrowheads="1"/>
            </p:cNvSpPr>
            <p:nvPr/>
          </p:nvSpPr>
          <p:spPr bwMode="auto">
            <a:xfrm>
              <a:off x="4497388" y="3219450"/>
              <a:ext cx="2154237"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i="0" dirty="0">
                  <a:effectLst>
                    <a:outerShdw blurRad="38100" dist="38100" dir="2700000" algn="tl">
                      <a:srgbClr val="C0C0C0"/>
                    </a:outerShdw>
                  </a:effectLst>
                  <a:latin typeface="+mn-ea"/>
                  <a:ea typeface="+mn-ea"/>
                </a:rPr>
                <a:t>程式實作</a:t>
              </a:r>
              <a:endParaRPr lang="en-US" altLang="zh-TW" sz="1800" i="0" dirty="0">
                <a:effectLst>
                  <a:outerShdw blurRad="38100" dist="38100" dir="2700000" algn="tl">
                    <a:srgbClr val="C0C0C0"/>
                  </a:outerShdw>
                </a:effectLst>
                <a:latin typeface="+mn-ea"/>
                <a:ea typeface="+mn-ea"/>
              </a:endParaRPr>
            </a:p>
            <a:p>
              <a:pPr algn="ctr" eaLnBrk="1" hangingPunct="1">
                <a:defRPr/>
              </a:pPr>
              <a:r>
                <a:rPr lang="en-US" altLang="zh-TW" sz="1800" i="0" dirty="0">
                  <a:effectLst>
                    <a:outerShdw blurRad="38100" dist="38100" dir="2700000" algn="tl">
                      <a:srgbClr val="C0C0C0"/>
                    </a:outerShdw>
                  </a:effectLst>
                  <a:latin typeface="+mn-ea"/>
                  <a:ea typeface="+mn-ea"/>
                </a:rPr>
                <a:t>(Implementation)</a:t>
              </a:r>
            </a:p>
          </p:txBody>
        </p:sp>
        <p:sp>
          <p:nvSpPr>
            <p:cNvPr id="52248" name="AutoShape 45"/>
            <p:cNvSpPr>
              <a:spLocks noChangeArrowheads="1"/>
            </p:cNvSpPr>
            <p:nvPr/>
          </p:nvSpPr>
          <p:spPr bwMode="auto">
            <a:xfrm>
              <a:off x="5413375" y="4006850"/>
              <a:ext cx="334963"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i="0">
                <a:latin typeface="+mn-ea"/>
                <a:ea typeface="+mn-ea"/>
              </a:endParaRPr>
            </a:p>
          </p:txBody>
        </p:sp>
        <p:sp>
          <p:nvSpPr>
            <p:cNvPr id="17" name="Rectangle 50"/>
            <p:cNvSpPr>
              <a:spLocks noChangeArrowheads="1"/>
            </p:cNvSpPr>
            <p:nvPr/>
          </p:nvSpPr>
          <p:spPr bwMode="auto">
            <a:xfrm>
              <a:off x="4649788" y="2222500"/>
              <a:ext cx="1905000"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i="0" dirty="0">
                  <a:effectLst>
                    <a:outerShdw blurRad="38100" dist="38100" dir="2700000" algn="tl">
                      <a:srgbClr val="C0C0C0"/>
                    </a:outerShdw>
                  </a:effectLst>
                  <a:latin typeface="+mn-ea"/>
                  <a:ea typeface="+mn-ea"/>
                </a:rPr>
                <a:t>架構設計</a:t>
              </a:r>
              <a:endParaRPr lang="en-US" altLang="zh-TW" sz="1800" i="0" dirty="0">
                <a:effectLst>
                  <a:outerShdw blurRad="38100" dist="38100" dir="2700000" algn="tl">
                    <a:srgbClr val="C0C0C0"/>
                  </a:outerShdw>
                </a:effectLst>
                <a:latin typeface="+mn-ea"/>
                <a:ea typeface="+mn-ea"/>
              </a:endParaRPr>
            </a:p>
            <a:p>
              <a:pPr algn="ctr" eaLnBrk="1" hangingPunct="1">
                <a:defRPr/>
              </a:pPr>
              <a:r>
                <a:rPr lang="en-US" altLang="zh-TW" sz="1800" i="0" dirty="0">
                  <a:effectLst>
                    <a:outerShdw blurRad="38100" dist="38100" dir="2700000" algn="tl">
                      <a:srgbClr val="C0C0C0"/>
                    </a:outerShdw>
                  </a:effectLst>
                  <a:latin typeface="+mn-ea"/>
                  <a:ea typeface="+mn-ea"/>
                </a:rPr>
                <a:t>(Design)</a:t>
              </a:r>
            </a:p>
          </p:txBody>
        </p:sp>
        <p:sp>
          <p:nvSpPr>
            <p:cNvPr id="52250" name="AutoShape 53"/>
            <p:cNvSpPr>
              <a:spLocks noChangeArrowheads="1"/>
            </p:cNvSpPr>
            <p:nvPr/>
          </p:nvSpPr>
          <p:spPr bwMode="auto">
            <a:xfrm>
              <a:off x="5411788" y="2863850"/>
              <a:ext cx="334962"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i="0">
                <a:latin typeface="+mn-ea"/>
                <a:ea typeface="+mn-ea"/>
              </a:endParaRPr>
            </a:p>
          </p:txBody>
        </p:sp>
        <p:sp>
          <p:nvSpPr>
            <p:cNvPr id="19" name="Rectangle 58"/>
            <p:cNvSpPr>
              <a:spLocks noChangeArrowheads="1"/>
            </p:cNvSpPr>
            <p:nvPr/>
          </p:nvSpPr>
          <p:spPr bwMode="auto">
            <a:xfrm>
              <a:off x="4649788" y="1222375"/>
              <a:ext cx="1905000" cy="6413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i="0" dirty="0">
                  <a:effectLst>
                    <a:outerShdw blurRad="38100" dist="38100" dir="2700000" algn="tl">
                      <a:srgbClr val="C0C0C0"/>
                    </a:outerShdw>
                  </a:effectLst>
                  <a:latin typeface="+mn-ea"/>
                  <a:ea typeface="+mn-ea"/>
                </a:rPr>
                <a:t>需求分析</a:t>
              </a:r>
              <a:endParaRPr lang="en-US" altLang="zh-TW" sz="1800" i="0" dirty="0">
                <a:effectLst>
                  <a:outerShdw blurRad="38100" dist="38100" dir="2700000" algn="tl">
                    <a:srgbClr val="C0C0C0"/>
                  </a:outerShdw>
                </a:effectLst>
                <a:latin typeface="+mn-ea"/>
                <a:ea typeface="+mn-ea"/>
              </a:endParaRPr>
            </a:p>
            <a:p>
              <a:pPr algn="ctr" eaLnBrk="1" hangingPunct="1">
                <a:defRPr/>
              </a:pPr>
              <a:r>
                <a:rPr lang="en-US" altLang="zh-TW" sz="1800" i="0" dirty="0">
                  <a:effectLst>
                    <a:outerShdw blurRad="38100" dist="38100" dir="2700000" algn="tl">
                      <a:srgbClr val="C0C0C0"/>
                    </a:outerShdw>
                  </a:effectLst>
                  <a:latin typeface="+mn-ea"/>
                  <a:ea typeface="+mn-ea"/>
                </a:rPr>
                <a:t>(Requirements)</a:t>
              </a:r>
            </a:p>
          </p:txBody>
        </p:sp>
        <p:sp>
          <p:nvSpPr>
            <p:cNvPr id="52252" name="AutoShape 62"/>
            <p:cNvSpPr>
              <a:spLocks noChangeArrowheads="1"/>
            </p:cNvSpPr>
            <p:nvPr/>
          </p:nvSpPr>
          <p:spPr bwMode="auto">
            <a:xfrm>
              <a:off x="5411788" y="1854200"/>
              <a:ext cx="334962" cy="288925"/>
            </a:xfrm>
            <a:prstGeom prst="downArrow">
              <a:avLst>
                <a:gd name="adj1" fmla="val 40972"/>
                <a:gd name="adj2" fmla="val 42306"/>
              </a:avLst>
            </a:prstGeom>
            <a:solidFill>
              <a:srgbClr val="CC3300"/>
            </a:solidFill>
            <a:ln>
              <a:noFill/>
            </a:ln>
            <a:effectLst>
              <a:prstShdw prst="shdw17" dist="17961" dir="13500000">
                <a:srgbClr val="7A1F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i="0">
                <a:latin typeface="+mn-ea"/>
                <a:ea typeface="+mn-ea"/>
              </a:endParaRPr>
            </a:p>
          </p:txBody>
        </p:sp>
        <p:grpSp>
          <p:nvGrpSpPr>
            <p:cNvPr id="52253" name="Group 63"/>
            <p:cNvGrpSpPr>
              <a:grpSpLocks/>
            </p:cNvGrpSpPr>
            <p:nvPr/>
          </p:nvGrpSpPr>
          <p:grpSpPr bwMode="auto">
            <a:xfrm>
              <a:off x="4214813" y="1350963"/>
              <a:ext cx="503237" cy="4752975"/>
              <a:chOff x="975" y="618"/>
              <a:chExt cx="317" cy="2994"/>
            </a:xfrm>
          </p:grpSpPr>
          <p:sp>
            <p:nvSpPr>
              <p:cNvPr id="52264" name="Rectangle 64"/>
              <p:cNvSpPr>
                <a:spLocks noChangeArrowheads="1"/>
              </p:cNvSpPr>
              <p:nvPr/>
            </p:nvSpPr>
            <p:spPr bwMode="auto">
              <a:xfrm>
                <a:off x="1066" y="3521"/>
                <a:ext cx="182" cy="91"/>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i="0">
                  <a:latin typeface="+mn-ea"/>
                  <a:ea typeface="+mn-ea"/>
                </a:endParaRPr>
              </a:p>
            </p:txBody>
          </p:sp>
          <p:sp>
            <p:nvSpPr>
              <p:cNvPr id="52265" name="AutoShape 65"/>
              <p:cNvSpPr>
                <a:spLocks noChangeArrowheads="1"/>
              </p:cNvSpPr>
              <p:nvPr/>
            </p:nvSpPr>
            <p:spPr bwMode="auto">
              <a:xfrm>
                <a:off x="975" y="618"/>
                <a:ext cx="317" cy="27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1 w 21600"/>
                  <a:gd name="T13" fmla="*/ 3007 h 21600"/>
                  <a:gd name="T14" fmla="*/ 16967 w 21600"/>
                  <a:gd name="T15" fmla="*/ 9178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3007"/>
                    </a:lnTo>
                    <a:cubicBezTo>
                      <a:pt x="5564" y="3007"/>
                      <a:pt x="0" y="7104"/>
                      <a:pt x="0" y="12158"/>
                    </a:cubicBezTo>
                    <a:lnTo>
                      <a:pt x="0" y="21600"/>
                    </a:lnTo>
                    <a:lnTo>
                      <a:pt x="6280" y="21600"/>
                    </a:lnTo>
                    <a:lnTo>
                      <a:pt x="6280" y="12158"/>
                    </a:lnTo>
                    <a:cubicBezTo>
                      <a:pt x="6280" y="10497"/>
                      <a:pt x="9032" y="9151"/>
                      <a:pt x="12427" y="9151"/>
                    </a:cubicBezTo>
                    <a:lnTo>
                      <a:pt x="12427" y="12158"/>
                    </a:lnTo>
                    <a:lnTo>
                      <a:pt x="21600" y="6079"/>
                    </a:lnTo>
                    <a:close/>
                  </a:path>
                </a:pathLst>
              </a:cu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i="0">
                  <a:latin typeface="+mn-ea"/>
                  <a:ea typeface="+mn-ea"/>
                </a:endParaRPr>
              </a:p>
            </p:txBody>
          </p:sp>
          <p:sp>
            <p:nvSpPr>
              <p:cNvPr id="52266" name="Rectangle 66"/>
              <p:cNvSpPr>
                <a:spLocks noChangeArrowheads="1"/>
              </p:cNvSpPr>
              <p:nvPr/>
            </p:nvSpPr>
            <p:spPr bwMode="auto">
              <a:xfrm>
                <a:off x="975" y="845"/>
                <a:ext cx="91" cy="2767"/>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en-US" altLang="zh-TW" sz="4000" i="0">
                  <a:latin typeface="+mn-ea"/>
                  <a:ea typeface="+mn-ea"/>
                </a:endParaRPr>
              </a:p>
            </p:txBody>
          </p:sp>
        </p:grpSp>
        <p:sp>
          <p:nvSpPr>
            <p:cNvPr id="38" name="Rectangle 21"/>
            <p:cNvSpPr>
              <a:spLocks noChangeArrowheads="1"/>
            </p:cNvSpPr>
            <p:nvPr/>
          </p:nvSpPr>
          <p:spPr bwMode="auto">
            <a:xfrm>
              <a:off x="4572000" y="5648325"/>
              <a:ext cx="2071688" cy="646331"/>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eaLnBrk="1" hangingPunct="1">
                <a:defRPr/>
              </a:pPr>
              <a:r>
                <a:rPr lang="zh-TW" altLang="en-US" sz="1800" i="0" dirty="0">
                  <a:effectLst>
                    <a:outerShdw blurRad="38100" dist="38100" dir="2700000" algn="tl">
                      <a:srgbClr val="C0C0C0"/>
                    </a:outerShdw>
                  </a:effectLst>
                  <a:latin typeface="+mn-ea"/>
                  <a:ea typeface="+mn-ea"/>
                </a:rPr>
                <a:t>部署與維運</a:t>
              </a:r>
              <a:endParaRPr lang="en-US" altLang="zh-TW" sz="1800" i="0" dirty="0">
                <a:effectLst>
                  <a:outerShdw blurRad="38100" dist="38100" dir="2700000" algn="tl">
                    <a:srgbClr val="C0C0C0"/>
                  </a:outerShdw>
                </a:effectLst>
                <a:latin typeface="+mn-ea"/>
                <a:ea typeface="+mn-ea"/>
              </a:endParaRPr>
            </a:p>
            <a:p>
              <a:pPr algn="ctr" eaLnBrk="1" hangingPunct="1">
                <a:defRPr/>
              </a:pPr>
              <a:r>
                <a:rPr lang="en-US" altLang="zh-TW" sz="1800" i="0" dirty="0">
                  <a:effectLst>
                    <a:outerShdw blurRad="38100" dist="38100" dir="2700000" algn="tl">
                      <a:srgbClr val="C0C0C0"/>
                    </a:outerShdw>
                  </a:effectLst>
                  <a:latin typeface="+mn-ea"/>
                  <a:ea typeface="+mn-ea"/>
                </a:rPr>
                <a:t>(Maintenance)</a:t>
              </a:r>
            </a:p>
          </p:txBody>
        </p:sp>
      </p:grpSp>
    </p:spTree>
    <p:extLst>
      <p:ext uri="{BB962C8B-B14F-4D97-AF65-F5344CB8AC3E}">
        <p14:creationId xmlns:p14="http://schemas.microsoft.com/office/powerpoint/2010/main" val="10479783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115616" y="117028"/>
            <a:ext cx="7458831" cy="935708"/>
          </a:xfrm>
        </p:spPr>
        <p:txBody>
          <a:bodyPr/>
          <a:lstStyle/>
          <a:p>
            <a:r>
              <a:rPr lang="zh-TW" altLang="en-US" dirty="0"/>
              <a:t>軟體開發生命週期安全</a:t>
            </a:r>
            <a:r>
              <a:rPr lang="en-US" altLang="zh-TW" dirty="0"/>
              <a:t>(2/3)</a:t>
            </a:r>
          </a:p>
        </p:txBody>
      </p:sp>
      <p:sp>
        <p:nvSpPr>
          <p:cNvPr id="54276" name="Rectangle 3"/>
          <p:cNvSpPr>
            <a:spLocks noGrp="1" noChangeArrowheads="1"/>
          </p:cNvSpPr>
          <p:nvPr>
            <p:ph type="body" idx="1"/>
          </p:nvPr>
        </p:nvSpPr>
        <p:spPr>
          <a:xfrm>
            <a:off x="611559" y="1052736"/>
            <a:ext cx="8071271" cy="5229320"/>
          </a:xfrm>
        </p:spPr>
        <p:txBody>
          <a:bodyPr/>
          <a:lstStyle/>
          <a:p>
            <a:pPr algn="just" eaLnBrk="1" hangingPunct="1"/>
            <a:r>
              <a:rPr lang="zh-TW" altLang="en-US" dirty="0"/>
              <a:t>需求分析 </a:t>
            </a:r>
            <a:r>
              <a:rPr lang="en-US" altLang="zh-TW" dirty="0"/>
              <a:t>(</a:t>
            </a:r>
            <a:r>
              <a:rPr lang="en-US" altLang="zh-TW" sz="2600" dirty="0"/>
              <a:t>Requirements</a:t>
            </a:r>
            <a:r>
              <a:rPr lang="en-US" altLang="zh-TW" dirty="0"/>
              <a:t>)</a:t>
            </a:r>
          </a:p>
          <a:p>
            <a:pPr lvl="1" indent="-220663" algn="just"/>
            <a:r>
              <a:rPr lang="zh-TW" altLang="en-US" kern="1200" dirty="0"/>
              <a:t>進行</a:t>
            </a:r>
            <a:r>
              <a:rPr lang="zh-TW" altLang="en-US" dirty="0">
                <a:solidFill>
                  <a:srgbClr val="FF0000"/>
                </a:solidFill>
                <a:latin typeface="標楷體" panose="03000509000000000000" pitchFamily="65" charset="-120"/>
              </a:rPr>
              <a:t>風險分析</a:t>
            </a:r>
            <a:r>
              <a:rPr lang="zh-TW" altLang="en-US" kern="1200" dirty="0"/>
              <a:t>與確認應用程式的</a:t>
            </a:r>
            <a:r>
              <a:rPr lang="zh-TW" altLang="en-US" dirty="0">
                <a:solidFill>
                  <a:srgbClr val="FF0000"/>
                </a:solidFill>
                <a:latin typeface="標楷體" panose="03000509000000000000" pitchFamily="65" charset="-120"/>
              </a:rPr>
              <a:t>資安需求</a:t>
            </a:r>
            <a:r>
              <a:rPr lang="zh-TW" altLang="en-US" sz="2400" dirty="0">
                <a:latin typeface="標楷體" panose="03000509000000000000" pitchFamily="65" charset="-120"/>
              </a:rPr>
              <a:t>，以符合</a:t>
            </a:r>
            <a:r>
              <a:rPr lang="zh-TW" altLang="en-US" sz="2400" dirty="0">
                <a:solidFill>
                  <a:srgbClr val="FF0000"/>
                </a:solidFill>
                <a:latin typeface="標楷體" panose="03000509000000000000" pitchFamily="65" charset="-120"/>
              </a:rPr>
              <a:t>使用者需求</a:t>
            </a:r>
            <a:r>
              <a:rPr lang="zh-TW" altLang="en-US" sz="2400" dirty="0">
                <a:latin typeface="標楷體" panose="03000509000000000000" pitchFamily="65" charset="-120"/>
              </a:rPr>
              <a:t>與</a:t>
            </a:r>
            <a:r>
              <a:rPr lang="zh-TW" altLang="en-US" sz="2400" dirty="0">
                <a:solidFill>
                  <a:srgbClr val="FF0000"/>
                </a:solidFill>
                <a:latin typeface="標楷體" panose="03000509000000000000" pitchFamily="65" charset="-120"/>
              </a:rPr>
              <a:t>法規遵循</a:t>
            </a:r>
            <a:r>
              <a:rPr lang="zh-TW" altLang="en-US" sz="2400" dirty="0">
                <a:latin typeface="標楷體" panose="03000509000000000000" pitchFamily="65" charset="-120"/>
              </a:rPr>
              <a:t>為目的</a:t>
            </a:r>
            <a:endParaRPr lang="en-US" altLang="zh-TW" sz="2400" dirty="0">
              <a:latin typeface="標楷體" panose="03000509000000000000" pitchFamily="65" charset="-120"/>
            </a:endParaRPr>
          </a:p>
          <a:p>
            <a:pPr algn="just" eaLnBrk="1" hangingPunct="1"/>
            <a:r>
              <a:rPr lang="zh-TW" altLang="en-US" dirty="0"/>
              <a:t>架構設計 </a:t>
            </a:r>
            <a:r>
              <a:rPr lang="en-US" altLang="zh-TW" dirty="0"/>
              <a:t>(</a:t>
            </a:r>
            <a:r>
              <a:rPr lang="en-US" altLang="zh-TW" sz="2600" dirty="0"/>
              <a:t>Design</a:t>
            </a:r>
            <a:r>
              <a:rPr lang="en-US" altLang="zh-TW" dirty="0"/>
              <a:t>)</a:t>
            </a:r>
          </a:p>
          <a:p>
            <a:pPr lvl="1" indent="-220663" algn="just" eaLnBrk="1" hangingPunct="1"/>
            <a:r>
              <a:rPr lang="zh-TW" altLang="en-US" sz="2400" dirty="0"/>
              <a:t>根據</a:t>
            </a:r>
            <a:r>
              <a:rPr lang="zh-TW" altLang="en-US" sz="2400" dirty="0">
                <a:solidFill>
                  <a:srgbClr val="FF0000"/>
                </a:solidFill>
              </a:rPr>
              <a:t>需求分析結果</a:t>
            </a:r>
            <a:r>
              <a:rPr lang="zh-TW" altLang="en-US" sz="2400" dirty="0"/>
              <a:t>，進行包含系統任務的目標、功能關聯、邊界範圍及各階層使用者的角色等內外部使用的規劃與搭配適當的</a:t>
            </a:r>
            <a:r>
              <a:rPr lang="zh-TW" altLang="en-US" sz="2400" dirty="0">
                <a:solidFill>
                  <a:srgbClr val="FF0000"/>
                </a:solidFill>
              </a:rPr>
              <a:t>資安架構</a:t>
            </a:r>
            <a:endParaRPr lang="zh-TW" altLang="en-US" dirty="0"/>
          </a:p>
          <a:p>
            <a:pPr algn="just" eaLnBrk="1" hangingPunct="1"/>
            <a:r>
              <a:rPr lang="zh-TW" altLang="en-US" dirty="0"/>
              <a:t>程式實作 </a:t>
            </a:r>
            <a:r>
              <a:rPr lang="en-US" altLang="zh-TW" dirty="0"/>
              <a:t>(</a:t>
            </a:r>
            <a:r>
              <a:rPr lang="en-US" altLang="zh-TW" sz="2600" dirty="0"/>
              <a:t>Implementation</a:t>
            </a:r>
            <a:r>
              <a:rPr lang="en-US" altLang="zh-TW" dirty="0"/>
              <a:t>)</a:t>
            </a:r>
          </a:p>
          <a:p>
            <a:pPr lvl="1" indent="-220663" algn="just" eaLnBrk="1" hangingPunct="1"/>
            <a:r>
              <a:rPr lang="zh-TW" altLang="en-US" sz="2400" dirty="0">
                <a:solidFill>
                  <a:srgbClr val="FF0000"/>
                </a:solidFill>
              </a:rPr>
              <a:t>落實既有之規劃</a:t>
            </a:r>
            <a:r>
              <a:rPr lang="zh-TW" altLang="en-US" sz="2400" dirty="0"/>
              <a:t>，將使用者介面、功能運作及</a:t>
            </a:r>
            <a:r>
              <a:rPr lang="zh-TW" altLang="en-US" sz="2400" dirty="0">
                <a:solidFill>
                  <a:srgbClr val="FF0000"/>
                </a:solidFill>
              </a:rPr>
              <a:t>安全性</a:t>
            </a:r>
            <a:r>
              <a:rPr lang="zh-TW" altLang="en-US" sz="2400" dirty="0"/>
              <a:t>等完整的實現</a:t>
            </a:r>
            <a:endParaRPr lang="en-US" altLang="zh-TW" sz="2400" dirty="0"/>
          </a:p>
          <a:p>
            <a:pPr lvl="1" indent="-220663" algn="just"/>
            <a:r>
              <a:rPr lang="zh-TW" altLang="en-US" kern="1200" dirty="0"/>
              <a:t>程式設計師應隨時注意正確安全的程式撰寫習慣</a:t>
            </a:r>
          </a:p>
          <a:p>
            <a:pPr lvl="1" indent="-220663" algn="just" eaLnBrk="1" hangingPunct="1"/>
            <a:endParaRPr lang="zh-TW" altLang="en-US" sz="2400" dirty="0"/>
          </a:p>
          <a:p>
            <a:pPr algn="just" eaLnBrk="1" hangingPunct="1"/>
            <a:endParaRPr lang="zh-TW" altLang="en-US" dirty="0">
              <a:latin typeface="標楷體" panose="03000509000000000000" pitchFamily="65" charset="-120"/>
            </a:endParaRPr>
          </a:p>
        </p:txBody>
      </p:sp>
    </p:spTree>
    <p:extLst>
      <p:ext uri="{BB962C8B-B14F-4D97-AF65-F5344CB8AC3E}">
        <p14:creationId xmlns:p14="http://schemas.microsoft.com/office/powerpoint/2010/main" val="13906758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115616" y="117028"/>
            <a:ext cx="7458831" cy="935708"/>
          </a:xfrm>
        </p:spPr>
        <p:txBody>
          <a:bodyPr/>
          <a:lstStyle/>
          <a:p>
            <a:r>
              <a:rPr lang="zh-TW" altLang="en-US" dirty="0"/>
              <a:t>軟體開發生命週期安全</a:t>
            </a:r>
            <a:r>
              <a:rPr lang="en-US" altLang="zh-TW" dirty="0"/>
              <a:t>(3/3)</a:t>
            </a:r>
            <a:endParaRPr lang="zh-TW" altLang="en-US" dirty="0"/>
          </a:p>
        </p:txBody>
      </p:sp>
      <p:sp>
        <p:nvSpPr>
          <p:cNvPr id="56324" name="Rectangle 3"/>
          <p:cNvSpPr>
            <a:spLocks noGrp="1" noChangeArrowheads="1"/>
          </p:cNvSpPr>
          <p:nvPr>
            <p:ph type="body" idx="1"/>
          </p:nvPr>
        </p:nvSpPr>
        <p:spPr>
          <a:xfrm>
            <a:off x="611559" y="1052736"/>
            <a:ext cx="8071271" cy="5229320"/>
          </a:xfrm>
        </p:spPr>
        <p:txBody>
          <a:bodyPr/>
          <a:lstStyle/>
          <a:p>
            <a:pPr algn="just" eaLnBrk="1" hangingPunct="1"/>
            <a:r>
              <a:rPr lang="zh-TW" altLang="en-US" dirty="0"/>
              <a:t>測試與驗收 </a:t>
            </a:r>
            <a:r>
              <a:rPr lang="en-US" altLang="zh-TW" dirty="0"/>
              <a:t>(</a:t>
            </a:r>
            <a:r>
              <a:rPr lang="en-US" altLang="zh-TW" sz="2600" dirty="0"/>
              <a:t>Testin</a:t>
            </a:r>
            <a:r>
              <a:rPr lang="en-US" altLang="zh-TW" dirty="0"/>
              <a:t>g)</a:t>
            </a:r>
          </a:p>
          <a:p>
            <a:pPr lvl="1" algn="just"/>
            <a:r>
              <a:rPr lang="zh-TW" altLang="en-US" kern="1200" dirty="0"/>
              <a:t>依據資安需求</a:t>
            </a:r>
            <a:r>
              <a:rPr lang="zh-TW" altLang="en-US" kern="1200" dirty="0">
                <a:solidFill>
                  <a:srgbClr val="FF0000"/>
                </a:solidFill>
              </a:rPr>
              <a:t>擬訂測試計畫</a:t>
            </a:r>
            <a:r>
              <a:rPr lang="zh-TW" altLang="en-US" kern="1200" dirty="0"/>
              <a:t>，並依測試計畫進行測試與修正</a:t>
            </a:r>
            <a:endParaRPr lang="en-US" altLang="zh-TW" sz="2400" dirty="0"/>
          </a:p>
          <a:p>
            <a:pPr lvl="1" algn="just" eaLnBrk="1" hangingPunct="1"/>
            <a:r>
              <a:rPr lang="zh-TW" altLang="en-US" sz="2400" dirty="0"/>
              <a:t>確保各項功能與</a:t>
            </a:r>
            <a:r>
              <a:rPr lang="zh-TW" altLang="en-US" sz="2400" dirty="0">
                <a:solidFill>
                  <a:srgbClr val="FF0000"/>
                </a:solidFill>
              </a:rPr>
              <a:t>安全性</a:t>
            </a:r>
            <a:r>
              <a:rPr lang="zh-TW" altLang="en-US" sz="2400" dirty="0"/>
              <a:t>皆可</a:t>
            </a:r>
            <a:r>
              <a:rPr lang="zh-TW" altLang="en-US" sz="2400" dirty="0">
                <a:solidFill>
                  <a:srgbClr val="FF0000"/>
                </a:solidFill>
              </a:rPr>
              <a:t>符合既定的需求</a:t>
            </a:r>
            <a:endParaRPr lang="zh-TW" altLang="en-US" dirty="0">
              <a:latin typeface="Arial" panose="020B0604020202020204" pitchFamily="34" charset="0"/>
              <a:ea typeface="新細明體" panose="02020500000000000000" pitchFamily="18" charset="-120"/>
            </a:endParaRPr>
          </a:p>
          <a:p>
            <a:pPr algn="just" eaLnBrk="1" hangingPunct="1"/>
            <a:r>
              <a:rPr lang="zh-TW" altLang="en-US" dirty="0"/>
              <a:t>部署與維運</a:t>
            </a:r>
            <a:r>
              <a:rPr lang="en-US" altLang="zh-TW" dirty="0"/>
              <a:t> (</a:t>
            </a:r>
            <a:r>
              <a:rPr lang="en-US" altLang="zh-TW" sz="2600" dirty="0"/>
              <a:t>Maintenance</a:t>
            </a:r>
            <a:r>
              <a:rPr lang="en-US" altLang="zh-TW" dirty="0"/>
              <a:t>)</a:t>
            </a:r>
          </a:p>
          <a:p>
            <a:pPr lvl="1" algn="just" eaLnBrk="1" hangingPunct="1"/>
            <a:r>
              <a:rPr lang="zh-TW" altLang="en-US" sz="2400" dirty="0"/>
              <a:t>進行軟體之</a:t>
            </a:r>
            <a:r>
              <a:rPr lang="zh-TW" altLang="en-US" sz="2400" dirty="0">
                <a:solidFill>
                  <a:srgbClr val="FF0000"/>
                </a:solidFill>
              </a:rPr>
              <a:t>部署</a:t>
            </a:r>
            <a:r>
              <a:rPr lang="zh-TW" altLang="en-US" sz="2400" dirty="0"/>
              <a:t>，安排</a:t>
            </a:r>
            <a:r>
              <a:rPr lang="zh-TW" altLang="en-US" sz="2400" dirty="0">
                <a:solidFill>
                  <a:srgbClr val="FF0000"/>
                </a:solidFill>
              </a:rPr>
              <a:t>教育訓練</a:t>
            </a:r>
            <a:endParaRPr lang="en-US" altLang="zh-TW" sz="2400" dirty="0"/>
          </a:p>
          <a:p>
            <a:pPr lvl="1" algn="just" eaLnBrk="1" hangingPunct="1"/>
            <a:r>
              <a:rPr lang="zh-TW" altLang="en-US" sz="2400" dirty="0"/>
              <a:t>落實軟體之穩定運作，應定期</a:t>
            </a:r>
            <a:r>
              <a:rPr lang="zh-TW" altLang="en-US" sz="2400" dirty="0">
                <a:solidFill>
                  <a:srgbClr val="FF0000"/>
                </a:solidFill>
              </a:rPr>
              <a:t>修補漏洞</a:t>
            </a:r>
            <a:r>
              <a:rPr lang="en-US" altLang="zh-TW" sz="2400" dirty="0"/>
              <a:t>(</a:t>
            </a:r>
            <a:r>
              <a:rPr lang="en-US" altLang="zh-TW" sz="2200" dirty="0"/>
              <a:t>Patch</a:t>
            </a:r>
            <a:r>
              <a:rPr lang="en-US" altLang="zh-TW" sz="2400" dirty="0"/>
              <a:t>)</a:t>
            </a:r>
            <a:r>
              <a:rPr lang="zh-TW" altLang="en-US" sz="2400" dirty="0"/>
              <a:t>、按步</a:t>
            </a:r>
            <a:r>
              <a:rPr lang="zh-TW" altLang="en-US" sz="2400" dirty="0">
                <a:solidFill>
                  <a:srgbClr val="FF0000"/>
                </a:solidFill>
              </a:rPr>
              <a:t>升級更新版本</a:t>
            </a:r>
            <a:r>
              <a:rPr lang="en-US" altLang="zh-TW" sz="2400" dirty="0"/>
              <a:t>(</a:t>
            </a:r>
            <a:r>
              <a:rPr lang="en-US" altLang="zh-TW" sz="2200" dirty="0"/>
              <a:t>Upgrade</a:t>
            </a:r>
            <a:r>
              <a:rPr lang="en-US" altLang="zh-TW" sz="2400" dirty="0"/>
              <a:t>)</a:t>
            </a:r>
            <a:r>
              <a:rPr lang="zh-TW" altLang="en-US" sz="2400" dirty="0"/>
              <a:t>及</a:t>
            </a:r>
            <a:r>
              <a:rPr lang="zh-TW" altLang="en-US" sz="2400" dirty="0">
                <a:solidFill>
                  <a:srgbClr val="FF0000"/>
                </a:solidFill>
              </a:rPr>
              <a:t>即時監控</a:t>
            </a:r>
            <a:r>
              <a:rPr lang="en-US" altLang="zh-TW" sz="2400" dirty="0"/>
              <a:t>(</a:t>
            </a:r>
            <a:r>
              <a:rPr lang="en-US" altLang="zh-TW" sz="2200" dirty="0"/>
              <a:t>Monitor</a:t>
            </a:r>
            <a:r>
              <a:rPr lang="en-US" altLang="zh-TW" sz="2400" dirty="0"/>
              <a:t>)</a:t>
            </a:r>
          </a:p>
          <a:p>
            <a:pPr lvl="1" algn="just" eaLnBrk="1" hangingPunct="1"/>
            <a:endParaRPr lang="en-US" altLang="zh-TW" sz="2400" dirty="0"/>
          </a:p>
        </p:txBody>
      </p:sp>
    </p:spTree>
    <p:extLst>
      <p:ext uri="{BB962C8B-B14F-4D97-AF65-F5344CB8AC3E}">
        <p14:creationId xmlns:p14="http://schemas.microsoft.com/office/powerpoint/2010/main" val="281751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en-US" altLang="zh-TW" sz="3600" dirty="0" err="1">
                <a:solidFill>
                  <a:srgbClr val="FF0000"/>
                </a:solidFill>
              </a:rPr>
              <a:t>應用程式安全控制</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42231255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單一角落矩形 2"/>
          <p:cNvSpPr/>
          <p:nvPr/>
        </p:nvSpPr>
        <p:spPr bwMode="auto">
          <a:xfrm>
            <a:off x="685800" y="2204864"/>
            <a:ext cx="7990656" cy="1872208"/>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1" u="none" strike="noStrike" cap="none" normalizeH="0" baseline="0">
              <a:ln>
                <a:noFill/>
              </a:ln>
              <a:solidFill>
                <a:schemeClr val="tx1"/>
              </a:solidFill>
              <a:effectLst/>
              <a:latin typeface="Arial" charset="0"/>
              <a:ea typeface="標楷體" pitchFamily="65" charset="-120"/>
            </a:endParaRPr>
          </a:p>
        </p:txBody>
      </p:sp>
      <p:sp>
        <p:nvSpPr>
          <p:cNvPr id="9218" name="Rectangle 4"/>
          <p:cNvSpPr>
            <a:spLocks noGrp="1" noChangeArrowheads="1"/>
          </p:cNvSpPr>
          <p:nvPr>
            <p:ph type="ctrTitle"/>
          </p:nvPr>
        </p:nvSpPr>
        <p:spPr>
          <a:xfrm>
            <a:off x="685800" y="2204864"/>
            <a:ext cx="7772400" cy="1872208"/>
          </a:xfrm>
        </p:spPr>
        <p:txBody>
          <a:bodyPr/>
          <a:lstStyle/>
          <a:p>
            <a:r>
              <a:rPr kumimoji="0" lang="zh-TW" altLang="en-US" dirty="0"/>
              <a:t>第</a:t>
            </a:r>
            <a:r>
              <a:rPr kumimoji="0" lang="en-US" altLang="zh-TW" dirty="0"/>
              <a:t>8</a:t>
            </a:r>
            <a:r>
              <a:rPr kumimoji="0" lang="zh-TW" altLang="en-US" dirty="0"/>
              <a:t>單元</a:t>
            </a:r>
            <a:br>
              <a:rPr kumimoji="0" lang="zh-TW" altLang="en-US" dirty="0"/>
            </a:br>
            <a:r>
              <a:rPr kumimoji="0" lang="zh-TW" altLang="en-US" dirty="0"/>
              <a:t>應用程式安全</a:t>
            </a:r>
          </a:p>
        </p:txBody>
      </p:sp>
    </p:spTree>
    <p:extLst>
      <p:ext uri="{BB962C8B-B14F-4D97-AF65-F5344CB8AC3E}">
        <p14:creationId xmlns:p14="http://schemas.microsoft.com/office/powerpoint/2010/main" val="848321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r>
              <a:rPr lang="zh-TW" altLang="en-US" dirty="0"/>
              <a:t>應用程式安全控制</a:t>
            </a:r>
          </a:p>
        </p:txBody>
      </p:sp>
      <p:sp>
        <p:nvSpPr>
          <p:cNvPr id="3" name="內容版面配置區 2"/>
          <p:cNvSpPr>
            <a:spLocks noGrp="1"/>
          </p:cNvSpPr>
          <p:nvPr>
            <p:ph idx="1"/>
          </p:nvPr>
        </p:nvSpPr>
        <p:spPr>
          <a:xfrm>
            <a:off x="611559" y="1052736"/>
            <a:ext cx="8071271" cy="5229320"/>
          </a:xfrm>
        </p:spPr>
        <p:txBody>
          <a:bodyPr/>
          <a:lstStyle/>
          <a:p>
            <a:r>
              <a:rPr lang="zh-TW" altLang="zh-TW" dirty="0"/>
              <a:t>變更控制</a:t>
            </a:r>
          </a:p>
          <a:p>
            <a:r>
              <a:rPr lang="zh-TW" altLang="zh-TW" dirty="0"/>
              <a:t>職責區隔</a:t>
            </a:r>
          </a:p>
          <a:p>
            <a:r>
              <a:rPr lang="zh-TW" altLang="zh-TW" dirty="0"/>
              <a:t>程式庫維護</a:t>
            </a:r>
            <a:endParaRPr lang="en-US" altLang="zh-TW" dirty="0"/>
          </a:p>
          <a:p>
            <a:r>
              <a:rPr lang="zh-TW" altLang="en-US" dirty="0"/>
              <a:t>應用程式安全檢測</a:t>
            </a:r>
            <a:endParaRPr lang="en-US" altLang="zh-TW" dirty="0"/>
          </a:p>
          <a:p>
            <a:r>
              <a:rPr lang="zh-TW" altLang="en-US" dirty="0"/>
              <a:t>行動應用程式安全</a:t>
            </a:r>
          </a:p>
        </p:txBody>
      </p:sp>
    </p:spTree>
    <p:extLst>
      <p:ext uri="{BB962C8B-B14F-4D97-AF65-F5344CB8AC3E}">
        <p14:creationId xmlns:p14="http://schemas.microsoft.com/office/powerpoint/2010/main" val="32650439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115616" y="117028"/>
            <a:ext cx="7458831" cy="935708"/>
          </a:xfrm>
        </p:spPr>
        <p:txBody>
          <a:bodyPr/>
          <a:lstStyle/>
          <a:p>
            <a:r>
              <a:rPr lang="zh-TW" altLang="en-US"/>
              <a:t>變更控制</a:t>
            </a:r>
            <a:r>
              <a:rPr lang="en-US" altLang="zh-TW"/>
              <a:t>(1/2)</a:t>
            </a:r>
          </a:p>
        </p:txBody>
      </p:sp>
      <p:sp>
        <p:nvSpPr>
          <p:cNvPr id="60420" name="Rectangle 3"/>
          <p:cNvSpPr>
            <a:spLocks noGrp="1" noChangeArrowheads="1"/>
          </p:cNvSpPr>
          <p:nvPr>
            <p:ph type="body" idx="1"/>
          </p:nvPr>
        </p:nvSpPr>
        <p:spPr>
          <a:xfrm>
            <a:off x="590872" y="1052513"/>
            <a:ext cx="8229600" cy="5545137"/>
          </a:xfrm>
        </p:spPr>
        <p:txBody>
          <a:bodyPr/>
          <a:lstStyle/>
          <a:p>
            <a:pPr algn="just"/>
            <a:r>
              <a:rPr lang="zh-TW" altLang="en-US" dirty="0"/>
              <a:t>原因</a:t>
            </a:r>
          </a:p>
          <a:p>
            <a:pPr lvl="1" algn="just"/>
            <a:r>
              <a:rPr lang="zh-TW" altLang="en-US" sz="2400" dirty="0"/>
              <a:t>應用程式上線後因需求的變更、新功能要求及發現瑕疵等因素，需要變更應用系統程式或組態</a:t>
            </a:r>
          </a:p>
          <a:p>
            <a:pPr algn="just"/>
            <a:r>
              <a:rPr lang="zh-TW" altLang="en-US" dirty="0"/>
              <a:t>目的</a:t>
            </a:r>
          </a:p>
          <a:p>
            <a:pPr lvl="1" algn="just"/>
            <a:r>
              <a:rPr lang="zh-TW" altLang="en-US" sz="2400" dirty="0"/>
              <a:t>為維持變更後的安全狀態仍可符合安全政策要求</a:t>
            </a:r>
          </a:p>
          <a:p>
            <a:pPr algn="just"/>
            <a:r>
              <a:rPr lang="zh-TW" altLang="en-US" dirty="0"/>
              <a:t>方法</a:t>
            </a:r>
          </a:p>
          <a:p>
            <a:pPr lvl="1" algn="just"/>
            <a:r>
              <a:rPr lang="zh-TW" altLang="en-US" sz="2400" dirty="0"/>
              <a:t>機關應實作應用程式變更控制流程</a:t>
            </a:r>
          </a:p>
          <a:p>
            <a:pPr lvl="1" algn="just"/>
            <a:r>
              <a:rPr lang="zh-TW" altLang="en-US" sz="2400" dirty="0"/>
              <a:t>必須確保變更是獲得授權、經過測試且被記錄下來</a:t>
            </a:r>
          </a:p>
        </p:txBody>
      </p:sp>
    </p:spTree>
    <p:extLst>
      <p:ext uri="{BB962C8B-B14F-4D97-AF65-F5344CB8AC3E}">
        <p14:creationId xmlns:p14="http://schemas.microsoft.com/office/powerpoint/2010/main" val="7951820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115616" y="117028"/>
            <a:ext cx="7458831" cy="935708"/>
          </a:xfrm>
        </p:spPr>
        <p:txBody>
          <a:bodyPr/>
          <a:lstStyle/>
          <a:p>
            <a:r>
              <a:rPr lang="zh-TW" altLang="en-US" dirty="0"/>
              <a:t>變更控制</a:t>
            </a:r>
            <a:r>
              <a:rPr lang="en-US" altLang="zh-TW" dirty="0"/>
              <a:t>(2/2)</a:t>
            </a:r>
            <a:endParaRPr lang="zh-TW" altLang="en-US" dirty="0"/>
          </a:p>
        </p:txBody>
      </p:sp>
      <p:sp>
        <p:nvSpPr>
          <p:cNvPr id="62468" name="Rectangle 3"/>
          <p:cNvSpPr>
            <a:spLocks noGrp="1" noChangeArrowheads="1"/>
          </p:cNvSpPr>
          <p:nvPr>
            <p:ph type="body" idx="1"/>
          </p:nvPr>
        </p:nvSpPr>
        <p:spPr>
          <a:xfrm>
            <a:off x="611559" y="1052736"/>
            <a:ext cx="8071271" cy="5472608"/>
          </a:xfrm>
        </p:spPr>
        <p:txBody>
          <a:bodyPr/>
          <a:lstStyle/>
          <a:p>
            <a:pPr algn="just"/>
            <a:r>
              <a:rPr lang="zh-TW" altLang="en-US" sz="2000" dirty="0"/>
              <a:t>變更控制之步驟</a:t>
            </a:r>
          </a:p>
          <a:p>
            <a:pPr lvl="1" algn="just"/>
            <a:r>
              <a:rPr lang="zh-TW" altLang="en-US" sz="1800" dirty="0"/>
              <a:t>填寫變更需求申請</a:t>
            </a:r>
          </a:p>
          <a:p>
            <a:pPr lvl="1" algn="just"/>
            <a:r>
              <a:rPr lang="zh-TW" altLang="en-US" sz="1800" dirty="0"/>
              <a:t>分析變更需求</a:t>
            </a:r>
          </a:p>
          <a:p>
            <a:pPr lvl="1" algn="just"/>
            <a:r>
              <a:rPr lang="zh-TW" altLang="en-US" sz="1800" dirty="0"/>
              <a:t>發展實作策略、方法或步驟</a:t>
            </a:r>
          </a:p>
          <a:p>
            <a:pPr lvl="1" algn="just"/>
            <a:r>
              <a:rPr lang="zh-TW" altLang="en-US" sz="1800" dirty="0"/>
              <a:t>計算變更所需成本</a:t>
            </a:r>
          </a:p>
          <a:p>
            <a:pPr lvl="1" algn="just"/>
            <a:r>
              <a:rPr lang="zh-TW" altLang="en-US" sz="1800" dirty="0"/>
              <a:t>評估變更與安全的關聯性</a:t>
            </a:r>
          </a:p>
          <a:p>
            <a:pPr lvl="1" algn="just"/>
            <a:r>
              <a:rPr lang="zh-TW" altLang="en-US" sz="1800" dirty="0"/>
              <a:t>記錄變更請求</a:t>
            </a:r>
          </a:p>
          <a:p>
            <a:pPr lvl="1" algn="just"/>
            <a:r>
              <a:rPr lang="zh-TW" altLang="en-US" sz="1800" dirty="0"/>
              <a:t>提交變更申請進行核准</a:t>
            </a:r>
          </a:p>
          <a:p>
            <a:pPr lvl="1" algn="just"/>
            <a:r>
              <a:rPr lang="zh-TW" altLang="en-US" sz="1800" dirty="0"/>
              <a:t>進行應用程式變更的開發工作</a:t>
            </a:r>
          </a:p>
          <a:p>
            <a:pPr lvl="1" algn="just"/>
            <a:r>
              <a:rPr lang="zh-TW" altLang="en-US" sz="1800" dirty="0"/>
              <a:t>記錄變更開發的產出</a:t>
            </a:r>
            <a:r>
              <a:rPr lang="en-US" altLang="zh-TW" sz="1800" dirty="0"/>
              <a:t>(</a:t>
            </a:r>
            <a:r>
              <a:rPr lang="zh-TW" altLang="en-US" sz="1800" dirty="0"/>
              <a:t>新增或刪除功能</a:t>
            </a:r>
            <a:r>
              <a:rPr lang="en-US" altLang="zh-TW" sz="1800" dirty="0"/>
              <a:t>)</a:t>
            </a:r>
          </a:p>
          <a:p>
            <a:pPr lvl="1" algn="just"/>
            <a:r>
              <a:rPr lang="zh-TW" altLang="en-US" sz="1800" dirty="0"/>
              <a:t>將變更的程式碼與變更申請連結</a:t>
            </a:r>
            <a:r>
              <a:rPr lang="en-US" altLang="zh-TW" sz="1800" dirty="0"/>
              <a:t>(</a:t>
            </a:r>
            <a:r>
              <a:rPr lang="zh-TW" altLang="en-US" sz="1800" dirty="0"/>
              <a:t>程式碼中的註解</a:t>
            </a:r>
            <a:r>
              <a:rPr lang="en-US" altLang="zh-TW" sz="1800" dirty="0"/>
              <a:t>)</a:t>
            </a:r>
          </a:p>
          <a:p>
            <a:pPr lvl="1" algn="just"/>
            <a:r>
              <a:rPr lang="zh-TW" altLang="en-US" sz="1800" dirty="0"/>
              <a:t>將變更後的程式碼交付測試與品質認可</a:t>
            </a:r>
          </a:p>
          <a:p>
            <a:pPr lvl="1" algn="just"/>
            <a:r>
              <a:rPr lang="zh-TW" altLang="en-US" sz="1800" dirty="0"/>
              <a:t>變更程式碼版本</a:t>
            </a:r>
            <a:r>
              <a:rPr lang="en-US" altLang="zh-TW" sz="1800" dirty="0"/>
              <a:t>(</a:t>
            </a:r>
            <a:r>
              <a:rPr lang="zh-TW" altLang="en-US" sz="1800" dirty="0"/>
              <a:t>上線</a:t>
            </a:r>
            <a:r>
              <a:rPr lang="en-US" altLang="zh-TW" sz="1800" dirty="0"/>
              <a:t>)</a:t>
            </a:r>
          </a:p>
          <a:p>
            <a:pPr lvl="1" algn="just"/>
            <a:r>
              <a:rPr lang="zh-TW" altLang="en-US" sz="1800" dirty="0"/>
              <a:t>向管理階層報告變更結果</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645" y="1340768"/>
            <a:ext cx="3635896" cy="272692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2848044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1115616" y="117028"/>
            <a:ext cx="7458831" cy="935708"/>
          </a:xfrm>
        </p:spPr>
        <p:txBody>
          <a:bodyPr/>
          <a:lstStyle/>
          <a:p>
            <a:r>
              <a:rPr lang="zh-TW" altLang="en-US" dirty="0"/>
              <a:t>職責區隔</a:t>
            </a:r>
          </a:p>
        </p:txBody>
      </p:sp>
      <p:sp>
        <p:nvSpPr>
          <p:cNvPr id="64516" name="Rectangle 3"/>
          <p:cNvSpPr>
            <a:spLocks noGrp="1" noChangeArrowheads="1"/>
          </p:cNvSpPr>
          <p:nvPr>
            <p:ph type="body" idx="1"/>
          </p:nvPr>
        </p:nvSpPr>
        <p:spPr>
          <a:xfrm>
            <a:off x="611559" y="1052736"/>
            <a:ext cx="8071271" cy="5229320"/>
          </a:xfrm>
        </p:spPr>
        <p:txBody>
          <a:bodyPr/>
          <a:lstStyle/>
          <a:p>
            <a:pPr algn="just"/>
            <a:r>
              <a:rPr lang="zh-TW" altLang="en-US" dirty="0"/>
              <a:t>作業人員不應有權限存取</a:t>
            </a:r>
            <a:r>
              <a:rPr lang="zh-TW" altLang="en-US" b="1" dirty="0">
                <a:solidFill>
                  <a:srgbClr val="FF0000"/>
                </a:solidFill>
              </a:rPr>
              <a:t>線上的程式碼或程式物件</a:t>
            </a:r>
          </a:p>
          <a:p>
            <a:pPr algn="just"/>
            <a:r>
              <a:rPr lang="zh-TW" altLang="en-US" dirty="0"/>
              <a:t>程式設計人員不應存取</a:t>
            </a:r>
            <a:r>
              <a:rPr lang="zh-TW" altLang="en-US" b="1" dirty="0">
                <a:solidFill>
                  <a:srgbClr val="FF0000"/>
                </a:solidFill>
              </a:rPr>
              <a:t>線上運作中的軟體</a:t>
            </a:r>
          </a:p>
          <a:p>
            <a:pPr algn="just"/>
            <a:r>
              <a:rPr lang="zh-TW" altLang="en-US" dirty="0"/>
              <a:t>品管部門應測試程式碼品質，且與開發部門採用不同的測試方法</a:t>
            </a:r>
          </a:p>
          <a:p>
            <a:pPr algn="just"/>
            <a:r>
              <a:rPr lang="zh-TW" altLang="en-US" dirty="0"/>
              <a:t>一旦軟體被開發測試完成應被保存在程式庫中</a:t>
            </a:r>
          </a:p>
          <a:p>
            <a:pPr algn="just"/>
            <a:r>
              <a:rPr lang="zh-TW" altLang="en-US" dirty="0"/>
              <a:t>線上運作的軟體應由程式庫中發行，不應直接由程式設計人員或測試人員進行更新</a:t>
            </a:r>
          </a:p>
        </p:txBody>
      </p:sp>
    </p:spTree>
    <p:extLst>
      <p:ext uri="{BB962C8B-B14F-4D97-AF65-F5344CB8AC3E}">
        <p14:creationId xmlns:p14="http://schemas.microsoft.com/office/powerpoint/2010/main" val="27993238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115616" y="117028"/>
            <a:ext cx="7458831" cy="935708"/>
          </a:xfrm>
        </p:spPr>
        <p:txBody>
          <a:bodyPr/>
          <a:lstStyle/>
          <a:p>
            <a:r>
              <a:rPr lang="zh-TW" altLang="en-US" dirty="0"/>
              <a:t>程式庫維護</a:t>
            </a:r>
            <a:r>
              <a:rPr lang="en-US" altLang="zh-TW" dirty="0"/>
              <a:t>(1/2)</a:t>
            </a:r>
            <a:r>
              <a:rPr lang="zh-TW" altLang="en-US" dirty="0"/>
              <a:t> </a:t>
            </a:r>
          </a:p>
        </p:txBody>
      </p:sp>
      <p:sp>
        <p:nvSpPr>
          <p:cNvPr id="66564" name="Rectangle 3"/>
          <p:cNvSpPr>
            <a:spLocks noGrp="1" noChangeArrowheads="1"/>
          </p:cNvSpPr>
          <p:nvPr>
            <p:ph type="body" idx="1"/>
          </p:nvPr>
        </p:nvSpPr>
        <p:spPr>
          <a:xfrm>
            <a:off x="601538" y="1052736"/>
            <a:ext cx="8362950" cy="5184775"/>
          </a:xfrm>
        </p:spPr>
        <p:txBody>
          <a:bodyPr/>
          <a:lstStyle/>
          <a:p>
            <a:pPr algn="just"/>
            <a:r>
              <a:rPr lang="zh-TW" altLang="en-US" sz="2400" dirty="0"/>
              <a:t>應用程式應集中存放在程式庫中，並進行存取控管</a:t>
            </a:r>
          </a:p>
          <a:p>
            <a:pPr algn="just"/>
            <a:r>
              <a:rPr lang="zh-TW" altLang="en-US" sz="2400" dirty="0"/>
              <a:t>程式庫進行版本控制，並保留所有版本程式碼</a:t>
            </a:r>
          </a:p>
          <a:p>
            <a:pPr lvl="1" algn="just"/>
            <a:r>
              <a:rPr lang="zh-TW" altLang="en-US" sz="2000" dirty="0"/>
              <a:t>主版本：</a:t>
            </a:r>
            <a:r>
              <a:rPr lang="en-US" altLang="zh-TW" sz="2000" b="1" dirty="0">
                <a:solidFill>
                  <a:srgbClr val="FF0000"/>
                </a:solidFill>
              </a:rPr>
              <a:t>1</a:t>
            </a:r>
            <a:r>
              <a:rPr lang="en-US" altLang="zh-TW" sz="2000" dirty="0"/>
              <a:t>.0</a:t>
            </a:r>
          </a:p>
          <a:p>
            <a:pPr lvl="1" algn="just"/>
            <a:r>
              <a:rPr lang="zh-TW" altLang="en-US" sz="2000" dirty="0"/>
              <a:t>次版本：</a:t>
            </a:r>
            <a:r>
              <a:rPr lang="en-US" altLang="zh-TW" sz="2000" dirty="0"/>
              <a:t>1.</a:t>
            </a:r>
            <a:r>
              <a:rPr lang="en-US" altLang="zh-TW" sz="2000" b="1" dirty="0">
                <a:solidFill>
                  <a:srgbClr val="FF0000"/>
                </a:solidFill>
              </a:rPr>
              <a:t>1</a:t>
            </a:r>
          </a:p>
          <a:p>
            <a:pPr lvl="1" algn="just"/>
            <a:r>
              <a:rPr lang="zh-TW" altLang="en-US" sz="2000" dirty="0"/>
              <a:t>緊急修正版本：</a:t>
            </a:r>
            <a:r>
              <a:rPr lang="en-US" altLang="zh-TW" sz="2000" dirty="0"/>
              <a:t>1.0.</a:t>
            </a:r>
            <a:r>
              <a:rPr lang="en-US" altLang="zh-TW" sz="2000" b="1" dirty="0">
                <a:solidFill>
                  <a:srgbClr val="FF0000"/>
                </a:solidFill>
              </a:rPr>
              <a:t>1</a:t>
            </a:r>
          </a:p>
          <a:p>
            <a:pPr algn="just"/>
            <a:r>
              <a:rPr lang="zh-TW" altLang="en-US" sz="2400" dirty="0"/>
              <a:t>開發部門凍結版本後應簽入</a:t>
            </a:r>
            <a:r>
              <a:rPr lang="en-US" altLang="zh-TW" sz="2400" dirty="0"/>
              <a:t>(Check In)</a:t>
            </a:r>
            <a:r>
              <a:rPr lang="zh-TW" altLang="en-US" sz="2400" dirty="0"/>
              <a:t>到程式庫，也應由程式庫中簽出</a:t>
            </a:r>
            <a:r>
              <a:rPr lang="en-US" altLang="zh-TW" sz="2400" dirty="0"/>
              <a:t>(Check Out)</a:t>
            </a:r>
            <a:r>
              <a:rPr lang="zh-TW" altLang="en-US" sz="2400" dirty="0"/>
              <a:t>取得最新版本進行修改</a:t>
            </a:r>
          </a:p>
          <a:p>
            <a:pPr algn="just"/>
            <a:r>
              <a:rPr lang="zh-TW" altLang="en-US" sz="2400" dirty="0"/>
              <a:t>測試部門應由程式庫中簽出</a:t>
            </a:r>
            <a:r>
              <a:rPr lang="en-US" altLang="zh-TW" sz="2400" dirty="0"/>
              <a:t>(Check Out)</a:t>
            </a:r>
            <a:r>
              <a:rPr lang="zh-TW" altLang="en-US" sz="2400" dirty="0"/>
              <a:t>取得最新版本進行測試</a:t>
            </a:r>
          </a:p>
          <a:p>
            <a:pPr algn="just"/>
            <a:r>
              <a:rPr lang="zh-TW" altLang="en-US" sz="2400" dirty="0"/>
              <a:t>上線人員應由程式庫中發行</a:t>
            </a:r>
            <a:r>
              <a:rPr lang="en-US" altLang="zh-TW" sz="2400" dirty="0"/>
              <a:t>(Release)</a:t>
            </a:r>
            <a:r>
              <a:rPr lang="zh-TW" altLang="en-US" sz="2400" dirty="0"/>
              <a:t>最新版本應用程式至線上系統</a:t>
            </a:r>
            <a:endParaRPr lang="en-US" altLang="zh-TW" sz="2400" dirty="0"/>
          </a:p>
        </p:txBody>
      </p:sp>
    </p:spTree>
    <p:extLst>
      <p:ext uri="{BB962C8B-B14F-4D97-AF65-F5344CB8AC3E}">
        <p14:creationId xmlns:p14="http://schemas.microsoft.com/office/powerpoint/2010/main" val="349332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1115616" y="117028"/>
            <a:ext cx="7458831" cy="935708"/>
          </a:xfrm>
        </p:spPr>
        <p:txBody>
          <a:bodyPr/>
          <a:lstStyle/>
          <a:p>
            <a:r>
              <a:rPr lang="zh-TW" altLang="en-US" dirty="0"/>
              <a:t>程式庫維護</a:t>
            </a:r>
            <a:r>
              <a:rPr lang="en-US" altLang="zh-TW" dirty="0"/>
              <a:t>(2/2)</a:t>
            </a:r>
            <a:r>
              <a:rPr lang="zh-TW" altLang="en-US" dirty="0"/>
              <a:t> </a:t>
            </a:r>
          </a:p>
        </p:txBody>
      </p:sp>
      <p:grpSp>
        <p:nvGrpSpPr>
          <p:cNvPr id="68612" name="Group 3"/>
          <p:cNvGrpSpPr>
            <a:grpSpLocks/>
          </p:cNvGrpSpPr>
          <p:nvPr/>
        </p:nvGrpSpPr>
        <p:grpSpPr bwMode="auto">
          <a:xfrm>
            <a:off x="899592" y="1628775"/>
            <a:ext cx="7416800" cy="4392613"/>
            <a:chOff x="476" y="1026"/>
            <a:chExt cx="4672" cy="2767"/>
          </a:xfrm>
        </p:grpSpPr>
        <p:sp>
          <p:nvSpPr>
            <p:cNvPr id="68613" name="Rectangle 4"/>
            <p:cNvSpPr>
              <a:spLocks noChangeArrowheads="1"/>
            </p:cNvSpPr>
            <p:nvPr/>
          </p:nvSpPr>
          <p:spPr bwMode="auto">
            <a:xfrm>
              <a:off x="476" y="2205"/>
              <a:ext cx="4672" cy="95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algn="l" eaLnBrk="1" hangingPunct="1"/>
              <a:r>
                <a:rPr lang="zh-TW" altLang="en-US" sz="2000" b="0" i="0" dirty="0">
                  <a:latin typeface="+mn-ea"/>
                  <a:ea typeface="+mn-ea"/>
                </a:rPr>
                <a:t>職</a:t>
              </a:r>
            </a:p>
            <a:p>
              <a:pPr algn="l" eaLnBrk="1" hangingPunct="1"/>
              <a:r>
                <a:rPr lang="zh-TW" altLang="en-US" sz="2000" b="0" i="0" dirty="0">
                  <a:latin typeface="+mn-ea"/>
                  <a:ea typeface="+mn-ea"/>
                </a:rPr>
                <a:t>責</a:t>
              </a:r>
            </a:p>
            <a:p>
              <a:pPr algn="l" eaLnBrk="1" hangingPunct="1"/>
              <a:r>
                <a:rPr lang="zh-TW" altLang="en-US" sz="2000" b="0" i="0" dirty="0">
                  <a:latin typeface="+mn-ea"/>
                  <a:ea typeface="+mn-ea"/>
                </a:rPr>
                <a:t>區</a:t>
              </a:r>
            </a:p>
            <a:p>
              <a:pPr algn="l" eaLnBrk="1" hangingPunct="1"/>
              <a:r>
                <a:rPr lang="zh-TW" altLang="en-US" sz="2000" b="0" i="0" dirty="0">
                  <a:latin typeface="+mn-ea"/>
                  <a:ea typeface="+mn-ea"/>
                </a:rPr>
                <a:t>隔</a:t>
              </a:r>
            </a:p>
          </p:txBody>
        </p:sp>
        <p:sp>
          <p:nvSpPr>
            <p:cNvPr id="68614" name="Rectangle 5"/>
            <p:cNvSpPr>
              <a:spLocks noChangeArrowheads="1"/>
            </p:cNvSpPr>
            <p:nvPr/>
          </p:nvSpPr>
          <p:spPr bwMode="auto">
            <a:xfrm>
              <a:off x="476" y="3430"/>
              <a:ext cx="4672" cy="36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b="0" i="0">
                  <a:latin typeface="+mn-ea"/>
                  <a:ea typeface="+mn-ea"/>
                </a:rPr>
                <a:t>變更控制</a:t>
              </a:r>
            </a:p>
          </p:txBody>
        </p:sp>
        <p:sp>
          <p:nvSpPr>
            <p:cNvPr id="68615" name="Rectangle 6"/>
            <p:cNvSpPr>
              <a:spLocks noChangeArrowheads="1"/>
            </p:cNvSpPr>
            <p:nvPr/>
          </p:nvSpPr>
          <p:spPr bwMode="auto">
            <a:xfrm>
              <a:off x="839" y="1026"/>
              <a:ext cx="1315" cy="726"/>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b="0" i="0">
                  <a:latin typeface="+mn-ea"/>
                  <a:ea typeface="+mn-ea"/>
                </a:rPr>
                <a:t>程式庫維護</a:t>
              </a:r>
              <a:endParaRPr lang="en-US" altLang="zh-TW" sz="2000" b="0" i="0">
                <a:latin typeface="+mn-ea"/>
                <a:ea typeface="+mn-ea"/>
              </a:endParaRPr>
            </a:p>
          </p:txBody>
        </p:sp>
        <p:sp>
          <p:nvSpPr>
            <p:cNvPr id="68616" name="Rectangle 7"/>
            <p:cNvSpPr>
              <a:spLocks noChangeArrowheads="1"/>
            </p:cNvSpPr>
            <p:nvPr/>
          </p:nvSpPr>
          <p:spPr bwMode="auto">
            <a:xfrm>
              <a:off x="839" y="2296"/>
              <a:ext cx="1315" cy="771"/>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2000" b="0" i="0">
                <a:latin typeface="+mn-ea"/>
                <a:ea typeface="+mn-ea"/>
              </a:endParaRPr>
            </a:p>
            <a:p>
              <a:pPr eaLnBrk="1" hangingPunct="1"/>
              <a:r>
                <a:rPr lang="zh-TW" altLang="en-US" sz="2000" b="0" i="0">
                  <a:latin typeface="+mn-ea"/>
                  <a:ea typeface="+mn-ea"/>
                </a:rPr>
                <a:t>開發</a:t>
              </a:r>
            </a:p>
          </p:txBody>
        </p:sp>
        <p:sp>
          <p:nvSpPr>
            <p:cNvPr id="68617" name="Rectangle 8"/>
            <p:cNvSpPr>
              <a:spLocks noChangeArrowheads="1"/>
            </p:cNvSpPr>
            <p:nvPr/>
          </p:nvSpPr>
          <p:spPr bwMode="auto">
            <a:xfrm>
              <a:off x="2290" y="2296"/>
              <a:ext cx="1315" cy="771"/>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2000" b="0" i="0">
                <a:latin typeface="+mn-ea"/>
                <a:ea typeface="+mn-ea"/>
              </a:endParaRPr>
            </a:p>
            <a:p>
              <a:pPr eaLnBrk="1" hangingPunct="1"/>
              <a:r>
                <a:rPr lang="zh-TW" altLang="en-US" sz="2000" b="0" i="0">
                  <a:latin typeface="+mn-ea"/>
                  <a:ea typeface="+mn-ea"/>
                </a:rPr>
                <a:t>測試</a:t>
              </a:r>
            </a:p>
          </p:txBody>
        </p:sp>
        <p:sp>
          <p:nvSpPr>
            <p:cNvPr id="68618" name="Rectangle 9"/>
            <p:cNvSpPr>
              <a:spLocks noChangeArrowheads="1"/>
            </p:cNvSpPr>
            <p:nvPr/>
          </p:nvSpPr>
          <p:spPr bwMode="auto">
            <a:xfrm>
              <a:off x="3742" y="2296"/>
              <a:ext cx="1315" cy="771"/>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2000" b="0" i="0">
                <a:latin typeface="+mn-ea"/>
                <a:ea typeface="+mn-ea"/>
              </a:endParaRPr>
            </a:p>
            <a:p>
              <a:pPr eaLnBrk="1" hangingPunct="1"/>
              <a:r>
                <a:rPr lang="zh-TW" altLang="en-US" sz="2000" b="0" i="0">
                  <a:latin typeface="+mn-ea"/>
                  <a:ea typeface="+mn-ea"/>
                </a:rPr>
                <a:t>上線</a:t>
              </a:r>
            </a:p>
          </p:txBody>
        </p:sp>
        <p:sp>
          <p:nvSpPr>
            <p:cNvPr id="68619" name="Rectangle 10"/>
            <p:cNvSpPr>
              <a:spLocks noChangeArrowheads="1"/>
            </p:cNvSpPr>
            <p:nvPr/>
          </p:nvSpPr>
          <p:spPr bwMode="auto">
            <a:xfrm>
              <a:off x="930" y="1525"/>
              <a:ext cx="272" cy="136"/>
            </a:xfrm>
            <a:prstGeom prst="rect">
              <a:avLst/>
            </a:prstGeom>
            <a:solidFill>
              <a:srgbClr val="FFFFFF"/>
            </a:solidFill>
            <a:ln w="9525" algn="ctr">
              <a:solidFill>
                <a:srgbClr val="0000FF"/>
              </a:solidFill>
              <a:miter lim="800000"/>
              <a:headEnd/>
              <a:tailEnd/>
            </a:ln>
            <a:effectLst/>
            <a:extLs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0000FF"/>
                  </a:solidFill>
                  <a:latin typeface="+mn-ea"/>
                  <a:ea typeface="+mn-ea"/>
                </a:rPr>
                <a:t>1.0</a:t>
              </a:r>
            </a:p>
          </p:txBody>
        </p:sp>
        <p:sp>
          <p:nvSpPr>
            <p:cNvPr id="68620" name="Rectangle 11"/>
            <p:cNvSpPr>
              <a:spLocks noChangeArrowheads="1"/>
            </p:cNvSpPr>
            <p:nvPr/>
          </p:nvSpPr>
          <p:spPr bwMode="auto">
            <a:xfrm>
              <a:off x="1338" y="1525"/>
              <a:ext cx="272" cy="136"/>
            </a:xfrm>
            <a:prstGeom prst="rect">
              <a:avLst/>
            </a:prstGeom>
            <a:solidFill>
              <a:srgbClr val="FFFFFF"/>
            </a:solidFill>
            <a:ln w="9525" algn="ctr">
              <a:solidFill>
                <a:srgbClr val="008000"/>
              </a:solidFill>
              <a:miter lim="800000"/>
              <a:headEnd/>
              <a:tailEnd/>
            </a:ln>
            <a:effectLst/>
            <a:extLs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009900"/>
                  </a:solidFill>
                  <a:latin typeface="+mn-ea"/>
                  <a:ea typeface="+mn-ea"/>
                </a:rPr>
                <a:t>1.0+</a:t>
              </a:r>
            </a:p>
          </p:txBody>
        </p:sp>
        <p:sp>
          <p:nvSpPr>
            <p:cNvPr id="68621" name="Rectangle 12"/>
            <p:cNvSpPr>
              <a:spLocks noChangeArrowheads="1"/>
            </p:cNvSpPr>
            <p:nvPr/>
          </p:nvSpPr>
          <p:spPr bwMode="auto">
            <a:xfrm>
              <a:off x="1792" y="1525"/>
              <a:ext cx="272" cy="136"/>
            </a:xfrm>
            <a:prstGeom prst="rect">
              <a:avLst/>
            </a:prstGeom>
            <a:solidFill>
              <a:srgbClr val="FFFFFF"/>
            </a:solidFill>
            <a:ln w="28575" algn="ctr">
              <a:solidFill>
                <a:schemeClr val="folHlink"/>
              </a:solidFill>
              <a:miter lim="800000"/>
              <a:headEnd/>
              <a:tailEnd/>
            </a:ln>
            <a:effectLst/>
            <a:extLs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9900CC"/>
                  </a:solidFill>
                  <a:latin typeface="+mn-ea"/>
                  <a:ea typeface="+mn-ea"/>
                </a:rPr>
                <a:t>1.0.1</a:t>
              </a:r>
            </a:p>
          </p:txBody>
        </p:sp>
        <p:sp>
          <p:nvSpPr>
            <p:cNvPr id="68622" name="Rectangle 13"/>
            <p:cNvSpPr>
              <a:spLocks noChangeArrowheads="1"/>
            </p:cNvSpPr>
            <p:nvPr/>
          </p:nvSpPr>
          <p:spPr bwMode="auto">
            <a:xfrm>
              <a:off x="929" y="2432"/>
              <a:ext cx="272" cy="136"/>
            </a:xfrm>
            <a:prstGeom prst="rect">
              <a:avLst/>
            </a:prstGeom>
            <a:solidFill>
              <a:srgbClr val="FFFFFF"/>
            </a:solidFill>
            <a:ln w="9525" algn="ctr">
              <a:solidFill>
                <a:srgbClr val="0000FF"/>
              </a:solidFill>
              <a:miter lim="800000"/>
              <a:headEnd/>
              <a:tailEnd/>
            </a:ln>
            <a:effectLst/>
            <a:extLs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0000FF"/>
                  </a:solidFill>
                  <a:latin typeface="+mn-ea"/>
                  <a:ea typeface="+mn-ea"/>
                </a:rPr>
                <a:t>1.0</a:t>
              </a:r>
            </a:p>
          </p:txBody>
        </p:sp>
        <p:sp>
          <p:nvSpPr>
            <p:cNvPr id="68623" name="Rectangle 14"/>
            <p:cNvSpPr>
              <a:spLocks noChangeArrowheads="1"/>
            </p:cNvSpPr>
            <p:nvPr/>
          </p:nvSpPr>
          <p:spPr bwMode="auto">
            <a:xfrm>
              <a:off x="1337" y="2432"/>
              <a:ext cx="272" cy="136"/>
            </a:xfrm>
            <a:prstGeom prst="rect">
              <a:avLst/>
            </a:prstGeom>
            <a:solidFill>
              <a:srgbClr val="FFFFFF"/>
            </a:solidFill>
            <a:ln w="9525" algn="ctr">
              <a:solidFill>
                <a:srgbClr val="008000"/>
              </a:solidFill>
              <a:miter lim="800000"/>
              <a:headEnd/>
              <a:tailEnd/>
            </a:ln>
            <a:effectLst/>
            <a:extLs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009900"/>
                  </a:solidFill>
                  <a:latin typeface="+mn-ea"/>
                  <a:ea typeface="+mn-ea"/>
                </a:rPr>
                <a:t>1.0+</a:t>
              </a:r>
            </a:p>
          </p:txBody>
        </p:sp>
        <p:sp>
          <p:nvSpPr>
            <p:cNvPr id="68624" name="Rectangle 15"/>
            <p:cNvSpPr>
              <a:spLocks noChangeArrowheads="1"/>
            </p:cNvSpPr>
            <p:nvPr/>
          </p:nvSpPr>
          <p:spPr bwMode="auto">
            <a:xfrm>
              <a:off x="1791" y="2432"/>
              <a:ext cx="272" cy="136"/>
            </a:xfrm>
            <a:prstGeom prst="rect">
              <a:avLst/>
            </a:prstGeom>
            <a:solidFill>
              <a:srgbClr val="FFFFFF"/>
            </a:solidFill>
            <a:ln w="9525" algn="ctr">
              <a:solidFill>
                <a:srgbClr val="800080"/>
              </a:solidFill>
              <a:miter lim="800000"/>
              <a:headEnd/>
              <a:tailEnd/>
            </a:ln>
            <a:effectLst/>
            <a:extLs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9900CC"/>
                  </a:solidFill>
                  <a:latin typeface="+mn-ea"/>
                  <a:ea typeface="+mn-ea"/>
                </a:rPr>
                <a:t>1.0.1</a:t>
              </a:r>
            </a:p>
          </p:txBody>
        </p:sp>
        <p:sp>
          <p:nvSpPr>
            <p:cNvPr id="68625" name="Rectangle 16"/>
            <p:cNvSpPr>
              <a:spLocks noChangeArrowheads="1"/>
            </p:cNvSpPr>
            <p:nvPr/>
          </p:nvSpPr>
          <p:spPr bwMode="auto">
            <a:xfrm>
              <a:off x="2381" y="2432"/>
              <a:ext cx="272" cy="136"/>
            </a:xfrm>
            <a:prstGeom prst="rect">
              <a:avLst/>
            </a:prstGeom>
            <a:solidFill>
              <a:srgbClr val="FFFFFF"/>
            </a:solidFill>
            <a:ln w="9525" algn="ctr">
              <a:solidFill>
                <a:srgbClr val="0000FF"/>
              </a:solidFill>
              <a:miter lim="800000"/>
              <a:headEnd/>
              <a:tailEnd type="none" w="med" len="lg"/>
            </a:ln>
            <a:effectLst/>
            <a:extLs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0000FF"/>
                  </a:solidFill>
                  <a:latin typeface="+mn-ea"/>
                  <a:ea typeface="+mn-ea"/>
                </a:rPr>
                <a:t>1.0</a:t>
              </a:r>
            </a:p>
          </p:txBody>
        </p:sp>
        <p:sp>
          <p:nvSpPr>
            <p:cNvPr id="68626" name="Rectangle 17"/>
            <p:cNvSpPr>
              <a:spLocks noChangeArrowheads="1"/>
            </p:cNvSpPr>
            <p:nvPr/>
          </p:nvSpPr>
          <p:spPr bwMode="auto">
            <a:xfrm>
              <a:off x="2835" y="2432"/>
              <a:ext cx="272" cy="136"/>
            </a:xfrm>
            <a:prstGeom prst="rect">
              <a:avLst/>
            </a:prstGeom>
            <a:solidFill>
              <a:srgbClr val="FFFFFF"/>
            </a:solidFill>
            <a:ln w="9525" algn="ctr">
              <a:solidFill>
                <a:srgbClr val="008000"/>
              </a:solidFill>
              <a:miter lim="800000"/>
              <a:headEnd/>
              <a:tailEnd/>
            </a:ln>
            <a:effectLst/>
            <a:extLs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009900"/>
                  </a:solidFill>
                  <a:latin typeface="+mn-ea"/>
                  <a:ea typeface="+mn-ea"/>
                </a:rPr>
                <a:t>1.0+</a:t>
              </a:r>
            </a:p>
          </p:txBody>
        </p:sp>
        <p:sp>
          <p:nvSpPr>
            <p:cNvPr id="68627" name="Rectangle 18"/>
            <p:cNvSpPr>
              <a:spLocks noChangeArrowheads="1"/>
            </p:cNvSpPr>
            <p:nvPr/>
          </p:nvSpPr>
          <p:spPr bwMode="auto">
            <a:xfrm>
              <a:off x="3243" y="2432"/>
              <a:ext cx="272" cy="136"/>
            </a:xfrm>
            <a:prstGeom prst="rect">
              <a:avLst/>
            </a:prstGeom>
            <a:solidFill>
              <a:srgbClr val="FFFFFF"/>
            </a:solidFill>
            <a:ln w="9525" algn="ctr">
              <a:solidFill>
                <a:srgbClr val="800080"/>
              </a:solidFill>
              <a:miter lim="800000"/>
              <a:headEnd/>
              <a:tailEnd/>
            </a:ln>
            <a:effectLst/>
            <a:extLs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solidFill>
                    <a:srgbClr val="9900CC"/>
                  </a:solidFill>
                  <a:latin typeface="+mn-ea"/>
                  <a:ea typeface="+mn-ea"/>
                </a:rPr>
                <a:t>1.0.1</a:t>
              </a:r>
            </a:p>
          </p:txBody>
        </p:sp>
        <p:sp>
          <p:nvSpPr>
            <p:cNvPr id="68628" name="Rectangle 19"/>
            <p:cNvSpPr>
              <a:spLocks noChangeArrowheads="1"/>
            </p:cNvSpPr>
            <p:nvPr/>
          </p:nvSpPr>
          <p:spPr bwMode="auto">
            <a:xfrm>
              <a:off x="3787" y="2432"/>
              <a:ext cx="272" cy="136"/>
            </a:xfrm>
            <a:prstGeom prst="rect">
              <a:avLst/>
            </a:prstGeom>
            <a:solidFill>
              <a:srgbClr val="FFFFFF"/>
            </a:solidFill>
            <a:ln w="28575" algn="ctr">
              <a:solidFill>
                <a:srgbClr val="000000"/>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lIns="36000" tIns="36000" rIns="36000" bIns="36000"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200" i="0">
                  <a:latin typeface="+mn-ea"/>
                  <a:ea typeface="+mn-ea"/>
                </a:rPr>
                <a:t>1.0.1</a:t>
              </a:r>
            </a:p>
          </p:txBody>
        </p:sp>
        <p:sp>
          <p:nvSpPr>
            <p:cNvPr id="68629" name="Line 20"/>
            <p:cNvSpPr>
              <a:spLocks noChangeShapeType="1"/>
            </p:cNvSpPr>
            <p:nvPr/>
          </p:nvSpPr>
          <p:spPr bwMode="auto">
            <a:xfrm flipV="1">
              <a:off x="1519" y="3067"/>
              <a:ext cx="0" cy="363"/>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30" name="Line 21"/>
            <p:cNvSpPr>
              <a:spLocks noChangeShapeType="1"/>
            </p:cNvSpPr>
            <p:nvPr/>
          </p:nvSpPr>
          <p:spPr bwMode="auto">
            <a:xfrm flipV="1">
              <a:off x="2925" y="3067"/>
              <a:ext cx="0" cy="363"/>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31" name="Line 22"/>
            <p:cNvSpPr>
              <a:spLocks noChangeShapeType="1"/>
            </p:cNvSpPr>
            <p:nvPr/>
          </p:nvSpPr>
          <p:spPr bwMode="auto">
            <a:xfrm flipV="1">
              <a:off x="4377" y="3067"/>
              <a:ext cx="0" cy="363"/>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32" name="Line 23"/>
            <p:cNvSpPr>
              <a:spLocks noChangeShapeType="1"/>
            </p:cNvSpPr>
            <p:nvPr/>
          </p:nvSpPr>
          <p:spPr bwMode="auto">
            <a:xfrm flipH="1" flipV="1">
              <a:off x="975" y="1661"/>
              <a:ext cx="0" cy="771"/>
            </a:xfrm>
            <a:prstGeom prst="line">
              <a:avLst/>
            </a:prstGeom>
            <a:noFill/>
            <a:ln w="285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i="0">
                <a:latin typeface="+mn-ea"/>
                <a:ea typeface="+mn-ea"/>
              </a:endParaRPr>
            </a:p>
          </p:txBody>
        </p:sp>
        <p:sp>
          <p:nvSpPr>
            <p:cNvPr id="68633" name="Line 24"/>
            <p:cNvSpPr>
              <a:spLocks noChangeShapeType="1"/>
            </p:cNvSpPr>
            <p:nvPr/>
          </p:nvSpPr>
          <p:spPr bwMode="auto">
            <a:xfrm>
              <a:off x="2426" y="2160"/>
              <a:ext cx="0" cy="272"/>
            </a:xfrm>
            <a:prstGeom prst="line">
              <a:avLst/>
            </a:prstGeom>
            <a:noFill/>
            <a:ln w="285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i="0">
                <a:latin typeface="+mn-ea"/>
                <a:ea typeface="+mn-ea"/>
              </a:endParaRPr>
            </a:p>
          </p:txBody>
        </p:sp>
        <p:sp>
          <p:nvSpPr>
            <p:cNvPr id="68634" name="Line 25"/>
            <p:cNvSpPr>
              <a:spLocks noChangeShapeType="1"/>
            </p:cNvSpPr>
            <p:nvPr/>
          </p:nvSpPr>
          <p:spPr bwMode="auto">
            <a:xfrm>
              <a:off x="1111" y="1661"/>
              <a:ext cx="0" cy="499"/>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i="0">
                <a:latin typeface="+mn-ea"/>
                <a:ea typeface="+mn-ea"/>
              </a:endParaRPr>
            </a:p>
          </p:txBody>
        </p:sp>
        <p:sp>
          <p:nvSpPr>
            <p:cNvPr id="68635" name="Line 26"/>
            <p:cNvSpPr>
              <a:spLocks noChangeShapeType="1"/>
            </p:cNvSpPr>
            <p:nvPr/>
          </p:nvSpPr>
          <p:spPr bwMode="auto">
            <a:xfrm>
              <a:off x="1111" y="2160"/>
              <a:ext cx="1315" cy="0"/>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i="0">
                <a:latin typeface="+mn-ea"/>
                <a:ea typeface="+mn-ea"/>
              </a:endParaRPr>
            </a:p>
          </p:txBody>
        </p:sp>
        <p:sp>
          <p:nvSpPr>
            <p:cNvPr id="68636" name="Line 27"/>
            <p:cNvSpPr>
              <a:spLocks noChangeShapeType="1"/>
            </p:cNvSpPr>
            <p:nvPr/>
          </p:nvSpPr>
          <p:spPr bwMode="auto">
            <a:xfrm>
              <a:off x="1519" y="2069"/>
              <a:ext cx="1406" cy="0"/>
            </a:xfrm>
            <a:prstGeom prst="line">
              <a:avLst/>
            </a:prstGeom>
            <a:noFill/>
            <a:ln w="28575">
              <a:solidFill>
                <a:srgbClr val="008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anchor="ctr"/>
            <a:lstStyle/>
            <a:p>
              <a:endParaRPr lang="zh-TW" altLang="en-US" i="0">
                <a:latin typeface="+mn-ea"/>
                <a:ea typeface="+mn-ea"/>
              </a:endParaRPr>
            </a:p>
          </p:txBody>
        </p:sp>
        <p:sp>
          <p:nvSpPr>
            <p:cNvPr id="68637" name="Line 28"/>
            <p:cNvSpPr>
              <a:spLocks noChangeShapeType="1"/>
            </p:cNvSpPr>
            <p:nvPr/>
          </p:nvSpPr>
          <p:spPr bwMode="auto">
            <a:xfrm>
              <a:off x="2653" y="2478"/>
              <a:ext cx="182" cy="0"/>
            </a:xfrm>
            <a:prstGeom prst="line">
              <a:avLst/>
            </a:prstGeom>
            <a:noFill/>
            <a:ln w="2857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68638" name="Line 29"/>
            <p:cNvSpPr>
              <a:spLocks noChangeShapeType="1"/>
            </p:cNvSpPr>
            <p:nvPr/>
          </p:nvSpPr>
          <p:spPr bwMode="auto">
            <a:xfrm>
              <a:off x="2925" y="2069"/>
              <a:ext cx="0" cy="363"/>
            </a:xfrm>
            <a:prstGeom prst="line">
              <a:avLst/>
            </a:prstGeom>
            <a:noFill/>
            <a:ln w="28575">
              <a:solidFill>
                <a:srgbClr val="008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anchor="ctr"/>
            <a:lstStyle/>
            <a:p>
              <a:endParaRPr lang="zh-TW" altLang="en-US" i="0">
                <a:latin typeface="+mn-ea"/>
                <a:ea typeface="+mn-ea"/>
              </a:endParaRPr>
            </a:p>
          </p:txBody>
        </p:sp>
        <p:sp>
          <p:nvSpPr>
            <p:cNvPr id="68639" name="Line 30"/>
            <p:cNvSpPr>
              <a:spLocks noChangeShapeType="1"/>
            </p:cNvSpPr>
            <p:nvPr/>
          </p:nvSpPr>
          <p:spPr bwMode="auto">
            <a:xfrm flipH="1" flipV="1">
              <a:off x="1519" y="1661"/>
              <a:ext cx="0" cy="408"/>
            </a:xfrm>
            <a:prstGeom prst="line">
              <a:avLst/>
            </a:prstGeom>
            <a:noFill/>
            <a:ln w="28575">
              <a:solidFill>
                <a:srgbClr val="008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anchor="ctr"/>
            <a:lstStyle/>
            <a:p>
              <a:endParaRPr lang="zh-TW" altLang="en-US" i="0">
                <a:latin typeface="+mn-ea"/>
                <a:ea typeface="+mn-ea"/>
              </a:endParaRPr>
            </a:p>
          </p:txBody>
        </p:sp>
        <p:sp>
          <p:nvSpPr>
            <p:cNvPr id="68640" name="Line 31"/>
            <p:cNvSpPr>
              <a:spLocks noChangeShapeType="1"/>
            </p:cNvSpPr>
            <p:nvPr/>
          </p:nvSpPr>
          <p:spPr bwMode="auto">
            <a:xfrm>
              <a:off x="1610" y="2478"/>
              <a:ext cx="182" cy="0"/>
            </a:xfrm>
            <a:prstGeom prst="line">
              <a:avLst/>
            </a:prstGeom>
            <a:noFill/>
            <a:ln w="2857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68641" name="Line 32"/>
            <p:cNvSpPr>
              <a:spLocks noChangeShapeType="1"/>
            </p:cNvSpPr>
            <p:nvPr/>
          </p:nvSpPr>
          <p:spPr bwMode="auto">
            <a:xfrm>
              <a:off x="1927" y="1661"/>
              <a:ext cx="0" cy="318"/>
            </a:xfrm>
            <a:prstGeom prst="line">
              <a:avLst/>
            </a:prstGeom>
            <a:noFill/>
            <a:ln w="28575">
              <a:solidFill>
                <a:srgbClr val="80008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2" name="Line 33"/>
            <p:cNvSpPr>
              <a:spLocks noChangeShapeType="1"/>
            </p:cNvSpPr>
            <p:nvPr/>
          </p:nvSpPr>
          <p:spPr bwMode="auto">
            <a:xfrm>
              <a:off x="1927" y="1979"/>
              <a:ext cx="1361" cy="0"/>
            </a:xfrm>
            <a:prstGeom prst="line">
              <a:avLst/>
            </a:prstGeom>
            <a:noFill/>
            <a:ln w="28575">
              <a:solidFill>
                <a:srgbClr val="80008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3" name="Line 34"/>
            <p:cNvSpPr>
              <a:spLocks noChangeShapeType="1"/>
            </p:cNvSpPr>
            <p:nvPr/>
          </p:nvSpPr>
          <p:spPr bwMode="auto">
            <a:xfrm>
              <a:off x="3288" y="1979"/>
              <a:ext cx="0" cy="453"/>
            </a:xfrm>
            <a:prstGeom prst="line">
              <a:avLst/>
            </a:prstGeom>
            <a:noFill/>
            <a:ln w="28575">
              <a:solidFill>
                <a:srgbClr val="80008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4" name="Line 35"/>
            <p:cNvSpPr>
              <a:spLocks noChangeShapeType="1"/>
            </p:cNvSpPr>
            <p:nvPr/>
          </p:nvSpPr>
          <p:spPr bwMode="auto">
            <a:xfrm>
              <a:off x="3379" y="1888"/>
              <a:ext cx="0" cy="544"/>
            </a:xfrm>
            <a:prstGeom prst="line">
              <a:avLst/>
            </a:prstGeom>
            <a:noFill/>
            <a:ln w="28575">
              <a:solidFill>
                <a:srgbClr val="80008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5" name="Line 36"/>
            <p:cNvSpPr>
              <a:spLocks noChangeShapeType="1"/>
            </p:cNvSpPr>
            <p:nvPr/>
          </p:nvSpPr>
          <p:spPr bwMode="auto">
            <a:xfrm>
              <a:off x="2018" y="1888"/>
              <a:ext cx="1360" cy="0"/>
            </a:xfrm>
            <a:prstGeom prst="line">
              <a:avLst/>
            </a:prstGeom>
            <a:noFill/>
            <a:ln w="28575">
              <a:solidFill>
                <a:srgbClr val="80008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6" name="Line 37"/>
            <p:cNvSpPr>
              <a:spLocks noChangeShapeType="1"/>
            </p:cNvSpPr>
            <p:nvPr/>
          </p:nvSpPr>
          <p:spPr bwMode="auto">
            <a:xfrm flipH="1" flipV="1">
              <a:off x="2018" y="1661"/>
              <a:ext cx="0" cy="227"/>
            </a:xfrm>
            <a:prstGeom prst="line">
              <a:avLst/>
            </a:prstGeom>
            <a:noFill/>
            <a:ln w="28575">
              <a:solidFill>
                <a:srgbClr val="80008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7" name="Line 38"/>
            <p:cNvSpPr>
              <a:spLocks noChangeShapeType="1"/>
            </p:cNvSpPr>
            <p:nvPr/>
          </p:nvSpPr>
          <p:spPr bwMode="auto">
            <a:xfrm>
              <a:off x="1429" y="1661"/>
              <a:ext cx="0" cy="771"/>
            </a:xfrm>
            <a:prstGeom prst="line">
              <a:avLst/>
            </a:prstGeom>
            <a:noFill/>
            <a:ln w="28575">
              <a:solidFill>
                <a:srgbClr val="008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alpha val="50000"/>
                      </a:srgbClr>
                    </a:outerShdw>
                  </a:effectLst>
                </a14:hiddenEffects>
              </a:ext>
            </a:extLst>
          </p:spPr>
          <p:txBody>
            <a:bodyPr anchor="ctr"/>
            <a:lstStyle/>
            <a:p>
              <a:endParaRPr lang="zh-TW" altLang="en-US" i="0">
                <a:latin typeface="+mn-ea"/>
                <a:ea typeface="+mn-ea"/>
              </a:endParaRPr>
            </a:p>
          </p:txBody>
        </p:sp>
        <p:sp>
          <p:nvSpPr>
            <p:cNvPr id="68648" name="Line 39"/>
            <p:cNvSpPr>
              <a:spLocks noChangeShapeType="1"/>
            </p:cNvSpPr>
            <p:nvPr/>
          </p:nvSpPr>
          <p:spPr bwMode="auto">
            <a:xfrm flipH="1" flipV="1">
              <a:off x="1837" y="1661"/>
              <a:ext cx="0" cy="771"/>
            </a:xfrm>
            <a:prstGeom prst="line">
              <a:avLst/>
            </a:prstGeom>
            <a:noFill/>
            <a:ln w="28575">
              <a:solidFill>
                <a:srgbClr val="80008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4D004D">
                        <a:alpha val="50000"/>
                      </a:srgbClr>
                    </a:outerShdw>
                  </a:effectLst>
                </a14:hiddenEffects>
              </a:ext>
            </a:extLst>
          </p:spPr>
          <p:txBody>
            <a:bodyPr anchor="ctr"/>
            <a:lstStyle/>
            <a:p>
              <a:endParaRPr lang="zh-TW" altLang="en-US" i="0">
                <a:latin typeface="+mn-ea"/>
                <a:ea typeface="+mn-ea"/>
              </a:endParaRPr>
            </a:p>
          </p:txBody>
        </p:sp>
        <p:sp>
          <p:nvSpPr>
            <p:cNvPr id="68649" name="Line 40"/>
            <p:cNvSpPr>
              <a:spLocks noChangeShapeType="1"/>
            </p:cNvSpPr>
            <p:nvPr/>
          </p:nvSpPr>
          <p:spPr bwMode="auto">
            <a:xfrm>
              <a:off x="3878" y="1797"/>
              <a:ext cx="0" cy="635"/>
            </a:xfrm>
            <a:prstGeom prst="line">
              <a:avLst/>
            </a:prstGeom>
            <a:noFill/>
            <a:ln w="28575">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50" name="Line 41"/>
            <p:cNvSpPr>
              <a:spLocks noChangeShapeType="1"/>
            </p:cNvSpPr>
            <p:nvPr/>
          </p:nvSpPr>
          <p:spPr bwMode="auto">
            <a:xfrm>
              <a:off x="2336" y="1797"/>
              <a:ext cx="1541"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51" name="Line 42"/>
            <p:cNvSpPr>
              <a:spLocks noChangeShapeType="1"/>
            </p:cNvSpPr>
            <p:nvPr/>
          </p:nvSpPr>
          <p:spPr bwMode="auto">
            <a:xfrm>
              <a:off x="2336" y="1616"/>
              <a:ext cx="0" cy="182"/>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52" name="Line 43"/>
            <p:cNvSpPr>
              <a:spLocks noChangeShapeType="1"/>
            </p:cNvSpPr>
            <p:nvPr/>
          </p:nvSpPr>
          <p:spPr bwMode="auto">
            <a:xfrm>
              <a:off x="2064" y="1616"/>
              <a:ext cx="272"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68653" name="Text Box 44"/>
            <p:cNvSpPr txBox="1">
              <a:spLocks noChangeArrowheads="1"/>
            </p:cNvSpPr>
            <p:nvPr/>
          </p:nvSpPr>
          <p:spPr bwMode="auto">
            <a:xfrm>
              <a:off x="930" y="2432"/>
              <a:ext cx="103"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a:latin typeface="+mn-ea"/>
                  <a:ea typeface="+mn-ea"/>
                </a:rPr>
                <a:t>X</a:t>
              </a:r>
            </a:p>
          </p:txBody>
        </p:sp>
        <p:sp>
          <p:nvSpPr>
            <p:cNvPr id="68654" name="Text Box 45"/>
            <p:cNvSpPr txBox="1">
              <a:spLocks noChangeArrowheads="1"/>
            </p:cNvSpPr>
            <p:nvPr/>
          </p:nvSpPr>
          <p:spPr bwMode="auto">
            <a:xfrm>
              <a:off x="1326" y="2432"/>
              <a:ext cx="103"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a:latin typeface="+mn-ea"/>
                  <a:ea typeface="+mn-ea"/>
                </a:rPr>
                <a:t>X</a:t>
              </a:r>
            </a:p>
          </p:txBody>
        </p:sp>
        <p:sp>
          <p:nvSpPr>
            <p:cNvPr id="68655" name="Text Box 46"/>
            <p:cNvSpPr txBox="1">
              <a:spLocks noChangeArrowheads="1"/>
            </p:cNvSpPr>
            <p:nvPr/>
          </p:nvSpPr>
          <p:spPr bwMode="auto">
            <a:xfrm>
              <a:off x="1824" y="2432"/>
              <a:ext cx="103"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a:latin typeface="+mn-ea"/>
                  <a:ea typeface="+mn-ea"/>
                </a:rPr>
                <a:t>X</a:t>
              </a:r>
            </a:p>
          </p:txBody>
        </p:sp>
        <p:sp>
          <p:nvSpPr>
            <p:cNvPr id="68656" name="Text Box 47"/>
            <p:cNvSpPr txBox="1">
              <a:spLocks noChangeArrowheads="1"/>
            </p:cNvSpPr>
            <p:nvPr/>
          </p:nvSpPr>
          <p:spPr bwMode="auto">
            <a:xfrm>
              <a:off x="2381" y="2432"/>
              <a:ext cx="103"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a:latin typeface="+mn-ea"/>
                  <a:ea typeface="+mn-ea"/>
                </a:rPr>
                <a:t>X</a:t>
              </a:r>
            </a:p>
          </p:txBody>
        </p:sp>
        <p:sp>
          <p:nvSpPr>
            <p:cNvPr id="68657" name="Text Box 48"/>
            <p:cNvSpPr txBox="1">
              <a:spLocks noChangeArrowheads="1"/>
            </p:cNvSpPr>
            <p:nvPr/>
          </p:nvSpPr>
          <p:spPr bwMode="auto">
            <a:xfrm>
              <a:off x="2835" y="2432"/>
              <a:ext cx="103"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a:latin typeface="+mn-ea"/>
                  <a:ea typeface="+mn-ea"/>
                </a:rPr>
                <a:t>X</a:t>
              </a:r>
            </a:p>
          </p:txBody>
        </p:sp>
        <p:sp>
          <p:nvSpPr>
            <p:cNvPr id="68658" name="Text Box 49"/>
            <p:cNvSpPr txBox="1">
              <a:spLocks noChangeArrowheads="1"/>
            </p:cNvSpPr>
            <p:nvPr/>
          </p:nvSpPr>
          <p:spPr bwMode="auto">
            <a:xfrm>
              <a:off x="3243" y="2432"/>
              <a:ext cx="103"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600" i="0">
                  <a:latin typeface="+mn-ea"/>
                  <a:ea typeface="+mn-ea"/>
                </a:rPr>
                <a:t>X</a:t>
              </a:r>
            </a:p>
          </p:txBody>
        </p:sp>
        <p:sp>
          <p:nvSpPr>
            <p:cNvPr id="68659" name="Text Box 50"/>
            <p:cNvSpPr txBox="1">
              <a:spLocks noChangeArrowheads="1"/>
            </p:cNvSpPr>
            <p:nvPr/>
          </p:nvSpPr>
          <p:spPr bwMode="auto">
            <a:xfrm>
              <a:off x="2880" y="1616"/>
              <a:ext cx="862" cy="154"/>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600" i="0">
                  <a:latin typeface="+mn-ea"/>
                  <a:ea typeface="+mn-ea"/>
                </a:rPr>
                <a:t>發行</a:t>
              </a:r>
              <a:r>
                <a:rPr lang="en-US" altLang="zh-TW" sz="1600" i="0">
                  <a:latin typeface="+mn-ea"/>
                  <a:ea typeface="+mn-ea"/>
                </a:rPr>
                <a:t>(Release)</a:t>
              </a:r>
            </a:p>
          </p:txBody>
        </p:sp>
        <p:sp>
          <p:nvSpPr>
            <p:cNvPr id="68660" name="Text Box 51"/>
            <p:cNvSpPr txBox="1">
              <a:spLocks noChangeArrowheads="1"/>
            </p:cNvSpPr>
            <p:nvPr/>
          </p:nvSpPr>
          <p:spPr bwMode="auto">
            <a:xfrm rot="16200000">
              <a:off x="587" y="1907"/>
              <a:ext cx="552" cy="136"/>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a:latin typeface="+mn-ea"/>
                  <a:ea typeface="+mn-ea"/>
                </a:rPr>
                <a:t>CheckIn</a:t>
              </a:r>
            </a:p>
          </p:txBody>
        </p:sp>
        <p:sp>
          <p:nvSpPr>
            <p:cNvPr id="68661" name="Text Box 52"/>
            <p:cNvSpPr txBox="1">
              <a:spLocks noChangeArrowheads="1"/>
            </p:cNvSpPr>
            <p:nvPr/>
          </p:nvSpPr>
          <p:spPr bwMode="auto">
            <a:xfrm rot="16200000">
              <a:off x="947" y="1816"/>
              <a:ext cx="552" cy="136"/>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a:latin typeface="+mn-ea"/>
                  <a:ea typeface="+mn-ea"/>
                </a:rPr>
                <a:t>CheckOut</a:t>
              </a:r>
            </a:p>
          </p:txBody>
        </p:sp>
      </p:grpSp>
    </p:spTree>
    <p:extLst>
      <p:ext uri="{BB962C8B-B14F-4D97-AF65-F5344CB8AC3E}">
        <p14:creationId xmlns:p14="http://schemas.microsoft.com/office/powerpoint/2010/main" val="20258755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r>
              <a:rPr lang="zh-TW" altLang="en-US" dirty="0"/>
              <a:t>應用程式安全檢測</a:t>
            </a:r>
          </a:p>
        </p:txBody>
      </p:sp>
      <p:sp>
        <p:nvSpPr>
          <p:cNvPr id="3" name="內容版面配置區 2"/>
          <p:cNvSpPr>
            <a:spLocks noGrp="1"/>
          </p:cNvSpPr>
          <p:nvPr>
            <p:ph idx="1"/>
          </p:nvPr>
        </p:nvSpPr>
        <p:spPr>
          <a:xfrm>
            <a:off x="611559" y="1052736"/>
            <a:ext cx="8071271" cy="5229320"/>
          </a:xfrm>
        </p:spPr>
        <p:txBody>
          <a:bodyPr/>
          <a:lstStyle/>
          <a:p>
            <a:pPr algn="just"/>
            <a:r>
              <a:rPr lang="zh-TW" altLang="en-US" dirty="0"/>
              <a:t>任何應用程式都有可能有瑕疵或是弱點</a:t>
            </a:r>
            <a:endParaRPr lang="en-US" altLang="zh-TW" dirty="0"/>
          </a:p>
          <a:p>
            <a:pPr lvl="1" algn="just"/>
            <a:r>
              <a:rPr lang="zh-TW" altLang="en-US" dirty="0"/>
              <a:t>安全程式開發</a:t>
            </a:r>
            <a:r>
              <a:rPr lang="en-US" altLang="zh-TW" dirty="0"/>
              <a:t>(secure programming)</a:t>
            </a:r>
            <a:r>
              <a:rPr lang="zh-TW" altLang="en-US" dirty="0"/>
              <a:t>是直接嘗試消除程式瑕疵的方法</a:t>
            </a:r>
            <a:endParaRPr lang="en-US" altLang="zh-TW" dirty="0"/>
          </a:p>
          <a:p>
            <a:pPr lvl="1" algn="just"/>
            <a:r>
              <a:rPr lang="zh-TW" altLang="en-US" dirty="0"/>
              <a:t>安全檢測則是嘗試在有瑕疵程式存在的情況下保護系統資源不受危害</a:t>
            </a:r>
            <a:endParaRPr lang="en-US" altLang="zh-TW" dirty="0"/>
          </a:p>
          <a:p>
            <a:pPr algn="just"/>
            <a:r>
              <a:rPr lang="zh-TW" altLang="en-US" dirty="0"/>
              <a:t>使用者、程式設計者與系統管理員對於程式安全的認知不同</a:t>
            </a:r>
            <a:endParaRPr lang="en-US" altLang="zh-TW" dirty="0"/>
          </a:p>
          <a:p>
            <a:pPr algn="just"/>
            <a:r>
              <a:rPr lang="zh-TW" altLang="en-US" dirty="0"/>
              <a:t>可依病毒的特性對程式進行檢測</a:t>
            </a:r>
            <a:endParaRPr lang="en-US" altLang="zh-TW" dirty="0"/>
          </a:p>
          <a:p>
            <a:pPr algn="just"/>
            <a:r>
              <a:rPr lang="zh-TW" altLang="en-US" dirty="0"/>
              <a:t>可依靠工具的輔助進行檢測</a:t>
            </a:r>
            <a:endParaRPr lang="en-US" altLang="zh-TW" dirty="0"/>
          </a:p>
          <a:p>
            <a:pPr algn="just"/>
            <a:endParaRPr lang="zh-TW" altLang="en-US" dirty="0"/>
          </a:p>
        </p:txBody>
      </p:sp>
    </p:spTree>
    <p:extLst>
      <p:ext uri="{BB962C8B-B14F-4D97-AF65-F5344CB8AC3E}">
        <p14:creationId xmlns:p14="http://schemas.microsoft.com/office/powerpoint/2010/main" val="3750123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r>
              <a:rPr lang="zh-TW" altLang="en-US" dirty="0"/>
              <a:t>行動應用程式安全</a:t>
            </a:r>
          </a:p>
        </p:txBody>
      </p:sp>
      <p:sp>
        <p:nvSpPr>
          <p:cNvPr id="3" name="內容版面配置區 2"/>
          <p:cNvSpPr>
            <a:spLocks noGrp="1"/>
          </p:cNvSpPr>
          <p:nvPr>
            <p:ph idx="1"/>
          </p:nvPr>
        </p:nvSpPr>
        <p:spPr>
          <a:xfrm>
            <a:off x="611559" y="1052736"/>
            <a:ext cx="8071271" cy="5229320"/>
          </a:xfrm>
        </p:spPr>
        <p:txBody>
          <a:bodyPr/>
          <a:lstStyle/>
          <a:p>
            <a:pPr algn="just"/>
            <a:r>
              <a:rPr lang="zh-TW" altLang="en-US" dirty="0"/>
              <a:t>行動應用程式</a:t>
            </a:r>
            <a:r>
              <a:rPr lang="en-US" altLang="zh-TW" dirty="0"/>
              <a:t>(App)</a:t>
            </a:r>
            <a:r>
              <a:rPr lang="zh-TW" altLang="en-US" dirty="0"/>
              <a:t>也是應用程式的一環</a:t>
            </a:r>
            <a:endParaRPr lang="en-US" altLang="zh-TW" dirty="0"/>
          </a:p>
          <a:p>
            <a:pPr algn="just"/>
            <a:r>
              <a:rPr lang="zh-TW" altLang="en-US" dirty="0"/>
              <a:t>駭客可循傳統的技術進行病毒的感染</a:t>
            </a:r>
            <a:endParaRPr lang="en-US" altLang="zh-TW" dirty="0"/>
          </a:p>
          <a:p>
            <a:pPr algn="just"/>
            <a:r>
              <a:rPr lang="zh-TW" altLang="en-US" dirty="0"/>
              <a:t>駭客可運用反向工程的技術來變造原來的程式，將變造後的</a:t>
            </a:r>
            <a:r>
              <a:rPr lang="en-US" altLang="zh-TW" dirty="0"/>
              <a:t>App</a:t>
            </a:r>
            <a:r>
              <a:rPr lang="zh-TW" altLang="en-US" dirty="0"/>
              <a:t>上傳到程式商店引誘使用者下載</a:t>
            </a:r>
            <a:endParaRPr lang="en-US" altLang="zh-TW" dirty="0"/>
          </a:p>
          <a:p>
            <a:pPr algn="just"/>
            <a:r>
              <a:rPr lang="zh-TW" altLang="en-US" dirty="0"/>
              <a:t>開發</a:t>
            </a:r>
            <a:r>
              <a:rPr lang="en-US" altLang="zh-TW" dirty="0"/>
              <a:t>App</a:t>
            </a:r>
            <a:r>
              <a:rPr lang="zh-TW" altLang="en-US" dirty="0"/>
              <a:t>時，需注意採用套件的安全</a:t>
            </a:r>
            <a:endParaRPr lang="en-US" altLang="zh-TW" dirty="0"/>
          </a:p>
          <a:p>
            <a:pPr algn="just"/>
            <a:r>
              <a:rPr lang="zh-TW" altLang="en-US" dirty="0"/>
              <a:t>開發</a:t>
            </a:r>
            <a:r>
              <a:rPr lang="en-US" altLang="zh-TW" dirty="0"/>
              <a:t>App</a:t>
            </a:r>
            <a:r>
              <a:rPr lang="zh-TW" altLang="en-US" dirty="0"/>
              <a:t>時，索取過多行動裝置上的敏感資訊，例如：通訊錄、行事曆、座標位置、郵件、簡訊內容等，</a:t>
            </a:r>
            <a:r>
              <a:rPr lang="zh-TW" altLang="en-US" b="1" dirty="0">
                <a:solidFill>
                  <a:srgbClr val="FF0000"/>
                </a:solidFill>
              </a:rPr>
              <a:t>易侵犯隱私</a:t>
            </a:r>
            <a:endParaRPr lang="en-US" altLang="zh-TW" b="1" dirty="0">
              <a:solidFill>
                <a:srgbClr val="FF0000"/>
              </a:solidFill>
            </a:endParaRPr>
          </a:p>
          <a:p>
            <a:r>
              <a:rPr lang="zh-TW" altLang="en-US" dirty="0"/>
              <a:t>不要在手機裡儲存重要資料，也不要下載不明</a:t>
            </a:r>
            <a:r>
              <a:rPr lang="en-US" altLang="zh-TW" dirty="0"/>
              <a:t>APP</a:t>
            </a:r>
            <a:r>
              <a:rPr lang="zh-TW" altLang="en-US" dirty="0"/>
              <a:t>，保護自己個資與財務安全</a:t>
            </a:r>
            <a:br>
              <a:rPr lang="zh-TW" altLang="en-US" dirty="0"/>
            </a:br>
            <a:endParaRPr lang="zh-TW" altLang="en-US" b="1" dirty="0">
              <a:solidFill>
                <a:srgbClr val="FF0000"/>
              </a:solidFill>
            </a:endParaRPr>
          </a:p>
        </p:txBody>
      </p:sp>
    </p:spTree>
    <p:extLst>
      <p:ext uri="{BB962C8B-B14F-4D97-AF65-F5344CB8AC3E}">
        <p14:creationId xmlns:p14="http://schemas.microsoft.com/office/powerpoint/2010/main" val="35527041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4000" y="116632"/>
            <a:ext cx="7459200" cy="936104"/>
          </a:xfrm>
        </p:spPr>
        <p:txBody>
          <a:bodyPr/>
          <a:lstStyle/>
          <a:p>
            <a:r>
              <a:rPr lang="zh-TW" altLang="en-US" sz="3600" dirty="0"/>
              <a:t>行動應用程式安全</a:t>
            </a:r>
            <a:r>
              <a:rPr lang="en-US" altLang="zh-TW" sz="3600" dirty="0"/>
              <a:t>-</a:t>
            </a:r>
            <a:r>
              <a:rPr lang="zh-TW" altLang="en-US" sz="3600" dirty="0"/>
              <a:t>資安案例</a:t>
            </a:r>
            <a:r>
              <a:rPr lang="en-US" altLang="zh-TW" sz="3600" dirty="0"/>
              <a:t>(1)</a:t>
            </a:r>
            <a:endParaRPr lang="zh-TW" altLang="en-US" sz="3600" dirty="0"/>
          </a:p>
        </p:txBody>
      </p:sp>
      <p:sp>
        <p:nvSpPr>
          <p:cNvPr id="3" name="內容版面配置區 2"/>
          <p:cNvSpPr>
            <a:spLocks noGrp="1"/>
          </p:cNvSpPr>
          <p:nvPr>
            <p:ph sz="quarter" idx="10"/>
          </p:nvPr>
        </p:nvSpPr>
        <p:spPr>
          <a:xfrm>
            <a:off x="612000" y="1196752"/>
            <a:ext cx="8071200" cy="5230800"/>
          </a:xfrm>
        </p:spPr>
        <p:txBody>
          <a:bodyPr/>
          <a:lstStyle/>
          <a:p>
            <a:r>
              <a:rPr lang="zh-TW" altLang="en-US" dirty="0"/>
              <a:t>國外資安業者 </a:t>
            </a:r>
            <a:r>
              <a:rPr lang="en-US" altLang="zh-TW" dirty="0"/>
              <a:t>Threat Fabric </a:t>
            </a:r>
            <a:r>
              <a:rPr lang="zh-TW" altLang="en-US" dirty="0"/>
              <a:t>研究人員偵測到一款從</a:t>
            </a:r>
            <a:r>
              <a:rPr lang="en-US" altLang="zh-TW" dirty="0" err="1"/>
              <a:t>LokiBot</a:t>
            </a:r>
            <a:r>
              <a:rPr lang="zh-TW" altLang="en-US" dirty="0"/>
              <a:t>間諜木馬程式衍生出的新變種惡意病毒「</a:t>
            </a:r>
            <a:r>
              <a:rPr lang="en-US" altLang="zh-TW" dirty="0"/>
              <a:t>BlackRock</a:t>
            </a:r>
            <a:r>
              <a:rPr lang="zh-TW" altLang="en-US" dirty="0"/>
              <a:t>」，會偽裝成「</a:t>
            </a:r>
            <a:r>
              <a:rPr lang="en-US" altLang="zh-TW" dirty="0"/>
              <a:t>Google Update</a:t>
            </a:r>
            <a:r>
              <a:rPr lang="zh-TW" altLang="en-US" dirty="0"/>
              <a:t>」更新通知的訊息，並利用假冒的螢幕介面，引誘</a:t>
            </a:r>
            <a:r>
              <a:rPr lang="en-US" altLang="zh-TW" dirty="0"/>
              <a:t>Android</a:t>
            </a:r>
            <a:r>
              <a:rPr lang="zh-TW" altLang="en-US" dirty="0"/>
              <a:t>手機用戶點選安裝</a:t>
            </a:r>
          </a:p>
          <a:p>
            <a:r>
              <a:rPr lang="zh-TW" altLang="en-US" dirty="0"/>
              <a:t>用戶按下確認鍵後，惡意病毒就會直接入侵手機系統，並會繞過一般的防毒軟體偵測，取得用戶手機裝置的系統控制權限，並進一步鎖定社群通訊等類型</a:t>
            </a:r>
            <a:r>
              <a:rPr lang="en-US" altLang="zh-TW" dirty="0"/>
              <a:t>App</a:t>
            </a:r>
            <a:r>
              <a:rPr lang="zh-TW" altLang="en-US" dirty="0"/>
              <a:t>為攻擊目標</a:t>
            </a:r>
          </a:p>
        </p:txBody>
      </p:sp>
      <p:sp>
        <p:nvSpPr>
          <p:cNvPr id="8" name="矩形 7"/>
          <p:cNvSpPr/>
          <p:nvPr/>
        </p:nvSpPr>
        <p:spPr>
          <a:xfrm>
            <a:off x="1606919" y="6289575"/>
            <a:ext cx="3960000" cy="307777"/>
          </a:xfrm>
          <a:prstGeom prst="rect">
            <a:avLst/>
          </a:prstGeom>
        </p:spPr>
        <p:txBody>
          <a:bodyPr wrap="square">
            <a:spAutoFit/>
          </a:bodyPr>
          <a:lstStyle/>
          <a:p>
            <a:r>
              <a:rPr lang="zh-TW" altLang="en-US" sz="1400" i="0" dirty="0">
                <a:latin typeface="+mn-ea"/>
                <a:ea typeface="+mn-ea"/>
              </a:rPr>
              <a:t>資料來源</a:t>
            </a:r>
            <a:r>
              <a:rPr lang="en-US" altLang="zh-TW" sz="1400" i="0" dirty="0">
                <a:latin typeface="+mn-ea"/>
                <a:ea typeface="+mn-ea"/>
              </a:rPr>
              <a:t>:</a:t>
            </a:r>
            <a:r>
              <a:rPr lang="zh-TW" altLang="en-US" sz="1400" i="0" dirty="0">
                <a:latin typeface="+mn-ea"/>
                <a:ea typeface="+mn-ea"/>
              </a:rPr>
              <a:t> </a:t>
            </a:r>
            <a:r>
              <a:rPr lang="en-US" altLang="zh-TW" sz="1400" i="0" dirty="0">
                <a:latin typeface="+mn-ea"/>
                <a:ea typeface="+mn-ea"/>
              </a:rPr>
              <a:t>https://3c.ltn.com.tw/news/41103</a:t>
            </a:r>
            <a:endParaRPr lang="zh-TW" altLang="en-US" sz="1400" i="0" dirty="0">
              <a:latin typeface="+mn-ea"/>
              <a:ea typeface="+mn-ea"/>
            </a:endParaRPr>
          </a:p>
        </p:txBody>
      </p:sp>
    </p:spTree>
    <p:extLst>
      <p:ext uri="{BB962C8B-B14F-4D97-AF65-F5344CB8AC3E}">
        <p14:creationId xmlns:p14="http://schemas.microsoft.com/office/powerpoint/2010/main" val="36794960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a:xfrm>
            <a:off x="612000" y="1080000"/>
            <a:ext cx="8071200" cy="3573136"/>
          </a:xfrm>
        </p:spPr>
        <p:txBody>
          <a:bodyPr/>
          <a:lstStyle/>
          <a:p>
            <a:r>
              <a:rPr lang="zh-TW" altLang="en-US" dirty="0"/>
              <a:t>台中一名女子的帳戶在一週內被盜轉</a:t>
            </a:r>
            <a:r>
              <a:rPr lang="en-US" altLang="zh-TW" dirty="0"/>
              <a:t>26</a:t>
            </a:r>
            <a:r>
              <a:rPr lang="zh-TW" altLang="en-US" dirty="0"/>
              <a:t>萬元，她朋友也遭殃，被盜走</a:t>
            </a:r>
            <a:r>
              <a:rPr lang="en-US" altLang="zh-TW" dirty="0"/>
              <a:t>100</a:t>
            </a:r>
            <a:r>
              <a:rPr lang="zh-TW" altLang="en-US" dirty="0"/>
              <a:t>萬元。她連忙關閉轉帳功能並報警，警方表示，她的手機疑似被駭，導致帳戶內現金被轉出</a:t>
            </a:r>
            <a:endParaRPr lang="en-US" altLang="zh-TW" dirty="0"/>
          </a:p>
          <a:p>
            <a:r>
              <a:rPr lang="zh-TW" altLang="en-US" dirty="0"/>
              <a:t>她最近下載大陸某盜版追劇</a:t>
            </a:r>
            <a:r>
              <a:rPr lang="en-US" altLang="zh-TW" dirty="0"/>
              <a:t>APP</a:t>
            </a:r>
            <a:r>
              <a:rPr lang="zh-TW" altLang="en-US" dirty="0"/>
              <a:t>，還曾上網看某盜版電影、動漫網站，很可能是這些行為導致她的手機中毒</a:t>
            </a:r>
            <a:br>
              <a:rPr lang="zh-TW" altLang="en-US" dirty="0"/>
            </a:br>
            <a:endParaRPr lang="zh-TW" altLang="en-US" dirty="0"/>
          </a:p>
        </p:txBody>
      </p:sp>
      <p:sp>
        <p:nvSpPr>
          <p:cNvPr id="4" name="標題 1"/>
          <p:cNvSpPr>
            <a:spLocks noGrp="1"/>
          </p:cNvSpPr>
          <p:nvPr>
            <p:ph type="title"/>
          </p:nvPr>
        </p:nvSpPr>
        <p:spPr>
          <a:xfrm>
            <a:off x="1224000" y="116632"/>
            <a:ext cx="7459200" cy="936104"/>
          </a:xfrm>
        </p:spPr>
        <p:txBody>
          <a:bodyPr/>
          <a:lstStyle/>
          <a:p>
            <a:r>
              <a:rPr lang="zh-TW" altLang="en-US" sz="3600" dirty="0"/>
              <a:t>行動應用程式安全</a:t>
            </a:r>
            <a:r>
              <a:rPr lang="en-US" altLang="zh-TW" sz="3600" dirty="0"/>
              <a:t>-</a:t>
            </a:r>
            <a:r>
              <a:rPr lang="zh-TW" altLang="en-US" sz="3600" dirty="0"/>
              <a:t>資安案例</a:t>
            </a:r>
            <a:r>
              <a:rPr lang="en-US" altLang="zh-TW" sz="3600" dirty="0"/>
              <a:t>(2)</a:t>
            </a:r>
            <a:endParaRPr lang="zh-TW" altLang="en-US" sz="3600" dirty="0"/>
          </a:p>
        </p:txBody>
      </p:sp>
      <p:sp>
        <p:nvSpPr>
          <p:cNvPr id="6" name="矩形 5"/>
          <p:cNvSpPr/>
          <p:nvPr/>
        </p:nvSpPr>
        <p:spPr>
          <a:xfrm>
            <a:off x="1187624" y="6289575"/>
            <a:ext cx="4500000" cy="307777"/>
          </a:xfrm>
          <a:prstGeom prst="rect">
            <a:avLst/>
          </a:prstGeom>
        </p:spPr>
        <p:txBody>
          <a:bodyPr wrap="square">
            <a:spAutoFit/>
          </a:bodyPr>
          <a:lstStyle/>
          <a:p>
            <a:r>
              <a:rPr lang="zh-TW" altLang="en-US" sz="1400" i="0" dirty="0">
                <a:latin typeface="+mn-ea"/>
                <a:ea typeface="+mn-ea"/>
              </a:rPr>
              <a:t>資料來源：</a:t>
            </a:r>
            <a:r>
              <a:rPr lang="en-US" altLang="zh-TW" sz="1400" i="0" dirty="0">
                <a:latin typeface="+mn-ea"/>
                <a:ea typeface="+mn-ea"/>
              </a:rPr>
              <a:t> https://news.tvbs.com.tw/life/1415839</a:t>
            </a:r>
            <a:endParaRPr lang="zh-TW" altLang="en-US" sz="1400" i="0" dirty="0">
              <a:latin typeface="+mn-ea"/>
              <a:ea typeface="+mn-ea"/>
            </a:endParaRPr>
          </a:p>
        </p:txBody>
      </p:sp>
      <p:pic>
        <p:nvPicPr>
          <p:cNvPr id="2" name="圖片 1">
            <a:extLst>
              <a:ext uri="{FF2B5EF4-FFF2-40B4-BE49-F238E27FC236}">
                <a16:creationId xmlns:a16="http://schemas.microsoft.com/office/drawing/2014/main" id="{D09D8AEE-54B6-4E21-927A-1FC1FC0E8477}"/>
              </a:ext>
            </a:extLst>
          </p:cNvPr>
          <p:cNvPicPr>
            <a:picLocks noChangeAspect="1"/>
          </p:cNvPicPr>
          <p:nvPr/>
        </p:nvPicPr>
        <p:blipFill>
          <a:blip r:embed="rId3"/>
          <a:stretch>
            <a:fillRect/>
          </a:stretch>
        </p:blipFill>
        <p:spPr>
          <a:xfrm>
            <a:off x="1226558" y="5085184"/>
            <a:ext cx="6009737" cy="752475"/>
          </a:xfrm>
          <a:prstGeom prst="rect">
            <a:avLst/>
          </a:prstGeom>
        </p:spPr>
      </p:pic>
      <p:sp>
        <p:nvSpPr>
          <p:cNvPr id="7" name="矩形 6">
            <a:extLst>
              <a:ext uri="{FF2B5EF4-FFF2-40B4-BE49-F238E27FC236}">
                <a16:creationId xmlns:a16="http://schemas.microsoft.com/office/drawing/2014/main" id="{366FD5C7-E509-4682-A28B-22D054CB0FE4}"/>
              </a:ext>
            </a:extLst>
          </p:cNvPr>
          <p:cNvSpPr/>
          <p:nvPr/>
        </p:nvSpPr>
        <p:spPr>
          <a:xfrm>
            <a:off x="1208973" y="5855244"/>
            <a:ext cx="2066591" cy="307777"/>
          </a:xfrm>
          <a:prstGeom prst="rect">
            <a:avLst/>
          </a:prstGeom>
        </p:spPr>
        <p:txBody>
          <a:bodyPr wrap="none">
            <a:spAutoFit/>
          </a:bodyPr>
          <a:lstStyle/>
          <a:p>
            <a:r>
              <a:rPr lang="zh-TW" altLang="en-US" sz="1400" i="0" dirty="0">
                <a:solidFill>
                  <a:srgbClr val="686868"/>
                </a:solidFill>
                <a:latin typeface="+mn-ea"/>
                <a:ea typeface="+mn-ea"/>
              </a:rPr>
              <a:t>發布時間：</a:t>
            </a:r>
            <a:r>
              <a:rPr lang="en-US" altLang="zh-TW" sz="1400" i="0" dirty="0">
                <a:solidFill>
                  <a:srgbClr val="686868"/>
                </a:solidFill>
                <a:latin typeface="+mn-ea"/>
                <a:ea typeface="+mn-ea"/>
              </a:rPr>
              <a:t>2020/11/12</a:t>
            </a:r>
            <a:endParaRPr lang="zh-TW" altLang="en-US" sz="1400" dirty="0">
              <a:latin typeface="+mn-ea"/>
              <a:ea typeface="+mn-ea"/>
            </a:endParaRPr>
          </a:p>
        </p:txBody>
      </p:sp>
    </p:spTree>
    <p:extLst>
      <p:ext uri="{BB962C8B-B14F-4D97-AF65-F5344CB8AC3E}">
        <p14:creationId xmlns:p14="http://schemas.microsoft.com/office/powerpoint/2010/main" val="17965697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115616" y="117028"/>
            <a:ext cx="7458831" cy="935708"/>
          </a:xfrm>
        </p:spPr>
        <p:txBody>
          <a:bodyPr/>
          <a:lstStyle/>
          <a:p>
            <a:r>
              <a:rPr lang="zh-TW" altLang="en-US"/>
              <a:t>單元學習目標</a:t>
            </a:r>
          </a:p>
        </p:txBody>
      </p:sp>
      <p:sp>
        <p:nvSpPr>
          <p:cNvPr id="11268" name="Rectangle 3"/>
          <p:cNvSpPr>
            <a:spLocks noGrp="1" noChangeArrowheads="1"/>
          </p:cNvSpPr>
          <p:nvPr>
            <p:ph type="body" idx="1"/>
          </p:nvPr>
        </p:nvSpPr>
        <p:spPr>
          <a:xfrm>
            <a:off x="611559" y="1052736"/>
            <a:ext cx="8071271" cy="5229320"/>
          </a:xfrm>
        </p:spPr>
        <p:txBody>
          <a:bodyPr/>
          <a:lstStyle/>
          <a:p>
            <a:pPr algn="just"/>
            <a:r>
              <a:rPr lang="zh-TW" altLang="en-US" dirty="0"/>
              <a:t>了解應用程式面臨的威脅</a:t>
            </a:r>
          </a:p>
          <a:p>
            <a:pPr algn="just"/>
            <a:r>
              <a:rPr lang="zh-TW" altLang="en-US" dirty="0"/>
              <a:t>了解軟體開發生命週期安全</a:t>
            </a:r>
          </a:p>
          <a:p>
            <a:pPr algn="just"/>
            <a:r>
              <a:rPr lang="zh-TW" altLang="en-US" dirty="0"/>
              <a:t>了解應用程式安全控制</a:t>
            </a:r>
            <a:endParaRPr lang="en-US" altLang="zh-TW" dirty="0"/>
          </a:p>
          <a:p>
            <a:pPr algn="just"/>
            <a:r>
              <a:rPr lang="zh-TW" altLang="en-US" dirty="0"/>
              <a:t>了解</a:t>
            </a:r>
            <a:r>
              <a:rPr lang="en-US" altLang="zh-TW" dirty="0"/>
              <a:t>Web</a:t>
            </a:r>
            <a:r>
              <a:rPr lang="zh-TW" altLang="en-US" dirty="0"/>
              <a:t>應用程式安全</a:t>
            </a:r>
          </a:p>
          <a:p>
            <a:pPr algn="just"/>
            <a:endParaRPr lang="zh-TW" altLang="en-US" dirty="0"/>
          </a:p>
        </p:txBody>
      </p:sp>
    </p:spTree>
    <p:extLst>
      <p:ext uri="{BB962C8B-B14F-4D97-AF65-F5344CB8AC3E}">
        <p14:creationId xmlns:p14="http://schemas.microsoft.com/office/powerpoint/2010/main" val="12928261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en-US" altLang="zh-TW" sz="3600" dirty="0">
                <a:solidFill>
                  <a:srgbClr val="FF0000"/>
                </a:solidFill>
              </a:rPr>
              <a:t>Web</a:t>
            </a:r>
            <a:r>
              <a:rPr lang="zh-TW" altLang="en-US" sz="3600" dirty="0">
                <a:solidFill>
                  <a:srgbClr val="FF0000"/>
                </a:solidFill>
              </a:rPr>
              <a:t>應用程式安全</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38241309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WEB</a:t>
            </a:r>
            <a:r>
              <a:rPr lang="zh-TW" altLang="en-US" dirty="0"/>
              <a:t>應用程式</a:t>
            </a:r>
            <a:r>
              <a:rPr lang="en-US" altLang="zh-TW" dirty="0"/>
              <a:t>-</a:t>
            </a:r>
            <a:r>
              <a:rPr lang="zh-TW" altLang="en-US" dirty="0"/>
              <a:t>前</a:t>
            </a:r>
            <a:r>
              <a:rPr lang="en-US" altLang="zh-TW" dirty="0"/>
              <a:t>10</a:t>
            </a:r>
            <a:r>
              <a:rPr lang="zh-TW" altLang="en-US" dirty="0"/>
              <a:t>大風險</a:t>
            </a:r>
          </a:p>
        </p:txBody>
      </p:sp>
      <p:sp>
        <p:nvSpPr>
          <p:cNvPr id="15" name="內容版面配置區 14">
            <a:extLst>
              <a:ext uri="{FF2B5EF4-FFF2-40B4-BE49-F238E27FC236}">
                <a16:creationId xmlns:a16="http://schemas.microsoft.com/office/drawing/2014/main" id="{CF51FEC8-FD5D-41E7-B047-600FCE87F752}"/>
              </a:ext>
            </a:extLst>
          </p:cNvPr>
          <p:cNvSpPr>
            <a:spLocks noGrp="1"/>
          </p:cNvSpPr>
          <p:nvPr>
            <p:ph sz="quarter" idx="10"/>
          </p:nvPr>
        </p:nvSpPr>
        <p:spPr/>
        <p:txBody>
          <a:bodyPr/>
          <a:lstStyle/>
          <a:p>
            <a:pPr marL="0" indent="0">
              <a:buNone/>
            </a:pPr>
            <a:endParaRPr lang="zh-TW" altLang="en-US" dirty="0"/>
          </a:p>
        </p:txBody>
      </p:sp>
      <p:sp>
        <p:nvSpPr>
          <p:cNvPr id="6" name="矩形 4"/>
          <p:cNvSpPr>
            <a:spLocks noChangeArrowheads="1"/>
          </p:cNvSpPr>
          <p:nvPr/>
        </p:nvSpPr>
        <p:spPr bwMode="auto">
          <a:xfrm>
            <a:off x="168489" y="6519862"/>
            <a:ext cx="2018266"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anose="020B0509000000000000"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fontAlgn="t" hangingPunct="1">
              <a:spcBef>
                <a:spcPct val="0"/>
              </a:spcBef>
              <a:buSzTx/>
              <a:buFontTx/>
              <a:buNone/>
            </a:pPr>
            <a:r>
              <a:rPr kumimoji="0" lang="zh-TW" altLang="en-US" sz="1600" b="1" i="0" dirty="0">
                <a:solidFill>
                  <a:srgbClr val="FF0000"/>
                </a:solidFill>
                <a:latin typeface="+mn-ea"/>
                <a:ea typeface="+mn-ea"/>
              </a:rPr>
              <a:t>資料來源</a:t>
            </a:r>
            <a:r>
              <a:rPr kumimoji="0" lang="en-US" altLang="zh-TW" sz="1600" b="1" i="0" dirty="0">
                <a:solidFill>
                  <a:srgbClr val="FF0000"/>
                </a:solidFill>
                <a:latin typeface="+mn-ea"/>
                <a:ea typeface="+mn-ea"/>
              </a:rPr>
              <a:t>: OWASP</a:t>
            </a:r>
            <a:endParaRPr kumimoji="0" lang="zh-TW" altLang="en-US" sz="1600" b="1" i="0" dirty="0">
              <a:solidFill>
                <a:srgbClr val="FF0000"/>
              </a:solidFill>
              <a:latin typeface="+mn-ea"/>
              <a:ea typeface="+mn-ea"/>
            </a:endParaRPr>
          </a:p>
        </p:txBody>
      </p:sp>
      <p:graphicFrame>
        <p:nvGraphicFramePr>
          <p:cNvPr id="11" name="表格 10">
            <a:extLst>
              <a:ext uri="{FF2B5EF4-FFF2-40B4-BE49-F238E27FC236}">
                <a16:creationId xmlns:a16="http://schemas.microsoft.com/office/drawing/2014/main" id="{8662BB78-059C-4616-A3C2-61A6175A4B41}"/>
              </a:ext>
            </a:extLst>
          </p:cNvPr>
          <p:cNvGraphicFramePr>
            <a:graphicFrameLocks noGrp="1"/>
          </p:cNvGraphicFramePr>
          <p:nvPr>
            <p:extLst/>
          </p:nvPr>
        </p:nvGraphicFramePr>
        <p:xfrm>
          <a:off x="1547664" y="1809659"/>
          <a:ext cx="6480720" cy="4536505"/>
        </p:xfrm>
        <a:graphic>
          <a:graphicData uri="http://schemas.openxmlformats.org/drawingml/2006/table">
            <a:tbl>
              <a:tblPr firstRow="1" bandRow="1">
                <a:tableStyleId>{69CF1AB2-1976-4502-BF36-3FF5EA218861}</a:tableStyleId>
              </a:tblPr>
              <a:tblGrid>
                <a:gridCol w="862722">
                  <a:extLst>
                    <a:ext uri="{9D8B030D-6E8A-4147-A177-3AD203B41FA5}">
                      <a16:colId xmlns:a16="http://schemas.microsoft.com/office/drawing/2014/main" val="20000"/>
                    </a:ext>
                  </a:extLst>
                </a:gridCol>
                <a:gridCol w="5617998">
                  <a:extLst>
                    <a:ext uri="{9D8B030D-6E8A-4147-A177-3AD203B41FA5}">
                      <a16:colId xmlns:a16="http://schemas.microsoft.com/office/drawing/2014/main" val="20001"/>
                    </a:ext>
                  </a:extLst>
                </a:gridCol>
              </a:tblGrid>
              <a:tr h="342381">
                <a:tc>
                  <a:txBody>
                    <a:bodyPr/>
                    <a:lstStyle>
                      <a:defPPr>
                        <a:defRPr lang="zh-TW"/>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lnSpc>
                          <a:spcPts val="2000"/>
                        </a:lnSpc>
                        <a:spcBef>
                          <a:spcPts val="240"/>
                        </a:spcBef>
                        <a:spcAft>
                          <a:spcPts val="240"/>
                        </a:spcAft>
                      </a:pPr>
                      <a:r>
                        <a:rPr lang="zh-TW" altLang="en-US" sz="1600" b="0" dirty="0">
                          <a:solidFill>
                            <a:schemeClr val="tx1"/>
                          </a:solidFill>
                          <a:latin typeface="+mn-ea"/>
                          <a:ea typeface="+mn-ea"/>
                        </a:rPr>
                        <a:t>項次</a:t>
                      </a:r>
                      <a:endParaRPr lang="zh-TW" sz="1600" b="0" dirty="0">
                        <a:solidFill>
                          <a:schemeClr val="tx1"/>
                        </a:solidFill>
                        <a:latin typeface="+mn-ea"/>
                        <a:ea typeface="+mn-ea"/>
                      </a:endParaRPr>
                    </a:p>
                  </a:txBody>
                  <a:tcPr marL="74283" marR="74283" marT="0" marB="0" anchor="ctr"/>
                </a:tc>
                <a:tc>
                  <a:txBody>
                    <a:bodyPr/>
                    <a:lstStyle>
                      <a:defPPr>
                        <a:defRPr lang="zh-TW"/>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lnSpc>
                          <a:spcPts val="2000"/>
                        </a:lnSpc>
                        <a:spcBef>
                          <a:spcPts val="240"/>
                        </a:spcBef>
                        <a:spcAft>
                          <a:spcPts val="240"/>
                        </a:spcAft>
                      </a:pPr>
                      <a:r>
                        <a:rPr lang="zh-TW" altLang="en-US" sz="1600" b="0" dirty="0">
                          <a:solidFill>
                            <a:schemeClr val="tx1"/>
                          </a:solidFill>
                          <a:latin typeface="+mn-ea"/>
                          <a:ea typeface="+mn-ea"/>
                        </a:rPr>
                        <a:t>弱點名稱</a:t>
                      </a:r>
                      <a:endParaRPr lang="zh-TW"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00"/>
                  </a:ext>
                </a:extLst>
              </a:tr>
              <a:tr h="407775">
                <a:tc>
                  <a:txBody>
                    <a:bodyPr/>
                    <a:lstStyle>
                      <a:defPPr>
                        <a:defRPr lang="zh-TW"/>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lnSpc>
                          <a:spcPts val="2000"/>
                        </a:lnSpc>
                        <a:spcBef>
                          <a:spcPts val="240"/>
                        </a:spcBef>
                        <a:spcAft>
                          <a:spcPts val="240"/>
                        </a:spcAft>
                      </a:pPr>
                      <a:r>
                        <a:rPr lang="en-US" altLang="zh-TW" sz="1600" b="0" dirty="0">
                          <a:latin typeface="+mn-ea"/>
                          <a:ea typeface="+mn-ea"/>
                        </a:rPr>
                        <a:t>A1</a:t>
                      </a:r>
                      <a:endParaRPr lang="zh-TW" sz="1600" b="0" dirty="0">
                        <a:latin typeface="+mn-ea"/>
                        <a:ea typeface="+mn-ea"/>
                      </a:endParaRPr>
                    </a:p>
                  </a:txBody>
                  <a:tcPr marL="74283" marR="74283" marT="0" marB="0" anchor="ctr"/>
                </a:tc>
                <a:tc>
                  <a:txBody>
                    <a:bodyPr/>
                    <a:lstStyle/>
                    <a:p>
                      <a:pPr marL="114300" lvl="0" indent="0" rtl="0">
                        <a:spcBef>
                          <a:spcPts val="0"/>
                        </a:spcBef>
                        <a:buClr>
                          <a:schemeClr val="dk1"/>
                        </a:buClr>
                        <a:buSzPct val="100000"/>
                        <a:buFont typeface="Arial"/>
                        <a:buNone/>
                      </a:pPr>
                      <a:r>
                        <a:rPr lang="zh-TW" altLang="en-US" sz="1600" b="0" dirty="0">
                          <a:solidFill>
                            <a:srgbClr val="FF0000"/>
                          </a:solidFill>
                          <a:latin typeface="+mn-ea"/>
                          <a:ea typeface="+mn-ea"/>
                        </a:rPr>
                        <a:t>注入 </a:t>
                      </a:r>
                      <a:r>
                        <a:rPr lang="en-US" altLang="zh-TW" sz="1600" b="0" dirty="0">
                          <a:solidFill>
                            <a:srgbClr val="FF0000"/>
                          </a:solidFill>
                          <a:latin typeface="+mn-ea"/>
                          <a:ea typeface="+mn-ea"/>
                        </a:rPr>
                        <a:t>(</a:t>
                      </a:r>
                      <a:r>
                        <a:rPr lang="en" altLang="zh-TW" sz="1600" b="0" dirty="0">
                          <a:solidFill>
                            <a:srgbClr val="FF0000"/>
                          </a:solidFill>
                          <a:latin typeface="+mn-ea"/>
                          <a:ea typeface="+mn-ea"/>
                        </a:rPr>
                        <a:t>Injection</a:t>
                      </a:r>
                      <a:r>
                        <a:rPr lang="en-US" altLang="zh-TW" sz="1600" b="0" dirty="0">
                          <a:solidFill>
                            <a:srgbClr val="FF0000"/>
                          </a:solidFill>
                          <a:latin typeface="+mn-ea"/>
                          <a:ea typeface="+mn-ea"/>
                        </a:rPr>
                        <a:t>)</a:t>
                      </a:r>
                      <a:endParaRPr lang="en" altLang="zh-TW" sz="1600" b="0" dirty="0">
                        <a:solidFill>
                          <a:srgbClr val="FF0000"/>
                        </a:solidFill>
                        <a:latin typeface="+mn-ea"/>
                        <a:ea typeface="+mn-ea"/>
                      </a:endParaRPr>
                    </a:p>
                  </a:txBody>
                  <a:tcPr marL="74283" marR="74283" marT="0" marB="0" anchor="ctr"/>
                </a:tc>
                <a:extLst>
                  <a:ext uri="{0D108BD9-81ED-4DB2-BD59-A6C34878D82A}">
                    <a16:rowId xmlns:a16="http://schemas.microsoft.com/office/drawing/2014/main" val="10001"/>
                  </a:ext>
                </a:extLst>
              </a:tr>
              <a:tr h="410541">
                <a:tc>
                  <a:txBody>
                    <a:bodyPr/>
                    <a:lstStyle>
                      <a:defPPr>
                        <a:defRPr lang="zh-TW"/>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lnSpc>
                          <a:spcPts val="2000"/>
                        </a:lnSpc>
                        <a:spcBef>
                          <a:spcPts val="240"/>
                        </a:spcBef>
                        <a:spcAft>
                          <a:spcPts val="240"/>
                        </a:spcAft>
                      </a:pPr>
                      <a:r>
                        <a:rPr lang="en-US" altLang="zh-TW" sz="1600" b="0" dirty="0">
                          <a:latin typeface="+mn-ea"/>
                          <a:ea typeface="+mn-ea"/>
                        </a:rPr>
                        <a:t>A2</a:t>
                      </a:r>
                      <a:endParaRPr lang="zh-TW" sz="1600" b="0" dirty="0">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solidFill>
                            <a:schemeClr val="tx1"/>
                          </a:solidFill>
                          <a:latin typeface="+mn-ea"/>
                          <a:ea typeface="+mn-ea"/>
                        </a:rPr>
                        <a:t>身分鑑別相關功能缺陷 </a:t>
                      </a:r>
                      <a:r>
                        <a:rPr lang="en-US" altLang="zh-TW" sz="1600" b="0" dirty="0">
                          <a:solidFill>
                            <a:schemeClr val="tx1"/>
                          </a:solidFill>
                          <a:latin typeface="+mn-ea"/>
                          <a:ea typeface="+mn-ea"/>
                        </a:rPr>
                        <a:t>(</a:t>
                      </a:r>
                      <a:r>
                        <a:rPr lang="en" altLang="zh-TW" sz="1600" b="0" dirty="0">
                          <a:solidFill>
                            <a:schemeClr val="tx1"/>
                          </a:solidFill>
                          <a:latin typeface="+mn-ea"/>
                          <a:ea typeface="+mn-ea"/>
                        </a:rPr>
                        <a:t>Broken Authentication</a:t>
                      </a:r>
                      <a:r>
                        <a:rPr lang="en-US" altLang="zh-TW" sz="1600" b="0" dirty="0">
                          <a:solidFill>
                            <a:schemeClr val="tx1"/>
                          </a:solidFill>
                          <a:latin typeface="+mn-ea"/>
                          <a:ea typeface="+mn-ea"/>
                        </a:rPr>
                        <a:t>)</a:t>
                      </a:r>
                      <a:endParaRPr lang="zh-TW" altLang="en-US"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02"/>
                  </a:ext>
                </a:extLst>
              </a:tr>
              <a:tr h="301929">
                <a:tc>
                  <a:txBody>
                    <a:bodyPr/>
                    <a:lstStyle>
                      <a:defPPr>
                        <a:defRPr lang="zh-TW"/>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lnSpc>
                          <a:spcPts val="2000"/>
                        </a:lnSpc>
                        <a:spcBef>
                          <a:spcPts val="240"/>
                        </a:spcBef>
                        <a:spcAft>
                          <a:spcPts val="240"/>
                        </a:spcAft>
                      </a:pPr>
                      <a:r>
                        <a:rPr lang="en-US" altLang="zh-TW" sz="1600" b="0" dirty="0">
                          <a:latin typeface="+mn-ea"/>
                          <a:ea typeface="+mn-ea"/>
                        </a:rPr>
                        <a:t>A3</a:t>
                      </a:r>
                      <a:endParaRPr lang="zh-TW" sz="1600" b="0" dirty="0">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latin typeface="+mn-ea"/>
                          <a:ea typeface="+mn-ea"/>
                        </a:rPr>
                        <a:t>機敏資料洩漏 </a:t>
                      </a:r>
                      <a:r>
                        <a:rPr lang="en-US" altLang="zh-TW" sz="1600" b="0" dirty="0">
                          <a:latin typeface="+mn-ea"/>
                          <a:ea typeface="+mn-ea"/>
                        </a:rPr>
                        <a:t>(</a:t>
                      </a:r>
                      <a:r>
                        <a:rPr lang="en" altLang="zh-TW" sz="1600" b="0" dirty="0">
                          <a:latin typeface="+mn-ea"/>
                          <a:ea typeface="+mn-ea"/>
                        </a:rPr>
                        <a:t>Sensitive Data Exposure</a:t>
                      </a:r>
                      <a:r>
                        <a:rPr lang="en-US" altLang="zh-TW" sz="1600" b="0" dirty="0">
                          <a:latin typeface="+mn-ea"/>
                          <a:ea typeface="+mn-ea"/>
                        </a:rPr>
                        <a:t>)</a:t>
                      </a:r>
                      <a:endParaRPr lang="en" altLang="zh-TW" sz="1600" b="0" dirty="0">
                        <a:latin typeface="+mn-ea"/>
                        <a:ea typeface="+mn-ea"/>
                      </a:endParaRPr>
                    </a:p>
                  </a:txBody>
                  <a:tcPr marL="74283" marR="74283" marT="0" marB="0" anchor="ctr"/>
                </a:tc>
                <a:extLst>
                  <a:ext uri="{0D108BD9-81ED-4DB2-BD59-A6C34878D82A}">
                    <a16:rowId xmlns:a16="http://schemas.microsoft.com/office/drawing/2014/main" val="10003"/>
                  </a:ext>
                </a:extLst>
              </a:tr>
              <a:tr h="301929">
                <a:tc>
                  <a:txBody>
                    <a:bodyPr/>
                    <a:lstStyle>
                      <a:defPPr>
                        <a:defRPr lang="zh-TW"/>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lnSpc>
                          <a:spcPts val="2000"/>
                        </a:lnSpc>
                        <a:spcBef>
                          <a:spcPts val="240"/>
                        </a:spcBef>
                        <a:spcAft>
                          <a:spcPts val="240"/>
                        </a:spcAft>
                      </a:pPr>
                      <a:r>
                        <a:rPr lang="en-US" altLang="zh-TW" sz="1600" b="0" dirty="0">
                          <a:solidFill>
                            <a:schemeClr val="tx1"/>
                          </a:solidFill>
                          <a:latin typeface="+mn-ea"/>
                          <a:ea typeface="+mn-ea"/>
                        </a:rPr>
                        <a:t>A4</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en-US" altLang="zh-TW" sz="1600" b="0" dirty="0">
                          <a:solidFill>
                            <a:schemeClr val="tx1"/>
                          </a:solidFill>
                          <a:latin typeface="+mn-ea"/>
                          <a:ea typeface="+mn-ea"/>
                        </a:rPr>
                        <a:t>XML</a:t>
                      </a:r>
                      <a:r>
                        <a:rPr lang="zh-TW" altLang="en-US" sz="1600" b="0" dirty="0">
                          <a:solidFill>
                            <a:schemeClr val="tx1"/>
                          </a:solidFill>
                          <a:latin typeface="+mn-ea"/>
                          <a:ea typeface="+mn-ea"/>
                        </a:rPr>
                        <a:t>外部實體 </a:t>
                      </a:r>
                      <a:r>
                        <a:rPr lang="en-US" altLang="zh-TW" sz="1600" b="0" dirty="0">
                          <a:solidFill>
                            <a:schemeClr val="tx1"/>
                          </a:solidFill>
                          <a:latin typeface="+mn-ea"/>
                          <a:ea typeface="+mn-ea"/>
                        </a:rPr>
                        <a:t>(XML</a:t>
                      </a:r>
                      <a:r>
                        <a:rPr lang="zh-TW" altLang="en-US" sz="1600" b="0" baseline="0" dirty="0">
                          <a:solidFill>
                            <a:schemeClr val="tx1"/>
                          </a:solidFill>
                          <a:latin typeface="+mn-ea"/>
                          <a:ea typeface="+mn-ea"/>
                        </a:rPr>
                        <a:t> </a:t>
                      </a:r>
                      <a:r>
                        <a:rPr lang="en-US" altLang="zh-TW" sz="1600" b="0" baseline="0" dirty="0">
                          <a:solidFill>
                            <a:schemeClr val="tx1"/>
                          </a:solidFill>
                          <a:latin typeface="+mn-ea"/>
                          <a:ea typeface="+mn-ea"/>
                        </a:rPr>
                        <a:t>External Entities)</a:t>
                      </a:r>
                      <a:endParaRPr lang="en" altLang="zh-TW"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04"/>
                  </a:ext>
                </a:extLst>
              </a:tr>
              <a:tr h="410541">
                <a:tc>
                  <a:txBody>
                    <a:bodyPr/>
                    <a:lstStyle>
                      <a:defPPr>
                        <a:defRPr lang="zh-TW"/>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lnSpc>
                          <a:spcPts val="2000"/>
                        </a:lnSpc>
                        <a:spcBef>
                          <a:spcPts val="240"/>
                        </a:spcBef>
                        <a:spcAft>
                          <a:spcPts val="240"/>
                        </a:spcAft>
                      </a:pPr>
                      <a:r>
                        <a:rPr lang="en-US" altLang="zh-TW" sz="1600" b="0" dirty="0">
                          <a:solidFill>
                            <a:schemeClr val="tx1"/>
                          </a:solidFill>
                          <a:latin typeface="+mn-ea"/>
                          <a:ea typeface="+mn-ea"/>
                        </a:rPr>
                        <a:t>A5</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solidFill>
                            <a:schemeClr val="tx1"/>
                          </a:solidFill>
                          <a:latin typeface="+mn-ea"/>
                          <a:ea typeface="+mn-ea"/>
                        </a:rPr>
                        <a:t>不當的存取控制 </a:t>
                      </a:r>
                      <a:r>
                        <a:rPr lang="en-US" altLang="zh-TW" sz="1600" b="0" dirty="0">
                          <a:solidFill>
                            <a:schemeClr val="tx1"/>
                          </a:solidFill>
                          <a:latin typeface="+mn-ea"/>
                          <a:ea typeface="+mn-ea"/>
                        </a:rPr>
                        <a:t>(</a:t>
                      </a:r>
                      <a:r>
                        <a:rPr lang="en" altLang="zh-TW" sz="1600" b="0" dirty="0">
                          <a:solidFill>
                            <a:schemeClr val="tx1"/>
                          </a:solidFill>
                          <a:latin typeface="+mn-ea"/>
                          <a:ea typeface="+mn-ea"/>
                        </a:rPr>
                        <a:t>Broken</a:t>
                      </a:r>
                      <a:r>
                        <a:rPr lang="en" altLang="zh-TW" sz="1600" b="0" baseline="0" dirty="0">
                          <a:solidFill>
                            <a:schemeClr val="tx1"/>
                          </a:solidFill>
                          <a:latin typeface="+mn-ea"/>
                          <a:ea typeface="+mn-ea"/>
                        </a:rPr>
                        <a:t> </a:t>
                      </a:r>
                      <a:r>
                        <a:rPr lang="en" altLang="zh-TW" sz="1600" b="0" dirty="0">
                          <a:solidFill>
                            <a:schemeClr val="tx1"/>
                          </a:solidFill>
                          <a:latin typeface="+mn-ea"/>
                          <a:ea typeface="+mn-ea"/>
                        </a:rPr>
                        <a:t>Access Control</a:t>
                      </a:r>
                      <a:r>
                        <a:rPr lang="en-US" altLang="zh-TW" sz="1600" b="0" dirty="0">
                          <a:solidFill>
                            <a:schemeClr val="tx1"/>
                          </a:solidFill>
                          <a:latin typeface="+mn-ea"/>
                          <a:ea typeface="+mn-ea"/>
                        </a:rPr>
                        <a:t>)</a:t>
                      </a:r>
                      <a:endParaRPr lang="en" altLang="zh-TW"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05"/>
                  </a:ext>
                </a:extLst>
              </a:tr>
              <a:tr h="434141">
                <a:tc>
                  <a:txBody>
                    <a:bodyPr/>
                    <a:lstStyle>
                      <a:defPPr>
                        <a:defRPr lang="zh-TW"/>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lnSpc>
                          <a:spcPts val="2000"/>
                        </a:lnSpc>
                        <a:spcBef>
                          <a:spcPts val="240"/>
                        </a:spcBef>
                        <a:spcAft>
                          <a:spcPts val="240"/>
                        </a:spcAft>
                      </a:pPr>
                      <a:r>
                        <a:rPr lang="en-US" altLang="zh-TW" sz="1600" b="0" dirty="0">
                          <a:solidFill>
                            <a:schemeClr val="tx1"/>
                          </a:solidFill>
                          <a:latin typeface="+mn-ea"/>
                          <a:ea typeface="+mn-ea"/>
                        </a:rPr>
                        <a:t>A6</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solidFill>
                            <a:schemeClr val="tx1"/>
                          </a:solidFill>
                          <a:latin typeface="+mn-ea"/>
                          <a:ea typeface="+mn-ea"/>
                        </a:rPr>
                        <a:t>不當的安全組態設定 </a:t>
                      </a:r>
                      <a:r>
                        <a:rPr lang="en-US" altLang="zh-TW" sz="1600" b="0" dirty="0">
                          <a:solidFill>
                            <a:schemeClr val="tx1"/>
                          </a:solidFill>
                          <a:latin typeface="+mn-ea"/>
                          <a:ea typeface="+mn-ea"/>
                        </a:rPr>
                        <a:t>(</a:t>
                      </a:r>
                      <a:r>
                        <a:rPr lang="en" altLang="zh-TW" sz="1600" b="0" dirty="0">
                          <a:solidFill>
                            <a:schemeClr val="tx1"/>
                          </a:solidFill>
                          <a:latin typeface="+mn-ea"/>
                          <a:ea typeface="+mn-ea"/>
                        </a:rPr>
                        <a:t>Security Misconfiguration</a:t>
                      </a:r>
                      <a:r>
                        <a:rPr lang="en-US" altLang="zh-TW" sz="1600" b="0" dirty="0">
                          <a:solidFill>
                            <a:schemeClr val="tx1"/>
                          </a:solidFill>
                          <a:latin typeface="+mn-ea"/>
                          <a:ea typeface="+mn-ea"/>
                        </a:rPr>
                        <a:t>)</a:t>
                      </a:r>
                      <a:endParaRPr lang="en" altLang="zh-TW"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06"/>
                  </a:ext>
                </a:extLst>
              </a:tr>
              <a:tr h="407775">
                <a:tc>
                  <a:txBody>
                    <a:bodyPr/>
                    <a:lstStyle/>
                    <a:p>
                      <a:pPr algn="ctr">
                        <a:lnSpc>
                          <a:spcPts val="2000"/>
                        </a:lnSpc>
                        <a:spcBef>
                          <a:spcPts val="240"/>
                        </a:spcBef>
                        <a:spcAft>
                          <a:spcPts val="240"/>
                        </a:spcAft>
                      </a:pPr>
                      <a:r>
                        <a:rPr lang="en-US" altLang="zh-TW" sz="1600" b="0" dirty="0">
                          <a:solidFill>
                            <a:schemeClr val="tx1"/>
                          </a:solidFill>
                          <a:latin typeface="+mn-ea"/>
                          <a:ea typeface="+mn-ea"/>
                        </a:rPr>
                        <a:t>A7</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solidFill>
                            <a:srgbClr val="FF0000"/>
                          </a:solidFill>
                          <a:latin typeface="+mn-ea"/>
                          <a:ea typeface="+mn-ea"/>
                        </a:rPr>
                        <a:t>跨站腳本攻擊 </a:t>
                      </a:r>
                      <a:r>
                        <a:rPr lang="en-US" altLang="zh-TW" sz="1600" b="0" dirty="0">
                          <a:solidFill>
                            <a:srgbClr val="FF0000"/>
                          </a:solidFill>
                          <a:latin typeface="+mn-ea"/>
                          <a:ea typeface="+mn-ea"/>
                        </a:rPr>
                        <a:t>(</a:t>
                      </a:r>
                      <a:r>
                        <a:rPr lang="en" altLang="zh-TW" sz="1600" b="0" dirty="0">
                          <a:solidFill>
                            <a:srgbClr val="FF0000"/>
                          </a:solidFill>
                          <a:latin typeface="+mn-ea"/>
                          <a:ea typeface="+mn-ea"/>
                        </a:rPr>
                        <a:t>Cross Site Scripting</a:t>
                      </a:r>
                      <a:r>
                        <a:rPr lang="en-US" altLang="zh-TW" sz="1600" b="0" dirty="0">
                          <a:solidFill>
                            <a:srgbClr val="FF0000"/>
                          </a:solidFill>
                          <a:latin typeface="+mn-ea"/>
                          <a:ea typeface="+mn-ea"/>
                        </a:rPr>
                        <a:t>)</a:t>
                      </a:r>
                      <a:endParaRPr lang="en" altLang="zh-TW" sz="1600" b="0" dirty="0">
                        <a:solidFill>
                          <a:srgbClr val="FF0000"/>
                        </a:solidFill>
                        <a:latin typeface="+mn-ea"/>
                        <a:ea typeface="+mn-ea"/>
                      </a:endParaRPr>
                    </a:p>
                  </a:txBody>
                  <a:tcPr marL="74283" marR="74283" marT="0" marB="0" anchor="ctr"/>
                </a:tc>
                <a:extLst>
                  <a:ext uri="{0D108BD9-81ED-4DB2-BD59-A6C34878D82A}">
                    <a16:rowId xmlns:a16="http://schemas.microsoft.com/office/drawing/2014/main" val="10007"/>
                  </a:ext>
                </a:extLst>
              </a:tr>
              <a:tr h="434141">
                <a:tc>
                  <a:txBody>
                    <a:bodyPr/>
                    <a:lstStyle/>
                    <a:p>
                      <a:pPr algn="ctr">
                        <a:lnSpc>
                          <a:spcPts val="2000"/>
                        </a:lnSpc>
                        <a:spcBef>
                          <a:spcPts val="240"/>
                        </a:spcBef>
                        <a:spcAft>
                          <a:spcPts val="240"/>
                        </a:spcAft>
                      </a:pPr>
                      <a:r>
                        <a:rPr lang="en-US" altLang="zh-TW" sz="1600" b="0" dirty="0">
                          <a:solidFill>
                            <a:schemeClr val="tx1"/>
                          </a:solidFill>
                          <a:latin typeface="+mn-ea"/>
                          <a:ea typeface="+mn-ea"/>
                        </a:rPr>
                        <a:t>A8</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solidFill>
                            <a:schemeClr val="tx1"/>
                          </a:solidFill>
                          <a:latin typeface="+mn-ea"/>
                          <a:ea typeface="+mn-ea"/>
                        </a:rPr>
                        <a:t>不安全的反序列化 </a:t>
                      </a:r>
                      <a:r>
                        <a:rPr lang="en-US" altLang="zh-TW" sz="1600" b="0" dirty="0">
                          <a:solidFill>
                            <a:schemeClr val="tx1"/>
                          </a:solidFill>
                          <a:latin typeface="+mn-ea"/>
                          <a:ea typeface="+mn-ea"/>
                        </a:rPr>
                        <a:t>(Insecure Deserialization)</a:t>
                      </a:r>
                      <a:endParaRPr lang="en" altLang="zh-TW"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08"/>
                  </a:ext>
                </a:extLst>
              </a:tr>
              <a:tr h="651211">
                <a:tc>
                  <a:txBody>
                    <a:bodyPr/>
                    <a:lstStyle/>
                    <a:p>
                      <a:pPr algn="ctr">
                        <a:lnSpc>
                          <a:spcPts val="2000"/>
                        </a:lnSpc>
                        <a:spcBef>
                          <a:spcPts val="240"/>
                        </a:spcBef>
                        <a:spcAft>
                          <a:spcPts val="240"/>
                        </a:spcAft>
                      </a:pPr>
                      <a:r>
                        <a:rPr lang="en-US" altLang="zh-TW" sz="1600" b="0" dirty="0">
                          <a:solidFill>
                            <a:schemeClr val="tx1"/>
                          </a:solidFill>
                          <a:latin typeface="+mn-ea"/>
                          <a:ea typeface="+mn-ea"/>
                        </a:rPr>
                        <a:t>A9</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kern="1200" dirty="0">
                          <a:solidFill>
                            <a:schemeClr val="tx1"/>
                          </a:solidFill>
                          <a:latin typeface="+mn-ea"/>
                          <a:ea typeface="+mn-ea"/>
                        </a:rPr>
                        <a:t>使用已知弱點的元件 </a:t>
                      </a:r>
                      <a:r>
                        <a:rPr lang="en-US" altLang="zh-TW" sz="1600" b="0" kern="1200" dirty="0">
                          <a:solidFill>
                            <a:schemeClr val="tx1"/>
                          </a:solidFill>
                          <a:latin typeface="+mn-ea"/>
                          <a:ea typeface="+mn-ea"/>
                        </a:rPr>
                        <a:t>(</a:t>
                      </a:r>
                      <a:r>
                        <a:rPr lang="en" altLang="zh-TW" sz="1600" b="0" kern="1200" dirty="0">
                          <a:solidFill>
                            <a:schemeClr val="tx1"/>
                          </a:solidFill>
                          <a:latin typeface="+mn-ea"/>
                          <a:ea typeface="+mn-ea"/>
                        </a:rPr>
                        <a:t>Using Components with Known Vulnerabilities)</a:t>
                      </a:r>
                      <a:endParaRPr lang="en" altLang="zh-TW" sz="1600" b="0" kern="1200" dirty="0">
                        <a:solidFill>
                          <a:schemeClr val="tx1"/>
                        </a:solidFill>
                        <a:latin typeface="+mn-ea"/>
                        <a:ea typeface="+mn-ea"/>
                        <a:cs typeface="+mn-cs"/>
                      </a:endParaRPr>
                    </a:p>
                  </a:txBody>
                  <a:tcPr marL="74283" marR="74283" marT="0" marB="0" anchor="ctr"/>
                </a:tc>
                <a:extLst>
                  <a:ext uri="{0D108BD9-81ED-4DB2-BD59-A6C34878D82A}">
                    <a16:rowId xmlns:a16="http://schemas.microsoft.com/office/drawing/2014/main" val="10009"/>
                  </a:ext>
                </a:extLst>
              </a:tr>
              <a:tr h="434141">
                <a:tc>
                  <a:txBody>
                    <a:bodyPr/>
                    <a:lstStyle/>
                    <a:p>
                      <a:pPr algn="ctr">
                        <a:lnSpc>
                          <a:spcPts val="2000"/>
                        </a:lnSpc>
                        <a:spcBef>
                          <a:spcPts val="240"/>
                        </a:spcBef>
                        <a:spcAft>
                          <a:spcPts val="240"/>
                        </a:spcAft>
                      </a:pPr>
                      <a:r>
                        <a:rPr lang="en-US" altLang="zh-TW" sz="1600" b="0" dirty="0">
                          <a:solidFill>
                            <a:schemeClr val="tx1"/>
                          </a:solidFill>
                          <a:latin typeface="+mn-ea"/>
                          <a:ea typeface="+mn-ea"/>
                        </a:rPr>
                        <a:t>A10</a:t>
                      </a:r>
                      <a:endParaRPr lang="zh-TW" sz="1600" b="0" dirty="0">
                        <a:solidFill>
                          <a:schemeClr val="tx1"/>
                        </a:solidFill>
                        <a:latin typeface="+mn-ea"/>
                        <a:ea typeface="+mn-ea"/>
                      </a:endParaRPr>
                    </a:p>
                  </a:txBody>
                  <a:tcPr marL="74283" marR="74283" marT="0" marB="0" anchor="ctr"/>
                </a:tc>
                <a:tc>
                  <a:txBody>
                    <a:bodyPr/>
                    <a:lstStyle/>
                    <a:p>
                      <a:pPr marL="11430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zh-TW" altLang="en-US" sz="1600" b="0" dirty="0">
                          <a:solidFill>
                            <a:schemeClr val="tx1"/>
                          </a:solidFill>
                          <a:latin typeface="+mn-ea"/>
                          <a:ea typeface="+mn-ea"/>
                        </a:rPr>
                        <a:t>記錄與監控不足 </a:t>
                      </a:r>
                      <a:r>
                        <a:rPr lang="en-US" altLang="zh-TW" sz="1600" b="0" dirty="0">
                          <a:solidFill>
                            <a:schemeClr val="tx1"/>
                          </a:solidFill>
                          <a:latin typeface="+mn-ea"/>
                          <a:ea typeface="+mn-ea"/>
                        </a:rPr>
                        <a:t>(</a:t>
                      </a:r>
                      <a:r>
                        <a:rPr lang="en" altLang="zh-TW" sz="1600" b="0" dirty="0">
                          <a:solidFill>
                            <a:schemeClr val="tx1"/>
                          </a:solidFill>
                          <a:latin typeface="+mn-ea"/>
                          <a:ea typeface="+mn-ea"/>
                        </a:rPr>
                        <a:t>Insufficient</a:t>
                      </a:r>
                      <a:r>
                        <a:rPr lang="en" altLang="zh-TW" sz="1600" b="0" baseline="0" dirty="0">
                          <a:solidFill>
                            <a:schemeClr val="tx1"/>
                          </a:solidFill>
                          <a:latin typeface="+mn-ea"/>
                          <a:ea typeface="+mn-ea"/>
                        </a:rPr>
                        <a:t> Logging &amp; Monitoring</a:t>
                      </a:r>
                      <a:r>
                        <a:rPr lang="en-US" altLang="zh-TW" sz="1600" b="0" baseline="0" dirty="0">
                          <a:solidFill>
                            <a:schemeClr val="tx1"/>
                          </a:solidFill>
                          <a:latin typeface="+mn-ea"/>
                          <a:ea typeface="+mn-ea"/>
                        </a:rPr>
                        <a:t>)</a:t>
                      </a:r>
                      <a:endParaRPr lang="en" altLang="zh-TW" sz="1600" b="0" dirty="0">
                        <a:solidFill>
                          <a:schemeClr val="tx1"/>
                        </a:solidFill>
                        <a:latin typeface="+mn-ea"/>
                        <a:ea typeface="+mn-ea"/>
                      </a:endParaRPr>
                    </a:p>
                  </a:txBody>
                  <a:tcPr marL="74283" marR="74283"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724386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4000" y="375920"/>
            <a:ext cx="7459200" cy="936104"/>
          </a:xfrm>
        </p:spPr>
        <p:txBody>
          <a:bodyPr/>
          <a:lstStyle/>
          <a:p>
            <a:r>
              <a:rPr lang="en-US" altLang="zh-TW" sz="3600" dirty="0"/>
              <a:t>Web</a:t>
            </a:r>
            <a:r>
              <a:rPr lang="zh-TW" altLang="en-US" sz="3600" dirty="0"/>
              <a:t>應用程式安全</a:t>
            </a:r>
            <a:br>
              <a:rPr lang="en-US" altLang="zh-TW" sz="3600" dirty="0"/>
            </a:br>
            <a:r>
              <a:rPr lang="en-US" altLang="zh-TW" sz="3600" dirty="0"/>
              <a:t>-</a:t>
            </a:r>
            <a:r>
              <a:rPr lang="zh-TW" altLang="en-US" sz="3600" dirty="0"/>
              <a:t>資安案例</a:t>
            </a:r>
            <a:r>
              <a:rPr lang="en-US" altLang="zh-TW" sz="3600" dirty="0"/>
              <a:t>(1/2)</a:t>
            </a:r>
            <a:endParaRPr lang="zh-TW" altLang="en-US" sz="3600" dirty="0"/>
          </a:p>
        </p:txBody>
      </p:sp>
      <p:sp>
        <p:nvSpPr>
          <p:cNvPr id="3" name="內容版面配置區 2"/>
          <p:cNvSpPr>
            <a:spLocks noGrp="1"/>
          </p:cNvSpPr>
          <p:nvPr>
            <p:ph sz="quarter" idx="10"/>
          </p:nvPr>
        </p:nvSpPr>
        <p:spPr>
          <a:xfrm>
            <a:off x="612000" y="1339288"/>
            <a:ext cx="8424496" cy="5230800"/>
          </a:xfrm>
        </p:spPr>
        <p:txBody>
          <a:bodyPr/>
          <a:lstStyle/>
          <a:p>
            <a:r>
              <a:rPr lang="en-US" altLang="zh-TW" dirty="0"/>
              <a:t>Google</a:t>
            </a:r>
            <a:r>
              <a:rPr lang="zh-TW" altLang="en-US" dirty="0"/>
              <a:t>一個後台系統存在跨網站腳本程式</a:t>
            </a:r>
            <a:r>
              <a:rPr lang="en-US" altLang="zh-TW" dirty="0"/>
              <a:t>(XSS)</a:t>
            </a:r>
            <a:r>
              <a:rPr lang="zh-TW" altLang="en-US" dirty="0"/>
              <a:t>漏洞，一旦遭惡意人士開採可能用於攻擊</a:t>
            </a:r>
            <a:r>
              <a:rPr lang="en-US" altLang="zh-TW" dirty="0"/>
              <a:t>Google</a:t>
            </a:r>
            <a:r>
              <a:rPr lang="zh-TW" altLang="en-US" dirty="0"/>
              <a:t>員工或是竊取</a:t>
            </a:r>
            <a:r>
              <a:rPr lang="en-US" altLang="zh-TW" dirty="0"/>
              <a:t>Google</a:t>
            </a:r>
            <a:r>
              <a:rPr lang="zh-TW" altLang="en-US" dirty="0"/>
              <a:t>敏感資訊</a:t>
            </a:r>
          </a:p>
        </p:txBody>
      </p:sp>
      <p:sp>
        <p:nvSpPr>
          <p:cNvPr id="8" name="矩形 7"/>
          <p:cNvSpPr/>
          <p:nvPr/>
        </p:nvSpPr>
        <p:spPr>
          <a:xfrm>
            <a:off x="2123728" y="6443463"/>
            <a:ext cx="7237411" cy="307777"/>
          </a:xfrm>
          <a:prstGeom prst="rect">
            <a:avLst/>
          </a:prstGeom>
        </p:spPr>
        <p:txBody>
          <a:bodyPr wrap="square">
            <a:spAutoFit/>
          </a:bodyPr>
          <a:lstStyle/>
          <a:p>
            <a:r>
              <a:rPr lang="zh-TW" altLang="en-US" sz="1400" i="0" dirty="0">
                <a:latin typeface="+mn-ea"/>
                <a:ea typeface="+mn-ea"/>
              </a:rPr>
              <a:t>資料來源</a:t>
            </a:r>
            <a:r>
              <a:rPr lang="en-US" altLang="zh-TW" sz="1400" i="0" dirty="0">
                <a:latin typeface="+mn-ea"/>
                <a:ea typeface="+mn-ea"/>
              </a:rPr>
              <a:t>:</a:t>
            </a:r>
            <a:r>
              <a:rPr lang="zh-TW" altLang="en-US" sz="1400" i="0" dirty="0">
                <a:latin typeface="+mn-ea"/>
                <a:ea typeface="+mn-ea"/>
              </a:rPr>
              <a:t> </a:t>
            </a:r>
            <a:r>
              <a:rPr lang="en-US" altLang="zh-TW" sz="1400" i="0" dirty="0">
                <a:latin typeface="+mn-ea"/>
                <a:ea typeface="+mn-ea"/>
              </a:rPr>
              <a:t>https://www.ithome.com.tw/news/131300</a:t>
            </a:r>
            <a:endParaRPr lang="zh-TW" altLang="en-US" sz="1400" i="0" dirty="0">
              <a:latin typeface="+mn-ea"/>
              <a:ea typeface="+mn-ea"/>
            </a:endParaRPr>
          </a:p>
        </p:txBody>
      </p:sp>
      <p:pic>
        <p:nvPicPr>
          <p:cNvPr id="4" name="圖片 3"/>
          <p:cNvPicPr>
            <a:picLocks noChangeAspect="1"/>
          </p:cNvPicPr>
          <p:nvPr/>
        </p:nvPicPr>
        <p:blipFill>
          <a:blip r:embed="rId3"/>
          <a:stretch>
            <a:fillRect/>
          </a:stretch>
        </p:blipFill>
        <p:spPr>
          <a:xfrm>
            <a:off x="467544" y="3884047"/>
            <a:ext cx="8365977" cy="836598"/>
          </a:xfrm>
          <a:prstGeom prst="rect">
            <a:avLst/>
          </a:prstGeom>
        </p:spPr>
      </p:pic>
    </p:spTree>
    <p:extLst>
      <p:ext uri="{BB962C8B-B14F-4D97-AF65-F5344CB8AC3E}">
        <p14:creationId xmlns:p14="http://schemas.microsoft.com/office/powerpoint/2010/main" val="3739637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4000" y="412170"/>
            <a:ext cx="7459200" cy="936104"/>
          </a:xfrm>
        </p:spPr>
        <p:txBody>
          <a:bodyPr/>
          <a:lstStyle/>
          <a:p>
            <a:r>
              <a:rPr lang="en-US" altLang="zh-TW" sz="3600" dirty="0"/>
              <a:t>Web</a:t>
            </a:r>
            <a:r>
              <a:rPr lang="zh-TW" altLang="en-US" sz="3600" dirty="0"/>
              <a:t>應用程式安全</a:t>
            </a:r>
            <a:br>
              <a:rPr lang="en-US" altLang="zh-TW" sz="3600" dirty="0"/>
            </a:br>
            <a:r>
              <a:rPr lang="en-US" altLang="zh-TW" sz="3600" dirty="0"/>
              <a:t>-</a:t>
            </a:r>
            <a:r>
              <a:rPr lang="zh-TW" altLang="en-US" sz="3600" dirty="0"/>
              <a:t>資安案例</a:t>
            </a:r>
            <a:r>
              <a:rPr lang="en-US" altLang="zh-TW" sz="3600" dirty="0"/>
              <a:t>(2/2)</a:t>
            </a:r>
            <a:endParaRPr lang="zh-TW" altLang="en-US" sz="3600" dirty="0"/>
          </a:p>
        </p:txBody>
      </p:sp>
      <p:sp>
        <p:nvSpPr>
          <p:cNvPr id="3" name="內容版面配置區 2"/>
          <p:cNvSpPr>
            <a:spLocks noGrp="1"/>
          </p:cNvSpPr>
          <p:nvPr>
            <p:ph sz="quarter" idx="10"/>
          </p:nvPr>
        </p:nvSpPr>
        <p:spPr>
          <a:xfrm>
            <a:off x="612000" y="1375538"/>
            <a:ext cx="8071200" cy="5230800"/>
          </a:xfrm>
        </p:spPr>
        <p:txBody>
          <a:bodyPr/>
          <a:lstStyle/>
          <a:p>
            <a:r>
              <a:rPr lang="en-US" altLang="zh-TW" dirty="0"/>
              <a:t>HITCON </a:t>
            </a:r>
            <a:r>
              <a:rPr lang="en-US" altLang="zh-TW" dirty="0" err="1"/>
              <a:t>ZeroDay</a:t>
            </a:r>
            <a:r>
              <a:rPr lang="zh-TW" altLang="en-US" dirty="0"/>
              <a:t>漏洞通報日盛證券網站存在隱碼攻擊</a:t>
            </a:r>
            <a:r>
              <a:rPr lang="en-US" altLang="zh-TW" dirty="0"/>
              <a:t>(SQL Injection)</a:t>
            </a:r>
            <a:r>
              <a:rPr lang="zh-TW" altLang="en-US" dirty="0"/>
              <a:t>的弱點，導致資料外洩</a:t>
            </a:r>
            <a:endParaRPr lang="en-US" altLang="zh-TW" dirty="0"/>
          </a:p>
          <a:p>
            <a:endParaRPr lang="zh-TW" altLang="en-US" dirty="0"/>
          </a:p>
        </p:txBody>
      </p:sp>
      <p:sp>
        <p:nvSpPr>
          <p:cNvPr id="6" name="矩形 5"/>
          <p:cNvSpPr/>
          <p:nvPr/>
        </p:nvSpPr>
        <p:spPr>
          <a:xfrm>
            <a:off x="2805463" y="4730858"/>
            <a:ext cx="4236801" cy="307777"/>
          </a:xfrm>
          <a:prstGeom prst="rect">
            <a:avLst/>
          </a:prstGeom>
        </p:spPr>
        <p:txBody>
          <a:bodyPr wrap="none">
            <a:spAutoFit/>
          </a:bodyPr>
          <a:lstStyle/>
          <a:p>
            <a:r>
              <a:rPr lang="zh-TW" altLang="en-US" sz="1400" i="0" dirty="0"/>
              <a:t>資料來源</a:t>
            </a:r>
            <a:r>
              <a:rPr lang="en-US" altLang="zh-TW" sz="1400" i="0" dirty="0"/>
              <a:t>:</a:t>
            </a:r>
            <a:r>
              <a:rPr lang="zh-TW" altLang="en-US" sz="1400" i="0" dirty="0"/>
              <a:t> </a:t>
            </a:r>
            <a:r>
              <a:rPr lang="en-US" altLang="zh-TW" sz="1400" i="0" dirty="0"/>
              <a:t>https://www.ithome.com.tw/news/104363</a:t>
            </a:r>
          </a:p>
        </p:txBody>
      </p:sp>
      <p:pic>
        <p:nvPicPr>
          <p:cNvPr id="12" name="圖片 11"/>
          <p:cNvPicPr>
            <a:picLocks noChangeAspect="1"/>
          </p:cNvPicPr>
          <p:nvPr/>
        </p:nvPicPr>
        <p:blipFill>
          <a:blip r:embed="rId3"/>
          <a:stretch>
            <a:fillRect/>
          </a:stretch>
        </p:blipFill>
        <p:spPr>
          <a:xfrm>
            <a:off x="937334" y="5489525"/>
            <a:ext cx="6104930" cy="944811"/>
          </a:xfrm>
          <a:prstGeom prst="rect">
            <a:avLst/>
          </a:prstGeom>
        </p:spPr>
      </p:pic>
      <p:sp>
        <p:nvSpPr>
          <p:cNvPr id="13" name="矩形 12"/>
          <p:cNvSpPr/>
          <p:nvPr/>
        </p:nvSpPr>
        <p:spPr>
          <a:xfrm>
            <a:off x="2070636" y="6547127"/>
            <a:ext cx="4410310" cy="307777"/>
          </a:xfrm>
          <a:prstGeom prst="rect">
            <a:avLst/>
          </a:prstGeom>
        </p:spPr>
        <p:txBody>
          <a:bodyPr wrap="none">
            <a:spAutoFit/>
          </a:bodyPr>
          <a:lstStyle/>
          <a:p>
            <a:r>
              <a:rPr lang="zh-TW" altLang="en-US" sz="1400" i="0" dirty="0">
                <a:latin typeface="+mn-ea"/>
                <a:ea typeface="+mn-ea"/>
              </a:rPr>
              <a:t>資料來源</a:t>
            </a:r>
            <a:r>
              <a:rPr lang="en-US" altLang="zh-TW" sz="1400" i="0" dirty="0">
                <a:latin typeface="+mn-ea"/>
                <a:ea typeface="+mn-ea"/>
              </a:rPr>
              <a:t>:</a:t>
            </a:r>
            <a:r>
              <a:rPr lang="zh-TW" altLang="en-US" sz="1400" i="0" dirty="0">
                <a:latin typeface="+mn-ea"/>
                <a:ea typeface="+mn-ea"/>
              </a:rPr>
              <a:t> </a:t>
            </a:r>
            <a:r>
              <a:rPr lang="en-US" altLang="zh-TW" sz="1400" i="0" dirty="0">
                <a:latin typeface="+mn-ea"/>
                <a:ea typeface="+mn-ea"/>
              </a:rPr>
              <a:t>https://www.ithome.com.tw/tech/99118 </a:t>
            </a:r>
          </a:p>
        </p:txBody>
      </p:sp>
      <p:pic>
        <p:nvPicPr>
          <p:cNvPr id="14" name="圖片 13"/>
          <p:cNvPicPr>
            <a:picLocks noChangeAspect="1"/>
          </p:cNvPicPr>
          <p:nvPr/>
        </p:nvPicPr>
        <p:blipFill>
          <a:blip r:embed="rId4"/>
          <a:stretch>
            <a:fillRect/>
          </a:stretch>
        </p:blipFill>
        <p:spPr>
          <a:xfrm>
            <a:off x="639424" y="3702175"/>
            <a:ext cx="8151929" cy="1015051"/>
          </a:xfrm>
          <a:prstGeom prst="rect">
            <a:avLst/>
          </a:prstGeom>
        </p:spPr>
      </p:pic>
    </p:spTree>
    <p:extLst>
      <p:ext uri="{BB962C8B-B14F-4D97-AF65-F5344CB8AC3E}">
        <p14:creationId xmlns:p14="http://schemas.microsoft.com/office/powerpoint/2010/main" val="13704640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115616" y="117028"/>
            <a:ext cx="7458831" cy="935708"/>
          </a:xfrm>
        </p:spPr>
        <p:txBody>
          <a:bodyPr/>
          <a:lstStyle/>
          <a:p>
            <a:r>
              <a:rPr lang="en-US" altLang="zh-TW" dirty="0"/>
              <a:t>Web</a:t>
            </a:r>
            <a:r>
              <a:rPr lang="zh-TW" altLang="en-US" dirty="0"/>
              <a:t>應用程式安全</a:t>
            </a:r>
            <a:r>
              <a:rPr lang="en-US" altLang="zh-TW" dirty="0"/>
              <a:t>-</a:t>
            </a:r>
            <a:r>
              <a:rPr lang="zh-TW" altLang="en-US" dirty="0"/>
              <a:t>檢測</a:t>
            </a:r>
            <a:r>
              <a:rPr lang="en-US" altLang="zh-TW" dirty="0"/>
              <a:t>(1/2)</a:t>
            </a:r>
            <a:endParaRPr lang="zh-TW" altLang="en-US" dirty="0"/>
          </a:p>
        </p:txBody>
      </p:sp>
      <p:sp>
        <p:nvSpPr>
          <p:cNvPr id="44036" name="Rectangle 3"/>
          <p:cNvSpPr>
            <a:spLocks noGrp="1" noChangeArrowheads="1"/>
          </p:cNvSpPr>
          <p:nvPr>
            <p:ph type="body" idx="1"/>
          </p:nvPr>
        </p:nvSpPr>
        <p:spPr>
          <a:xfrm>
            <a:off x="611559" y="1052736"/>
            <a:ext cx="8071271" cy="5805264"/>
          </a:xfrm>
        </p:spPr>
        <p:txBody>
          <a:bodyPr/>
          <a:lstStyle/>
          <a:p>
            <a:pPr algn="just"/>
            <a:r>
              <a:rPr lang="zh-TW" altLang="en-US" dirty="0"/>
              <a:t>定期針對核心資通系統執行網站安全弱點掃描</a:t>
            </a:r>
            <a:r>
              <a:rPr lang="en-US" altLang="zh-TW" dirty="0"/>
              <a:t>(A</a:t>
            </a:r>
            <a:r>
              <a:rPr lang="zh-TW" altLang="en-US" dirty="0"/>
              <a:t>級機關每年</a:t>
            </a:r>
            <a:r>
              <a:rPr lang="en-US" altLang="zh-TW" dirty="0"/>
              <a:t>2</a:t>
            </a:r>
            <a:r>
              <a:rPr lang="zh-TW" altLang="en-US" dirty="0"/>
              <a:t>次，</a:t>
            </a:r>
            <a:r>
              <a:rPr lang="en-US" altLang="zh-TW" dirty="0"/>
              <a:t>B</a:t>
            </a:r>
            <a:r>
              <a:rPr lang="zh-TW" altLang="en-US" dirty="0"/>
              <a:t>級機關每年</a:t>
            </a:r>
            <a:r>
              <a:rPr lang="en-US" altLang="zh-TW" dirty="0"/>
              <a:t>1</a:t>
            </a:r>
            <a:r>
              <a:rPr lang="zh-TW" altLang="en-US" dirty="0"/>
              <a:t>次</a:t>
            </a:r>
            <a:r>
              <a:rPr lang="en-US" altLang="zh-TW" dirty="0"/>
              <a:t>)</a:t>
            </a:r>
            <a:r>
              <a:rPr lang="zh-TW" altLang="en-US" dirty="0"/>
              <a:t>與系統滲透測試</a:t>
            </a:r>
            <a:r>
              <a:rPr lang="en-US" altLang="zh-TW" dirty="0"/>
              <a:t>(A</a:t>
            </a:r>
            <a:r>
              <a:rPr lang="zh-TW" altLang="en-US" dirty="0"/>
              <a:t>級機關每年</a:t>
            </a:r>
            <a:r>
              <a:rPr lang="en-US" altLang="zh-TW" dirty="0"/>
              <a:t>1</a:t>
            </a:r>
            <a:r>
              <a:rPr lang="zh-TW" altLang="en-US" dirty="0"/>
              <a:t>次，</a:t>
            </a:r>
            <a:r>
              <a:rPr lang="en-US" altLang="zh-TW" dirty="0"/>
              <a:t>B</a:t>
            </a:r>
            <a:r>
              <a:rPr lang="zh-TW" altLang="en-US" dirty="0"/>
              <a:t>級機關每</a:t>
            </a:r>
            <a:r>
              <a:rPr lang="en-US" altLang="zh-TW" dirty="0"/>
              <a:t>2</a:t>
            </a:r>
            <a:r>
              <a:rPr lang="zh-TW" altLang="en-US" dirty="0"/>
              <a:t>年</a:t>
            </a:r>
            <a:r>
              <a:rPr lang="en-US" altLang="zh-TW" dirty="0"/>
              <a:t>1</a:t>
            </a:r>
            <a:r>
              <a:rPr lang="zh-TW" altLang="en-US" dirty="0"/>
              <a:t>次</a:t>
            </a:r>
            <a:r>
              <a:rPr lang="en-US" altLang="zh-TW" dirty="0"/>
              <a:t>)</a:t>
            </a:r>
            <a:endParaRPr lang="zh-TW" altLang="en-US" dirty="0"/>
          </a:p>
          <a:p>
            <a:pPr lvl="1" algn="just"/>
            <a:r>
              <a:rPr lang="zh-TW" altLang="en-US" dirty="0"/>
              <a:t>黑箱檢測工具</a:t>
            </a:r>
            <a:r>
              <a:rPr lang="en-US" altLang="zh-TW" dirty="0"/>
              <a:t>(</a:t>
            </a:r>
            <a:r>
              <a:rPr lang="zh-TW" altLang="en-US" dirty="0"/>
              <a:t>模擬</a:t>
            </a:r>
            <a:r>
              <a:rPr lang="en-US" altLang="zh-TW" dirty="0"/>
              <a:t>SQL Injection</a:t>
            </a:r>
            <a:r>
              <a:rPr lang="zh-TW" altLang="en-US" dirty="0"/>
              <a:t>、</a:t>
            </a:r>
            <a:r>
              <a:rPr lang="en-US" altLang="zh-TW" dirty="0"/>
              <a:t>XSS</a:t>
            </a:r>
            <a:r>
              <a:rPr lang="zh-TW" altLang="en-US" dirty="0"/>
              <a:t>等攻擊</a:t>
            </a:r>
            <a:r>
              <a:rPr lang="en-US" altLang="zh-TW" dirty="0"/>
              <a:t>)</a:t>
            </a:r>
          </a:p>
          <a:p>
            <a:pPr lvl="1" algn="just"/>
            <a:r>
              <a:rPr lang="zh-TW" altLang="en-US" dirty="0"/>
              <a:t>白箱檢測工具</a:t>
            </a:r>
            <a:r>
              <a:rPr lang="en-US" altLang="zh-TW" dirty="0"/>
              <a:t>(</a:t>
            </a:r>
            <a:r>
              <a:rPr lang="zh-TW" altLang="en-US" dirty="0"/>
              <a:t>靜態分析應用程式原始碼</a:t>
            </a:r>
            <a:r>
              <a:rPr lang="en-US" altLang="zh-TW" dirty="0"/>
              <a:t>)</a:t>
            </a:r>
          </a:p>
          <a:p>
            <a:pPr lvl="1" algn="just"/>
            <a:r>
              <a:rPr lang="zh-TW" altLang="en-US" dirty="0"/>
              <a:t>滲透測試</a:t>
            </a:r>
            <a:r>
              <a:rPr lang="en-US" altLang="zh-TW" dirty="0"/>
              <a:t>(</a:t>
            </a:r>
            <a:r>
              <a:rPr lang="zh-TW" altLang="en-US" dirty="0"/>
              <a:t>權限跳脫與邏輯錯誤</a:t>
            </a:r>
            <a:r>
              <a:rPr lang="en-US" altLang="zh-TW" dirty="0"/>
              <a:t>)</a:t>
            </a:r>
          </a:p>
          <a:p>
            <a:pPr algn="just"/>
            <a:r>
              <a:rPr lang="zh-TW" altLang="en-US" dirty="0"/>
              <a:t>如有能力修改程式</a:t>
            </a:r>
            <a:endParaRPr lang="en-US" altLang="zh-TW" dirty="0"/>
          </a:p>
          <a:p>
            <a:pPr lvl="1" algn="just"/>
            <a:r>
              <a:rPr lang="zh-TW" altLang="en-US" dirty="0"/>
              <a:t>修補已發現的應用程式弱點</a:t>
            </a:r>
          </a:p>
          <a:p>
            <a:pPr algn="just"/>
            <a:r>
              <a:rPr lang="zh-TW" altLang="en-US" dirty="0"/>
              <a:t>如無能力修改程式</a:t>
            </a:r>
          </a:p>
          <a:p>
            <a:pPr lvl="1" algn="just"/>
            <a:r>
              <a:rPr lang="zh-TW" altLang="en-US" dirty="0"/>
              <a:t>建置</a:t>
            </a:r>
            <a:r>
              <a:rPr lang="en-US" altLang="zh-TW" dirty="0"/>
              <a:t>Web</a:t>
            </a:r>
            <a:r>
              <a:rPr lang="zh-TW" altLang="en-US" dirty="0"/>
              <a:t>應用程式防火牆進行弱點防禦</a:t>
            </a:r>
          </a:p>
        </p:txBody>
      </p:sp>
    </p:spTree>
    <p:extLst>
      <p:ext uri="{BB962C8B-B14F-4D97-AF65-F5344CB8AC3E}">
        <p14:creationId xmlns:p14="http://schemas.microsoft.com/office/powerpoint/2010/main" val="42472925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115616" y="188640"/>
            <a:ext cx="8280400" cy="865187"/>
          </a:xfrm>
        </p:spPr>
        <p:txBody>
          <a:bodyPr/>
          <a:lstStyle/>
          <a:p>
            <a:r>
              <a:rPr lang="en-US" altLang="zh-TW" dirty="0">
                <a:cs typeface="Times New Roman" panose="02020603050405020304" pitchFamily="18" charset="0"/>
              </a:rPr>
              <a:t>Web</a:t>
            </a:r>
            <a:r>
              <a:rPr lang="zh-TW" altLang="en-US" dirty="0">
                <a:cs typeface="Times New Roman" panose="02020603050405020304" pitchFamily="18" charset="0"/>
              </a:rPr>
              <a:t>應用程式安全</a:t>
            </a:r>
            <a:r>
              <a:rPr lang="en-US" altLang="zh-TW" dirty="0"/>
              <a:t>-</a:t>
            </a:r>
            <a:r>
              <a:rPr lang="zh-TW" altLang="en-US" dirty="0"/>
              <a:t>檢測</a:t>
            </a:r>
            <a:r>
              <a:rPr lang="en-US" altLang="zh-TW" dirty="0"/>
              <a:t>(2/2)</a:t>
            </a:r>
            <a:endParaRPr lang="zh-TW" altLang="zh-TW" dirty="0">
              <a:cs typeface="Times New Roman" panose="02020603050405020304" pitchFamily="18" charset="0"/>
            </a:endParaRPr>
          </a:p>
        </p:txBody>
      </p:sp>
      <p:graphicFrame>
        <p:nvGraphicFramePr>
          <p:cNvPr id="980057" name="Group 89"/>
          <p:cNvGraphicFramePr>
            <a:graphicFrameLocks noGrp="1"/>
          </p:cNvGraphicFramePr>
          <p:nvPr>
            <p:ph idx="1"/>
            <p:extLst>
              <p:ext uri="{D42A27DB-BD31-4B8C-83A1-F6EECF244321}">
                <p14:modId xmlns:p14="http://schemas.microsoft.com/office/powerpoint/2010/main" val="3340842945"/>
              </p:ext>
            </p:extLst>
          </p:nvPr>
        </p:nvGraphicFramePr>
        <p:xfrm>
          <a:off x="611560" y="1232356"/>
          <a:ext cx="8064896" cy="4428887"/>
        </p:xfrm>
        <a:graphic>
          <a:graphicData uri="http://schemas.openxmlformats.org/drawingml/2006/table">
            <a:tbl>
              <a:tblPr/>
              <a:tblGrid>
                <a:gridCol w="1593850">
                  <a:extLst>
                    <a:ext uri="{9D8B030D-6E8A-4147-A177-3AD203B41FA5}">
                      <a16:colId xmlns:a16="http://schemas.microsoft.com/office/drawing/2014/main" val="2842705885"/>
                    </a:ext>
                  </a:extLst>
                </a:gridCol>
                <a:gridCol w="1584325">
                  <a:extLst>
                    <a:ext uri="{9D8B030D-6E8A-4147-A177-3AD203B41FA5}">
                      <a16:colId xmlns:a16="http://schemas.microsoft.com/office/drawing/2014/main" val="2847479167"/>
                    </a:ext>
                  </a:extLst>
                </a:gridCol>
                <a:gridCol w="1873250">
                  <a:extLst>
                    <a:ext uri="{9D8B030D-6E8A-4147-A177-3AD203B41FA5}">
                      <a16:colId xmlns:a16="http://schemas.microsoft.com/office/drawing/2014/main" val="3330736033"/>
                    </a:ext>
                  </a:extLst>
                </a:gridCol>
                <a:gridCol w="1573311">
                  <a:extLst>
                    <a:ext uri="{9D8B030D-6E8A-4147-A177-3AD203B41FA5}">
                      <a16:colId xmlns:a16="http://schemas.microsoft.com/office/drawing/2014/main" val="422922655"/>
                    </a:ext>
                  </a:extLst>
                </a:gridCol>
                <a:gridCol w="1440160">
                  <a:extLst>
                    <a:ext uri="{9D8B030D-6E8A-4147-A177-3AD203B41FA5}">
                      <a16:colId xmlns:a16="http://schemas.microsoft.com/office/drawing/2014/main" val="3419729691"/>
                    </a:ext>
                  </a:extLst>
                </a:gridCol>
              </a:tblGrid>
              <a:tr h="376732">
                <a:tc rowSpan="2">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zh-TW" altLang="en-US" sz="1800" b="0" i="0" u="none" strike="noStrike" cap="none" normalizeH="0" baseline="0" dirty="0">
                          <a:ln>
                            <a:noFill/>
                          </a:ln>
                          <a:solidFill>
                            <a:srgbClr val="FF0000"/>
                          </a:solidFill>
                          <a:effectLst/>
                          <a:latin typeface="+mn-ea"/>
                          <a:ea typeface="+mn-ea"/>
                        </a:rPr>
                        <a:t>檢測方式</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zh-TW" altLang="en-US" sz="1800" b="1" i="0" u="none" strike="noStrike" cap="none" normalizeH="0" baseline="0" dirty="0">
                          <a:ln>
                            <a:noFill/>
                          </a:ln>
                          <a:solidFill>
                            <a:srgbClr val="0066B3"/>
                          </a:solidFill>
                          <a:effectLst/>
                          <a:latin typeface="+mn-ea"/>
                          <a:ea typeface="+mn-ea"/>
                        </a:rPr>
                        <a:t>黑箱檢測法</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zh-TW" altLang="en-US" sz="1800" b="1" i="0" u="none" strike="noStrike" cap="none" normalizeH="0" baseline="0" dirty="0">
                          <a:ln>
                            <a:noFill/>
                          </a:ln>
                          <a:solidFill>
                            <a:srgbClr val="0066B3"/>
                          </a:solidFill>
                          <a:effectLst/>
                          <a:latin typeface="+mn-ea"/>
                          <a:ea typeface="+mn-ea"/>
                        </a:rPr>
                        <a:t>白箱檢測法</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7133402"/>
                  </a:ext>
                </a:extLst>
              </a:tr>
              <a:tr h="387040">
                <a:tc vMerge="1">
                  <a:txBody>
                    <a:bodyPr/>
                    <a:lstStyle/>
                    <a:p>
                      <a:endParaRPr lang="zh-TW" altLang="en-US"/>
                    </a:p>
                  </a:txBody>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zh-TW" altLang="en-US" sz="1800" b="0" i="0" u="none" strike="noStrike" cap="none" normalizeH="0" baseline="0" dirty="0">
                          <a:ln>
                            <a:noFill/>
                          </a:ln>
                          <a:solidFill>
                            <a:srgbClr val="FF0000"/>
                          </a:solidFill>
                          <a:effectLst/>
                          <a:latin typeface="+mn-ea"/>
                          <a:ea typeface="+mn-ea"/>
                        </a:rPr>
                        <a:t>人工滲透測試</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en-US" altLang="zh-TW" sz="1800" b="0" i="0" u="none" strike="noStrike" cap="none" normalizeH="0" baseline="0" dirty="0">
                          <a:ln>
                            <a:noFill/>
                          </a:ln>
                          <a:solidFill>
                            <a:srgbClr val="FF0000"/>
                          </a:solidFill>
                          <a:effectLst/>
                          <a:latin typeface="+mn-ea"/>
                          <a:ea typeface="+mn-ea"/>
                        </a:rPr>
                        <a:t>AP</a:t>
                      </a:r>
                      <a:r>
                        <a:rPr kumimoji="1" lang="zh-TW" altLang="en-US" sz="1800" b="0" i="0" u="none" strike="noStrike" cap="none" normalizeH="0" baseline="0" dirty="0">
                          <a:ln>
                            <a:noFill/>
                          </a:ln>
                          <a:solidFill>
                            <a:srgbClr val="FF0000"/>
                          </a:solidFill>
                          <a:effectLst/>
                          <a:latin typeface="+mn-ea"/>
                          <a:ea typeface="+mn-ea"/>
                        </a:rPr>
                        <a:t>弱點掃描工具</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zh-TW" altLang="en-US" sz="1800" b="0" i="0" u="none" strike="noStrike" cap="none" normalizeH="0" baseline="0" dirty="0">
                          <a:ln>
                            <a:noFill/>
                          </a:ln>
                          <a:solidFill>
                            <a:srgbClr val="FF0000"/>
                          </a:solidFill>
                          <a:effectLst/>
                          <a:latin typeface="+mn-ea"/>
                          <a:ea typeface="+mn-ea"/>
                        </a:rPr>
                        <a:t>人工源碼檢測</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ct val="20000"/>
                        </a:spcBef>
                        <a:spcAft>
                          <a:spcPct val="0"/>
                        </a:spcAft>
                        <a:buClrTx/>
                        <a:buSzPct val="65000"/>
                        <a:buFontTx/>
                        <a:buNone/>
                        <a:tabLst/>
                      </a:pPr>
                      <a:r>
                        <a:rPr kumimoji="1" lang="zh-TW" altLang="en-US" sz="1800" b="0" i="0" u="none" strike="noStrike" cap="none" normalizeH="0" baseline="0" dirty="0">
                          <a:ln>
                            <a:noFill/>
                          </a:ln>
                          <a:solidFill>
                            <a:srgbClr val="FF0000"/>
                          </a:solidFill>
                          <a:effectLst/>
                          <a:latin typeface="+mn-ea"/>
                          <a:ea typeface="+mn-ea"/>
                        </a:rPr>
                        <a:t>自動源碼測</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5868822"/>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弱點定位精準</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45599"/>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檢測詳細程度</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7576244"/>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執行時錯誤</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5320553"/>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邏輯性錯誤</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7346766"/>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存取控管機制</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1257429"/>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檢測時效</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1378352"/>
                  </a:ext>
                </a:extLst>
              </a:tr>
              <a:tr h="651259">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程式開發人員修補溝通</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8129422"/>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誤判情形</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9884396"/>
                  </a:ext>
                </a:extLst>
              </a:tr>
              <a:tr h="376732">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綜合評比</a:t>
                      </a:r>
                    </a:p>
                  </a:txBody>
                  <a:tcPr marL="90000" marR="90000" marT="46797" marB="467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佳</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a:ln>
                            <a:noFill/>
                          </a:ln>
                          <a:solidFill>
                            <a:schemeClr val="tx1"/>
                          </a:solidFill>
                          <a:effectLst/>
                          <a:latin typeface="+mn-ea"/>
                          <a:ea typeface="+mn-ea"/>
                        </a:rPr>
                        <a:t>普</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ctr" latinLnBrk="0" hangingPunct="0">
                        <a:lnSpc>
                          <a:spcPct val="95000"/>
                        </a:lnSpc>
                        <a:spcBef>
                          <a:spcPts val="0"/>
                        </a:spcBef>
                        <a:spcAft>
                          <a:spcPct val="0"/>
                        </a:spcAft>
                        <a:buClrTx/>
                        <a:buSzPct val="65000"/>
                        <a:buFontTx/>
                        <a:buNone/>
                        <a:tabLst/>
                      </a:pPr>
                      <a:r>
                        <a:rPr kumimoji="1" lang="zh-TW" altLang="en-US" sz="1800" b="0" i="0" u="none" strike="noStrike" cap="none" normalizeH="0" baseline="0" dirty="0">
                          <a:ln>
                            <a:noFill/>
                          </a:ln>
                          <a:solidFill>
                            <a:schemeClr val="tx1"/>
                          </a:solidFill>
                          <a:effectLst/>
                          <a:latin typeface="+mn-ea"/>
                          <a:ea typeface="+mn-ea"/>
                        </a:rPr>
                        <a:t>優</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7247146"/>
                  </a:ext>
                </a:extLst>
              </a:tr>
            </a:tbl>
          </a:graphicData>
        </a:graphic>
      </p:graphicFrame>
      <p:sp>
        <p:nvSpPr>
          <p:cNvPr id="980042" name="Text Box 74"/>
          <p:cNvSpPr txBox="1">
            <a:spLocks noChangeArrowheads="1"/>
          </p:cNvSpPr>
          <p:nvPr/>
        </p:nvSpPr>
        <p:spPr bwMode="auto">
          <a:xfrm>
            <a:off x="467544" y="5661248"/>
            <a:ext cx="7561783" cy="1006475"/>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just" eaLnBrk="1" hangingPunct="1">
              <a:defRPr/>
            </a:pPr>
            <a:r>
              <a:rPr lang="en-US" altLang="zh-TW" sz="2000" b="0" i="0" dirty="0">
                <a:latin typeface="+mn-ea"/>
                <a:ea typeface="+mn-ea"/>
              </a:rPr>
              <a:t>4:</a:t>
            </a:r>
            <a:r>
              <a:rPr lang="zh-TW" altLang="en-US" sz="2000" b="0" i="0" dirty="0">
                <a:latin typeface="+mn-ea"/>
                <a:ea typeface="+mn-ea"/>
              </a:rPr>
              <a:t>優   </a:t>
            </a:r>
            <a:r>
              <a:rPr lang="en-US" altLang="zh-TW" sz="2000" b="0" i="0" dirty="0">
                <a:latin typeface="+mn-ea"/>
                <a:ea typeface="+mn-ea"/>
              </a:rPr>
              <a:t>3:</a:t>
            </a:r>
            <a:r>
              <a:rPr lang="zh-TW" altLang="en-US" sz="2000" b="0" i="0" dirty="0">
                <a:latin typeface="+mn-ea"/>
                <a:ea typeface="+mn-ea"/>
              </a:rPr>
              <a:t>佳   </a:t>
            </a:r>
            <a:r>
              <a:rPr lang="en-US" altLang="zh-TW" sz="2000" b="0" i="0" dirty="0">
                <a:latin typeface="+mn-ea"/>
                <a:ea typeface="+mn-ea"/>
              </a:rPr>
              <a:t>2:</a:t>
            </a:r>
            <a:r>
              <a:rPr lang="zh-TW" altLang="en-US" sz="2000" b="0" i="0" dirty="0">
                <a:latin typeface="+mn-ea"/>
                <a:ea typeface="+mn-ea"/>
              </a:rPr>
              <a:t>普  </a:t>
            </a:r>
            <a:r>
              <a:rPr lang="en-US" altLang="zh-TW" sz="2000" b="0" i="0" dirty="0">
                <a:latin typeface="+mn-ea"/>
                <a:ea typeface="+mn-ea"/>
              </a:rPr>
              <a:t>1:</a:t>
            </a:r>
            <a:r>
              <a:rPr lang="zh-TW" altLang="en-US" sz="2000" b="0" i="0" dirty="0">
                <a:latin typeface="+mn-ea"/>
                <a:ea typeface="+mn-ea"/>
              </a:rPr>
              <a:t>差</a:t>
            </a:r>
          </a:p>
          <a:p>
            <a:pPr algn="just" eaLnBrk="1" hangingPunct="1">
              <a:defRPr/>
            </a:pPr>
            <a:r>
              <a:rPr lang="zh-TW" altLang="en-US" sz="2000" b="0" i="0" dirty="0">
                <a:latin typeface="+mn-ea"/>
                <a:ea typeface="+mn-ea"/>
              </a:rPr>
              <a:t>建議：預算充足可同時採用「自動源碼檢測」與「人工滲透測試」，若預算有限則優先採用「自動源碼檢測」</a:t>
            </a:r>
          </a:p>
        </p:txBody>
      </p:sp>
      <p:sp>
        <p:nvSpPr>
          <p:cNvPr id="2" name="矩形 1"/>
          <p:cNvSpPr/>
          <p:nvPr/>
        </p:nvSpPr>
        <p:spPr>
          <a:xfrm>
            <a:off x="1700808" y="6581001"/>
            <a:ext cx="7110016" cy="276999"/>
          </a:xfrm>
          <a:prstGeom prst="rect">
            <a:avLst/>
          </a:prstGeom>
        </p:spPr>
        <p:txBody>
          <a:bodyPr wrap="square">
            <a:spAutoFit/>
          </a:bodyPr>
          <a:lstStyle/>
          <a:p>
            <a:r>
              <a:rPr lang="zh-TW" altLang="en-US" sz="1200" i="0" dirty="0">
                <a:latin typeface="+mn-ea"/>
                <a:ea typeface="+mn-ea"/>
              </a:rPr>
              <a:t>參考來源</a:t>
            </a:r>
            <a:r>
              <a:rPr lang="en-US" altLang="zh-TW" sz="1200" i="0" dirty="0">
                <a:latin typeface="+mn-ea"/>
                <a:ea typeface="+mn-ea"/>
              </a:rPr>
              <a:t>:</a:t>
            </a:r>
            <a:r>
              <a:rPr lang="zh-TW" altLang="en-US" sz="1200" i="0" dirty="0">
                <a:latin typeface="+mn-ea"/>
                <a:ea typeface="+mn-ea"/>
              </a:rPr>
              <a:t> http://www.amxecure.com/index.php/newsroom/185-web</a:t>
            </a:r>
          </a:p>
        </p:txBody>
      </p:sp>
    </p:spTree>
    <p:extLst>
      <p:ext uri="{BB962C8B-B14F-4D97-AF65-F5344CB8AC3E}">
        <p14:creationId xmlns:p14="http://schemas.microsoft.com/office/powerpoint/2010/main" val="38490305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1115616" y="405060"/>
            <a:ext cx="8100529" cy="935708"/>
          </a:xfrm>
        </p:spPr>
        <p:txBody>
          <a:bodyPr/>
          <a:lstStyle/>
          <a:p>
            <a:pPr>
              <a:defRPr/>
            </a:pPr>
            <a:r>
              <a:rPr lang="zh-TW" altLang="en-US" sz="3800" dirty="0"/>
              <a:t>講師示範：</a:t>
            </a:r>
            <a:br>
              <a:rPr lang="en-US" altLang="zh-TW" sz="3800" dirty="0"/>
            </a:br>
            <a:r>
              <a:rPr kumimoji="0" lang="en-US" altLang="zh-TW" sz="3800" dirty="0"/>
              <a:t>SQL Injection</a:t>
            </a:r>
            <a:r>
              <a:rPr kumimoji="0" lang="zh-TW" altLang="en-US" sz="3800" dirty="0"/>
              <a:t>與</a:t>
            </a:r>
            <a:r>
              <a:rPr kumimoji="0" lang="en-US" altLang="zh-TW" sz="3800" dirty="0"/>
              <a:t>XSS</a:t>
            </a:r>
            <a:r>
              <a:rPr kumimoji="0" lang="zh-TW" altLang="en-US" sz="3800" dirty="0"/>
              <a:t>攻擊手法</a:t>
            </a:r>
          </a:p>
        </p:txBody>
      </p:sp>
      <p:sp>
        <p:nvSpPr>
          <p:cNvPr id="72708" name="Rectangle 3"/>
          <p:cNvSpPr>
            <a:spLocks noGrp="1" noChangeArrowheads="1"/>
          </p:cNvSpPr>
          <p:nvPr>
            <p:ph type="body" idx="1"/>
          </p:nvPr>
        </p:nvSpPr>
        <p:spPr>
          <a:xfrm>
            <a:off x="611559" y="1340768"/>
            <a:ext cx="8071271" cy="5229320"/>
          </a:xfrm>
        </p:spPr>
        <p:txBody>
          <a:bodyPr/>
          <a:lstStyle/>
          <a:p>
            <a:pPr algn="just"/>
            <a:r>
              <a:rPr lang="zh-TW" altLang="en-US" dirty="0"/>
              <a:t>由講師示範</a:t>
            </a:r>
            <a:r>
              <a:rPr kumimoji="0" lang="en-US" altLang="zh-TW" dirty="0"/>
              <a:t>SQL Injection</a:t>
            </a:r>
            <a:r>
              <a:rPr kumimoji="0" lang="zh-TW" altLang="en-US" dirty="0"/>
              <a:t>與</a:t>
            </a:r>
            <a:r>
              <a:rPr kumimoji="0" lang="en-US" altLang="zh-TW" dirty="0"/>
              <a:t>XSS</a:t>
            </a:r>
            <a:r>
              <a:rPr kumimoji="0" lang="zh-TW" altLang="en-US" dirty="0"/>
              <a:t>攻擊手法</a:t>
            </a:r>
            <a:endParaRPr kumimoji="0" lang="en-US" altLang="zh-TW" dirty="0"/>
          </a:p>
          <a:p>
            <a:pPr algn="just"/>
            <a:r>
              <a:rPr lang="zh-TW" altLang="en-US" dirty="0"/>
              <a:t>讓學員了解這兩種攻擊的語法，在開發應用程式時注意軟體開發安全</a:t>
            </a:r>
            <a:endParaRPr lang="zh-TW" altLang="en-US" sz="2400" dirty="0"/>
          </a:p>
        </p:txBody>
      </p:sp>
    </p:spTree>
    <p:extLst>
      <p:ext uri="{BB962C8B-B14F-4D97-AF65-F5344CB8AC3E}">
        <p14:creationId xmlns:p14="http://schemas.microsoft.com/office/powerpoint/2010/main" val="1352186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實作練習</a:t>
            </a:r>
            <a:r>
              <a:rPr lang="en-US" altLang="zh-TW" dirty="0"/>
              <a:t>(4)-</a:t>
            </a:r>
            <a:r>
              <a:rPr lang="zh-TW" altLang="en-US" dirty="0"/>
              <a:t>資料表欄位加密</a:t>
            </a:r>
          </a:p>
        </p:txBody>
      </p:sp>
      <p:sp>
        <p:nvSpPr>
          <p:cNvPr id="3" name="內容版面配置區 2"/>
          <p:cNvSpPr>
            <a:spLocks noGrp="1"/>
          </p:cNvSpPr>
          <p:nvPr>
            <p:ph sz="quarter" idx="10"/>
          </p:nvPr>
        </p:nvSpPr>
        <p:spPr/>
        <p:txBody>
          <a:bodyPr/>
          <a:lstStyle/>
          <a:p>
            <a:r>
              <a:rPr lang="zh-TW" altLang="en-US" dirty="0"/>
              <a:t>應用程式遭受</a:t>
            </a:r>
            <a:r>
              <a:rPr lang="en-US" altLang="zh-TW" dirty="0"/>
              <a:t>SQL Injection</a:t>
            </a:r>
            <a:r>
              <a:rPr lang="zh-TW" altLang="en-US" dirty="0"/>
              <a:t>攻擊，可能造成資料庫的資料外洩</a:t>
            </a:r>
            <a:endParaRPr lang="en-US" altLang="zh-TW" dirty="0"/>
          </a:p>
          <a:p>
            <a:r>
              <a:rPr lang="zh-TW" altLang="en-US" dirty="0"/>
              <a:t>了解如何將資料表欄位加密，降低資料外洩風險</a:t>
            </a:r>
            <a:endParaRPr lang="en-US" altLang="zh-TW" dirty="0"/>
          </a:p>
          <a:p>
            <a:r>
              <a:rPr lang="zh-TW" altLang="en-US" dirty="0"/>
              <a:t>建立步驟</a:t>
            </a:r>
            <a:endParaRPr lang="en-US" altLang="zh-TW" dirty="0"/>
          </a:p>
          <a:p>
            <a:pPr lvl="1"/>
            <a:r>
              <a:rPr lang="zh-TW" altLang="en-US" dirty="0"/>
              <a:t>安裝</a:t>
            </a:r>
            <a:r>
              <a:rPr lang="en-US" altLang="zh-TW" dirty="0" err="1"/>
              <a:t>AppServ</a:t>
            </a:r>
            <a:r>
              <a:rPr lang="zh-TW" altLang="en-US" dirty="0"/>
              <a:t>軟體</a:t>
            </a:r>
            <a:endParaRPr lang="en-US" altLang="zh-TW" dirty="0"/>
          </a:p>
          <a:p>
            <a:pPr lvl="1"/>
            <a:r>
              <a:rPr lang="zh-TW" altLang="en-US" dirty="0"/>
              <a:t>建立資料庫及資料表</a:t>
            </a:r>
            <a:endParaRPr lang="en-US" altLang="zh-TW" dirty="0"/>
          </a:p>
          <a:p>
            <a:pPr lvl="1"/>
            <a:r>
              <a:rPr lang="zh-TW" altLang="en-US" dirty="0"/>
              <a:t>於資料表內建立資料，同時使用加密函數將機敏資料欄位加密</a:t>
            </a:r>
            <a:endParaRPr lang="en-US" altLang="zh-TW" dirty="0"/>
          </a:p>
          <a:p>
            <a:pPr lvl="1"/>
            <a:r>
              <a:rPr lang="zh-TW" altLang="en-US" dirty="0"/>
              <a:t>顯示加密後資料</a:t>
            </a:r>
            <a:endParaRPr lang="en-US" altLang="zh-TW" dirty="0"/>
          </a:p>
          <a:p>
            <a:endParaRPr lang="zh-TW" altLang="en-US" dirty="0"/>
          </a:p>
        </p:txBody>
      </p:sp>
    </p:spTree>
    <p:extLst>
      <p:ext uri="{BB962C8B-B14F-4D97-AF65-F5344CB8AC3E}">
        <p14:creationId xmlns:p14="http://schemas.microsoft.com/office/powerpoint/2010/main" val="9052969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單一角落矩形 2"/>
          <p:cNvSpPr/>
          <p:nvPr/>
        </p:nvSpPr>
        <p:spPr bwMode="auto">
          <a:xfrm>
            <a:off x="685800" y="2204864"/>
            <a:ext cx="7990656" cy="1872208"/>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1" u="none" strike="noStrike" cap="none" normalizeH="0" baseline="0">
              <a:ln>
                <a:noFill/>
              </a:ln>
              <a:solidFill>
                <a:schemeClr val="tx1"/>
              </a:solidFill>
              <a:effectLst/>
              <a:latin typeface="Arial" charset="0"/>
              <a:ea typeface="標楷體" pitchFamily="65" charset="-120"/>
            </a:endParaRPr>
          </a:p>
        </p:txBody>
      </p:sp>
      <p:sp>
        <p:nvSpPr>
          <p:cNvPr id="9218" name="Rectangle 4"/>
          <p:cNvSpPr>
            <a:spLocks noGrp="1" noChangeArrowheads="1"/>
          </p:cNvSpPr>
          <p:nvPr>
            <p:ph type="ctrTitle"/>
          </p:nvPr>
        </p:nvSpPr>
        <p:spPr>
          <a:xfrm>
            <a:off x="685800" y="2204864"/>
            <a:ext cx="7772400" cy="1872208"/>
          </a:xfrm>
        </p:spPr>
        <p:txBody>
          <a:bodyPr/>
          <a:lstStyle/>
          <a:p>
            <a:r>
              <a:rPr kumimoji="0" lang="zh-TW" altLang="en-US" dirty="0"/>
              <a:t>第</a:t>
            </a:r>
            <a:r>
              <a:rPr kumimoji="0" lang="en-US" altLang="zh-TW" dirty="0"/>
              <a:t>9</a:t>
            </a:r>
            <a:r>
              <a:rPr kumimoji="0" lang="zh-TW" altLang="en-US" dirty="0"/>
              <a:t>單元</a:t>
            </a:r>
            <a:br>
              <a:rPr kumimoji="0" lang="zh-TW" altLang="en-US" dirty="0"/>
            </a:br>
            <a:r>
              <a:rPr kumimoji="0" lang="zh-TW" altLang="en-US" dirty="0"/>
              <a:t>資通安全健診</a:t>
            </a:r>
          </a:p>
        </p:txBody>
      </p:sp>
    </p:spTree>
    <p:extLst>
      <p:ext uri="{BB962C8B-B14F-4D97-AF65-F5344CB8AC3E}">
        <p14:creationId xmlns:p14="http://schemas.microsoft.com/office/powerpoint/2010/main" val="33733649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D3620-1EEC-4398-AAA0-BB75B102B6CD}"/>
              </a:ext>
            </a:extLst>
          </p:cNvPr>
          <p:cNvSpPr>
            <a:spLocks noGrp="1"/>
          </p:cNvSpPr>
          <p:nvPr>
            <p:ph type="title"/>
          </p:nvPr>
        </p:nvSpPr>
        <p:spPr/>
        <p:txBody>
          <a:bodyPr/>
          <a:lstStyle/>
          <a:p>
            <a:r>
              <a:rPr lang="zh-TW" altLang="en-US" dirty="0"/>
              <a:t>資通安全健診</a:t>
            </a:r>
            <a:r>
              <a:rPr lang="en-US" altLang="zh-TW" dirty="0"/>
              <a:t>-</a:t>
            </a:r>
            <a:r>
              <a:rPr lang="zh-TW" altLang="en-US" dirty="0"/>
              <a:t>目的</a:t>
            </a:r>
          </a:p>
        </p:txBody>
      </p:sp>
      <p:sp>
        <p:nvSpPr>
          <p:cNvPr id="3" name="內容版面配置區 4">
            <a:extLst>
              <a:ext uri="{FF2B5EF4-FFF2-40B4-BE49-F238E27FC236}">
                <a16:creationId xmlns:a16="http://schemas.microsoft.com/office/drawing/2014/main" id="{5FF5EF40-8429-4BB3-BCDA-536F19FAE805}"/>
              </a:ext>
            </a:extLst>
          </p:cNvPr>
          <p:cNvSpPr txBox="1">
            <a:spLocks/>
          </p:cNvSpPr>
          <p:nvPr/>
        </p:nvSpPr>
        <p:spPr bwMode="auto">
          <a:xfrm>
            <a:off x="457200" y="1197320"/>
            <a:ext cx="8226000" cy="511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4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0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18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sz="1600"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4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sz="2800" i="0" kern="0" dirty="0"/>
              <a:t>整合各資通安全項目的檢視服務作業，提供機關資通安全改善建議</a:t>
            </a:r>
            <a:endParaRPr lang="en-US" altLang="zh-TW" sz="2800" i="0" kern="0" dirty="0"/>
          </a:p>
          <a:p>
            <a:r>
              <a:rPr lang="zh-TW" altLang="en-US" sz="2800" i="0" kern="0" dirty="0"/>
              <a:t>藉由實施技術面與管理面的相關控制措施，提升機關整體資通安全防護能力</a:t>
            </a:r>
            <a:endParaRPr lang="en-US" altLang="zh-TW" sz="2800" i="0" kern="0" dirty="0"/>
          </a:p>
          <a:p>
            <a:r>
              <a:rPr lang="zh-TW" altLang="en-US" sz="2800" i="0" kern="0" dirty="0"/>
              <a:t>針對已知弱點進行修補，並持續追蹤可能存在的風險</a:t>
            </a:r>
            <a:endParaRPr lang="en-US" altLang="zh-TW" sz="2800" i="0" kern="0" dirty="0"/>
          </a:p>
          <a:p>
            <a:endParaRPr lang="en-US" altLang="zh-CN" sz="2800" i="0" kern="0" dirty="0">
              <a:solidFill>
                <a:schemeClr val="tx1"/>
              </a:solidFill>
            </a:endParaRPr>
          </a:p>
          <a:p>
            <a:endParaRPr lang="zh-TW" altLang="en-US" sz="2800" i="0" kern="0" dirty="0"/>
          </a:p>
        </p:txBody>
      </p:sp>
    </p:spTree>
    <p:extLst>
      <p:ext uri="{BB962C8B-B14F-4D97-AF65-F5344CB8AC3E}">
        <p14:creationId xmlns:p14="http://schemas.microsoft.com/office/powerpoint/2010/main" val="30007682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r>
              <a:rPr lang="zh-TW" altLang="en-US" dirty="0"/>
              <a:t>應用程式安全</a:t>
            </a:r>
          </a:p>
        </p:txBody>
      </p:sp>
      <p:sp>
        <p:nvSpPr>
          <p:cNvPr id="3" name="內容版面配置區 2"/>
          <p:cNvSpPr>
            <a:spLocks noGrp="1"/>
          </p:cNvSpPr>
          <p:nvPr>
            <p:ph idx="1"/>
          </p:nvPr>
        </p:nvSpPr>
        <p:spPr>
          <a:xfrm>
            <a:off x="611559" y="1052736"/>
            <a:ext cx="8071271" cy="5229320"/>
          </a:xfrm>
        </p:spPr>
        <p:txBody>
          <a:bodyPr/>
          <a:lstStyle/>
          <a:p>
            <a:pPr algn="just"/>
            <a:r>
              <a:rPr lang="zh-TW" altLang="en-US" dirty="0"/>
              <a:t>軟體安全工程探討軟體安全問題的解決方法</a:t>
            </a:r>
            <a:endParaRPr lang="en-US" altLang="zh-TW" dirty="0"/>
          </a:p>
          <a:p>
            <a:pPr lvl="1" algn="just"/>
            <a:r>
              <a:rPr lang="zh-TW" altLang="en-US" b="1" dirty="0">
                <a:solidFill>
                  <a:srgbClr val="FF0000"/>
                </a:solidFill>
              </a:rPr>
              <a:t>應用安全</a:t>
            </a:r>
            <a:r>
              <a:rPr lang="zh-TW" altLang="en-US" dirty="0"/>
              <a:t>屬於軟體工程的問題，由</a:t>
            </a:r>
            <a:r>
              <a:rPr lang="zh-TW" altLang="en-US" b="1" dirty="0">
                <a:solidFill>
                  <a:srgbClr val="FF0000"/>
                </a:solidFill>
              </a:rPr>
              <a:t>設計</a:t>
            </a:r>
            <a:r>
              <a:rPr lang="zh-TW" altLang="en-US" dirty="0"/>
              <a:t>來解決</a:t>
            </a:r>
            <a:endParaRPr lang="en-US" altLang="zh-TW" dirty="0"/>
          </a:p>
          <a:p>
            <a:pPr lvl="1" algn="just"/>
            <a:r>
              <a:rPr lang="zh-TW" altLang="en-US" b="1" dirty="0">
                <a:solidFill>
                  <a:srgbClr val="FF0000"/>
                </a:solidFill>
              </a:rPr>
              <a:t>架構安全</a:t>
            </a:r>
            <a:r>
              <a:rPr lang="zh-TW" altLang="en-US" dirty="0"/>
              <a:t>屬於</a:t>
            </a:r>
            <a:r>
              <a:rPr lang="zh-TW" altLang="en-US" b="1" dirty="0">
                <a:solidFill>
                  <a:srgbClr val="FF0000"/>
                </a:solidFill>
              </a:rPr>
              <a:t>系統管理</a:t>
            </a:r>
            <a:r>
              <a:rPr lang="zh-TW" altLang="en-US" dirty="0"/>
              <a:t>問題，由</a:t>
            </a:r>
            <a:r>
              <a:rPr lang="zh-TW" altLang="en-US" b="1" dirty="0">
                <a:solidFill>
                  <a:srgbClr val="FF0000"/>
                </a:solidFill>
              </a:rPr>
              <a:t>設定</a:t>
            </a:r>
            <a:r>
              <a:rPr lang="zh-TW" altLang="en-US" dirty="0"/>
              <a:t>來解決</a:t>
            </a:r>
            <a:endParaRPr lang="en-US" altLang="zh-TW" dirty="0"/>
          </a:p>
          <a:p>
            <a:pPr algn="just"/>
            <a:r>
              <a:rPr lang="zh-TW" altLang="en-US" dirty="0"/>
              <a:t>安全要求高的軟體，需要特別訂定</a:t>
            </a:r>
            <a:r>
              <a:rPr lang="zh-TW" altLang="en-US" b="1" dirty="0">
                <a:solidFill>
                  <a:srgbClr val="FF0000"/>
                </a:solidFill>
              </a:rPr>
              <a:t>安全性規格</a:t>
            </a:r>
            <a:endParaRPr lang="en-US" altLang="zh-TW" b="1" dirty="0">
              <a:solidFill>
                <a:srgbClr val="FF0000"/>
              </a:solidFill>
            </a:endParaRPr>
          </a:p>
          <a:p>
            <a:pPr lvl="1" algn="just"/>
            <a:r>
              <a:rPr lang="zh-TW" altLang="en-US" dirty="0"/>
              <a:t>從實際應用的角度來評估風險</a:t>
            </a:r>
            <a:endParaRPr lang="en-US" altLang="zh-TW" dirty="0"/>
          </a:p>
          <a:p>
            <a:pPr lvl="1" algn="just"/>
            <a:r>
              <a:rPr lang="zh-TW" altLang="en-US" dirty="0"/>
              <a:t>依實際的需求來設計軟體系統降低風險與損害</a:t>
            </a:r>
          </a:p>
        </p:txBody>
      </p:sp>
    </p:spTree>
    <p:extLst>
      <p:ext uri="{BB962C8B-B14F-4D97-AF65-F5344CB8AC3E}">
        <p14:creationId xmlns:p14="http://schemas.microsoft.com/office/powerpoint/2010/main" val="17591522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zh-TW" altLang="en-US" sz="3600" dirty="0">
                <a:solidFill>
                  <a:srgbClr val="FF0000"/>
                </a:solidFill>
              </a:rPr>
              <a:t>資通安全健診項目</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41784874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資通安全健診項目</a:t>
            </a:r>
            <a:r>
              <a:rPr lang="en-US" altLang="zh-TW" dirty="0"/>
              <a:t>(1/4)</a:t>
            </a:r>
            <a:endParaRPr lang="zh-TW" altLang="en-US" dirty="0"/>
          </a:p>
        </p:txBody>
      </p:sp>
      <p:sp>
        <p:nvSpPr>
          <p:cNvPr id="3" name="內容版面配置區 2"/>
          <p:cNvSpPr>
            <a:spLocks noGrp="1"/>
          </p:cNvSpPr>
          <p:nvPr>
            <p:ph sz="quarter" idx="10"/>
          </p:nvPr>
        </p:nvSpPr>
        <p:spPr/>
        <p:txBody>
          <a:bodyPr/>
          <a:lstStyle/>
          <a:p>
            <a:pPr marL="0" fontAlgn="t">
              <a:spcBef>
                <a:spcPts val="0"/>
              </a:spcBef>
              <a:spcAft>
                <a:spcPts val="0"/>
              </a:spcAft>
            </a:pPr>
            <a:r>
              <a:rPr lang="zh-TW" altLang="en-US" kern="1200" dirty="0">
                <a:solidFill>
                  <a:schemeClr val="accent2"/>
                </a:solidFill>
                <a:latin typeface="Microsoft JhengHei" panose="020B0604030504040204" pitchFamily="34" charset="-120"/>
              </a:rPr>
              <a:t>網路架構檢視</a:t>
            </a:r>
            <a:endParaRPr lang="en-US" altLang="zh-TW" kern="1200" dirty="0">
              <a:solidFill>
                <a:schemeClr val="accent2"/>
              </a:solidFill>
              <a:latin typeface="Microsoft JhengHei" panose="020B0604030504040204" pitchFamily="34" charset="-120"/>
            </a:endParaRPr>
          </a:p>
          <a:p>
            <a:pPr lvl="1" algn="just"/>
            <a:r>
              <a:rPr lang="zh-TW" altLang="en-US" dirty="0"/>
              <a:t>針對網路架構圖進行安全性弱點檢視，詳列發現事項之風險等級、風險說明與改善建議，以利機關後續修補與調整</a:t>
            </a:r>
            <a:endParaRPr lang="zh-TW" altLang="en-US" kern="1200" dirty="0">
              <a:solidFill>
                <a:srgbClr val="000000"/>
              </a:solidFill>
              <a:latin typeface="Microsoft JhengHei" panose="020B0604030504040204" pitchFamily="34" charset="-120"/>
            </a:endParaRPr>
          </a:p>
          <a:p>
            <a:pPr marL="0" fontAlgn="t">
              <a:spcBef>
                <a:spcPts val="0"/>
              </a:spcBef>
              <a:spcAft>
                <a:spcPts val="0"/>
              </a:spcAft>
            </a:pPr>
            <a:r>
              <a:rPr lang="zh-TW" altLang="zh-TW" kern="1200" dirty="0">
                <a:solidFill>
                  <a:schemeClr val="accent2"/>
                </a:solidFill>
                <a:latin typeface="Microsoft JhengHei" panose="020B0604030504040204" pitchFamily="34" charset="-120"/>
              </a:rPr>
              <a:t>網路惡意活動檢視</a:t>
            </a:r>
            <a:r>
              <a:rPr lang="en-US" altLang="zh-TW" kern="1200" dirty="0">
                <a:solidFill>
                  <a:schemeClr val="accent2"/>
                </a:solidFill>
                <a:latin typeface="Microsoft JhengHei" panose="020B0604030504040204" pitchFamily="34" charset="-120"/>
              </a:rPr>
              <a:t>	</a:t>
            </a:r>
          </a:p>
          <a:p>
            <a:pPr lvl="1" algn="just"/>
            <a:r>
              <a:rPr lang="zh-TW" altLang="en-US" dirty="0"/>
              <a:t>架設封包側錄設備，觀察內部電腦或設備是否有對外之異常連線，發現異常連線之電腦或設備應確認使用狀況與用途</a:t>
            </a:r>
            <a:endParaRPr lang="en-US" altLang="zh-TW" dirty="0"/>
          </a:p>
          <a:p>
            <a:pPr lvl="1" algn="just"/>
            <a:r>
              <a:rPr lang="zh-TW" altLang="en-US" dirty="0"/>
              <a:t>檢視資安設備紀錄檔，分析過濾內部電腦或設備是否有對外之異常連線紀錄，發現異常連線之電腦或設備應確認使用狀況與用途</a:t>
            </a:r>
          </a:p>
        </p:txBody>
      </p:sp>
    </p:spTree>
    <p:extLst>
      <p:ext uri="{BB962C8B-B14F-4D97-AF65-F5344CB8AC3E}">
        <p14:creationId xmlns:p14="http://schemas.microsoft.com/office/powerpoint/2010/main" val="18116599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資通安全健診項目</a:t>
            </a:r>
            <a:r>
              <a:rPr lang="en-US" altLang="zh-TW" dirty="0"/>
              <a:t>(2/4)</a:t>
            </a:r>
            <a:endParaRPr lang="zh-TW" altLang="en-US" dirty="0"/>
          </a:p>
        </p:txBody>
      </p:sp>
      <p:sp>
        <p:nvSpPr>
          <p:cNvPr id="3" name="內容版面配置區 2"/>
          <p:cNvSpPr>
            <a:spLocks noGrp="1"/>
          </p:cNvSpPr>
          <p:nvPr>
            <p:ph sz="quarter" idx="10"/>
          </p:nvPr>
        </p:nvSpPr>
        <p:spPr/>
        <p:txBody>
          <a:bodyPr/>
          <a:lstStyle/>
          <a:p>
            <a:pPr marL="0" fontAlgn="t">
              <a:spcBef>
                <a:spcPts val="0"/>
              </a:spcBef>
              <a:spcAft>
                <a:spcPts val="0"/>
              </a:spcAft>
            </a:pPr>
            <a:r>
              <a:rPr lang="zh-TW" altLang="zh-TW" kern="1200" dirty="0">
                <a:solidFill>
                  <a:schemeClr val="accent2"/>
                </a:solidFill>
                <a:latin typeface="Microsoft JhengHei" panose="020B0604030504040204" pitchFamily="34" charset="-120"/>
              </a:rPr>
              <a:t>使用者端電腦惡意活動檢視</a:t>
            </a:r>
            <a:r>
              <a:rPr lang="en-US" altLang="zh-TW" kern="1200" dirty="0">
                <a:solidFill>
                  <a:schemeClr val="accent2"/>
                </a:solidFill>
                <a:latin typeface="Microsoft JhengHei" panose="020B0604030504040204" pitchFamily="34" charset="-120"/>
              </a:rPr>
              <a:t>	</a:t>
            </a:r>
          </a:p>
          <a:p>
            <a:pPr lvl="1" algn="just"/>
            <a:r>
              <a:rPr lang="zh-TW" altLang="en-US" dirty="0"/>
              <a:t>檢視使用者電腦之</a:t>
            </a:r>
            <a:r>
              <a:rPr lang="en-US" altLang="zh-TW" dirty="0"/>
              <a:t>Microsoft</a:t>
            </a:r>
            <a:r>
              <a:rPr lang="zh-TW" altLang="en-US" dirty="0"/>
              <a:t>作業系統更新情形</a:t>
            </a:r>
          </a:p>
          <a:p>
            <a:pPr lvl="1" algn="just"/>
            <a:r>
              <a:rPr lang="zh-TW" altLang="en-US" dirty="0"/>
              <a:t>檢視使用者電腦之應用程式之安全性更新情形</a:t>
            </a:r>
          </a:p>
          <a:p>
            <a:pPr lvl="1" algn="just"/>
            <a:r>
              <a:rPr lang="zh-TW" altLang="en-US" dirty="0"/>
              <a:t>檢視使用者電腦是否使用已經停止支援之作業系統或軟體</a:t>
            </a:r>
            <a:endParaRPr lang="en-US" altLang="zh-TW" dirty="0"/>
          </a:p>
          <a:p>
            <a:pPr lvl="1" algn="just"/>
            <a:r>
              <a:rPr lang="zh-TW" altLang="en-US" dirty="0"/>
              <a:t>檢視使用者電腦防毒軟體安裝、更新及定期掃描結果之處理情形</a:t>
            </a:r>
          </a:p>
          <a:p>
            <a:endParaRPr lang="zh-TW" altLang="en-US" dirty="0"/>
          </a:p>
        </p:txBody>
      </p:sp>
    </p:spTree>
    <p:extLst>
      <p:ext uri="{BB962C8B-B14F-4D97-AF65-F5344CB8AC3E}">
        <p14:creationId xmlns:p14="http://schemas.microsoft.com/office/powerpoint/2010/main" val="31668554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資通安全健診項目</a:t>
            </a:r>
            <a:r>
              <a:rPr lang="en-US" altLang="zh-TW" dirty="0"/>
              <a:t>(3/4)</a:t>
            </a:r>
            <a:endParaRPr lang="zh-TW" altLang="en-US" dirty="0"/>
          </a:p>
        </p:txBody>
      </p:sp>
      <p:sp>
        <p:nvSpPr>
          <p:cNvPr id="3" name="內容版面配置區 2"/>
          <p:cNvSpPr>
            <a:spLocks noGrp="1"/>
          </p:cNvSpPr>
          <p:nvPr>
            <p:ph sz="quarter" idx="10"/>
          </p:nvPr>
        </p:nvSpPr>
        <p:spPr/>
        <p:txBody>
          <a:bodyPr/>
          <a:lstStyle/>
          <a:p>
            <a:pPr marL="0" fontAlgn="t">
              <a:spcBef>
                <a:spcPts val="0"/>
              </a:spcBef>
              <a:spcAft>
                <a:spcPts val="0"/>
              </a:spcAft>
            </a:pPr>
            <a:r>
              <a:rPr lang="zh-TW" altLang="en-US" kern="1200" dirty="0">
                <a:solidFill>
                  <a:schemeClr val="accent2"/>
                </a:solidFill>
                <a:latin typeface="Microsoft JhengHei" panose="020B0604030504040204" pitchFamily="34" charset="-120"/>
              </a:rPr>
              <a:t>伺服器主機惡意活動檢視</a:t>
            </a:r>
          </a:p>
          <a:p>
            <a:pPr lvl="1" algn="just"/>
            <a:r>
              <a:rPr lang="zh-TW" altLang="en-US" dirty="0"/>
              <a:t>檢視伺服器主機之</a:t>
            </a:r>
            <a:r>
              <a:rPr lang="en-US" altLang="zh-TW" dirty="0"/>
              <a:t>Microsoft</a:t>
            </a:r>
            <a:r>
              <a:rPr lang="zh-TW" altLang="en-US" dirty="0"/>
              <a:t>作業系統更新情形</a:t>
            </a:r>
          </a:p>
          <a:p>
            <a:pPr lvl="1" algn="just"/>
            <a:r>
              <a:rPr lang="zh-TW" altLang="en-US" dirty="0"/>
              <a:t>檢視伺服器主機應用程式之安全性更新情形</a:t>
            </a:r>
          </a:p>
          <a:p>
            <a:pPr lvl="1" algn="just"/>
            <a:r>
              <a:rPr lang="zh-TW" altLang="en-US" dirty="0"/>
              <a:t> 檢視伺服器主機是否使用已經停止支援之作業系統或軟體</a:t>
            </a:r>
            <a:endParaRPr lang="en-US" altLang="zh-TW" dirty="0"/>
          </a:p>
          <a:p>
            <a:pPr lvl="1" algn="just"/>
            <a:r>
              <a:rPr lang="zh-TW" altLang="en-US" dirty="0"/>
              <a:t>檢視伺服器主機是否使用不合宜之作業系統</a:t>
            </a:r>
            <a:endParaRPr lang="en-US" altLang="zh-TW" dirty="0"/>
          </a:p>
          <a:p>
            <a:pPr lvl="1" algn="just"/>
            <a:r>
              <a:rPr lang="zh-TW" altLang="en-US" dirty="0"/>
              <a:t>檢視伺服器主機防毒軟體安裝、更新及定期掃描結果之處理情形</a:t>
            </a:r>
          </a:p>
        </p:txBody>
      </p:sp>
    </p:spTree>
    <p:extLst>
      <p:ext uri="{BB962C8B-B14F-4D97-AF65-F5344CB8AC3E}">
        <p14:creationId xmlns:p14="http://schemas.microsoft.com/office/powerpoint/2010/main" val="3302710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資通安全健診項目</a:t>
            </a:r>
            <a:r>
              <a:rPr lang="en-US" altLang="zh-TW" dirty="0"/>
              <a:t>(4/4)</a:t>
            </a:r>
            <a:endParaRPr lang="zh-TW" altLang="en-US" dirty="0"/>
          </a:p>
        </p:txBody>
      </p:sp>
      <p:sp>
        <p:nvSpPr>
          <p:cNvPr id="3" name="內容版面配置區 2"/>
          <p:cNvSpPr>
            <a:spLocks noGrp="1"/>
          </p:cNvSpPr>
          <p:nvPr>
            <p:ph sz="quarter" idx="10"/>
          </p:nvPr>
        </p:nvSpPr>
        <p:spPr/>
        <p:txBody>
          <a:bodyPr/>
          <a:lstStyle/>
          <a:p>
            <a:pPr marL="0" fontAlgn="t">
              <a:spcBef>
                <a:spcPts val="0"/>
              </a:spcBef>
              <a:spcAft>
                <a:spcPts val="0"/>
              </a:spcAft>
            </a:pPr>
            <a:r>
              <a:rPr lang="zh-TW" altLang="en-US" kern="1200" dirty="0">
                <a:solidFill>
                  <a:schemeClr val="accent2"/>
                </a:solidFill>
                <a:latin typeface="Microsoft JhengHei" panose="020B0604030504040204" pitchFamily="34" charset="-120"/>
              </a:rPr>
              <a:t>目錄伺服器設定及防火牆連線設定檢視</a:t>
            </a:r>
          </a:p>
          <a:p>
            <a:pPr lvl="1" algn="just"/>
            <a:r>
              <a:rPr lang="en-US" altLang="zh-TW" dirty="0"/>
              <a:t>AD</a:t>
            </a:r>
            <a:r>
              <a:rPr lang="zh-TW" altLang="en-US" dirty="0"/>
              <a:t>伺服器組態設定，以行政院國家資通安全會報技術服務中心所發展之「政府組態基準」內容為標準，確認目錄伺服器組態設定落實情形</a:t>
            </a:r>
          </a:p>
          <a:p>
            <a:pPr lvl="1" algn="just"/>
            <a:r>
              <a:rPr lang="zh-TW" altLang="en-US" dirty="0"/>
              <a:t>檢視防火牆連線設定規則是否有安全性弱點，確認來源與目的 </a:t>
            </a:r>
            <a:r>
              <a:rPr lang="en-US" altLang="zh-TW" dirty="0"/>
              <a:t>IP</a:t>
            </a:r>
            <a:r>
              <a:rPr lang="zh-TW" altLang="en-US" dirty="0"/>
              <a:t>及通訊埠連通之適切性</a:t>
            </a:r>
          </a:p>
          <a:p>
            <a:pPr lvl="1" algn="just"/>
            <a:endParaRPr lang="en-US" altLang="zh-TW" dirty="0"/>
          </a:p>
          <a:p>
            <a:pPr lvl="1" algn="just"/>
            <a:endParaRPr lang="zh-TW" altLang="en-US" dirty="0"/>
          </a:p>
          <a:p>
            <a:endParaRPr lang="zh-TW" altLang="en-US" dirty="0"/>
          </a:p>
        </p:txBody>
      </p:sp>
    </p:spTree>
    <p:extLst>
      <p:ext uri="{BB962C8B-B14F-4D97-AF65-F5344CB8AC3E}">
        <p14:creationId xmlns:p14="http://schemas.microsoft.com/office/powerpoint/2010/main" val="11509692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zh-TW" altLang="en-US" sz="3600" dirty="0">
                <a:solidFill>
                  <a:srgbClr val="FF0000"/>
                </a:solidFill>
              </a:rPr>
              <a:t>資通安全健診流程</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5898393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資通安全健診流程</a:t>
            </a:r>
            <a:r>
              <a:rPr lang="en-US" altLang="zh-TW" dirty="0"/>
              <a:t>(1/5)</a:t>
            </a:r>
            <a:endParaRPr lang="zh-TW" altLang="en-US" dirty="0"/>
          </a:p>
        </p:txBody>
      </p:sp>
      <p:sp>
        <p:nvSpPr>
          <p:cNvPr id="3" name="內容版面配置區 2"/>
          <p:cNvSpPr>
            <a:spLocks noGrp="1"/>
          </p:cNvSpPr>
          <p:nvPr>
            <p:ph sz="quarter" idx="10"/>
          </p:nvPr>
        </p:nvSpPr>
        <p:spPr/>
        <p:txBody>
          <a:bodyPr/>
          <a:lstStyle/>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基本環境調查</a:t>
            </a:r>
            <a:endParaRPr lang="en-US" altLang="zh-TW" sz="2800" dirty="0">
              <a:solidFill>
                <a:srgbClr val="333399"/>
              </a:solidFill>
              <a:latin typeface="微軟正黑體" panose="020B0604030504040204" pitchFamily="34" charset="-120"/>
              <a:ea typeface="微軟正黑體" panose="020B0604030504040204" pitchFamily="34" charset="-120"/>
            </a:endParaRPr>
          </a:p>
          <a:p>
            <a:pPr lvl="1"/>
            <a:r>
              <a:rPr lang="zh-TW" altLang="en-US" dirty="0"/>
              <a:t>使用者電腦與伺服器主機資訊</a:t>
            </a:r>
            <a:endParaRPr lang="en-US" altLang="zh-TW" dirty="0"/>
          </a:p>
          <a:p>
            <a:pPr lvl="1"/>
            <a:r>
              <a:rPr lang="zh-TW" altLang="en-US" dirty="0"/>
              <a:t>政府組態基準部署現況與例外管理清單</a:t>
            </a:r>
            <a:endParaRPr lang="en-US" altLang="zh-TW" dirty="0"/>
          </a:p>
          <a:p>
            <a:pPr lvl="1"/>
            <a:r>
              <a:rPr lang="zh-TW" altLang="en-US" dirty="0"/>
              <a:t>服務主機與防護設備資訊</a:t>
            </a:r>
            <a:endParaRPr lang="en-US" altLang="zh-TW" dirty="0"/>
          </a:p>
          <a:p>
            <a:pPr lvl="1"/>
            <a:r>
              <a:rPr lang="zh-TW" altLang="en-US" dirty="0"/>
              <a:t>網段劃分資訊</a:t>
            </a:r>
            <a:endParaRPr lang="en-US" altLang="zh-TW" dirty="0"/>
          </a:p>
          <a:p>
            <a:pPr lvl="1"/>
            <a:r>
              <a:rPr lang="zh-TW" altLang="en-US" dirty="0"/>
              <a:t>網路交換器</a:t>
            </a:r>
            <a:r>
              <a:rPr lang="en-US" altLang="zh-TW" dirty="0"/>
              <a:t>(Switch)</a:t>
            </a:r>
            <a:r>
              <a:rPr lang="zh-TW" altLang="en-US" dirty="0"/>
              <a:t>是否支援</a:t>
            </a:r>
            <a:r>
              <a:rPr lang="en-US" altLang="zh-TW" dirty="0"/>
              <a:t>Port Mirror</a:t>
            </a:r>
            <a:r>
              <a:rPr lang="zh-TW" altLang="en-US" dirty="0"/>
              <a:t>功能</a:t>
            </a:r>
            <a:endParaRPr lang="en-US" altLang="zh-TW" dirty="0"/>
          </a:p>
          <a:p>
            <a:pPr lvl="1"/>
            <a:r>
              <a:rPr lang="zh-TW" altLang="en-US" dirty="0"/>
              <a:t>是否有網域環境</a:t>
            </a:r>
            <a:endParaRPr lang="en-US" altLang="zh-TW" dirty="0"/>
          </a:p>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決定範圍與抽樣方式</a:t>
            </a:r>
            <a:endParaRPr lang="en-US" altLang="zh-TW" sz="2800" dirty="0">
              <a:solidFill>
                <a:srgbClr val="333399"/>
              </a:solidFill>
              <a:latin typeface="微軟正黑體" panose="020B0604030504040204" pitchFamily="34" charset="-120"/>
              <a:ea typeface="微軟正黑體" panose="020B0604030504040204" pitchFamily="34" charset="-120"/>
            </a:endParaRPr>
          </a:p>
          <a:p>
            <a:pPr lvl="1" defTabSz="0">
              <a:tabLst>
                <a:tab pos="0" algn="l"/>
              </a:tabLst>
            </a:pPr>
            <a:r>
              <a:rPr lang="zh-TW" altLang="en-US" dirty="0"/>
              <a:t>範圍與抽樣方式須具有代表性</a:t>
            </a:r>
            <a:endParaRPr lang="en-US" altLang="zh-TW" dirty="0"/>
          </a:p>
          <a:p>
            <a:pPr lvl="1" defTabSz="0">
              <a:tabLst>
                <a:tab pos="0" algn="l"/>
              </a:tabLst>
            </a:pPr>
            <a:r>
              <a:rPr lang="zh-TW" altLang="en-US" dirty="0"/>
              <a:t>以範圍與抽樣方式決定檢測時程與預算金額</a:t>
            </a:r>
            <a:endParaRPr lang="en-US" altLang="zh-TW" dirty="0"/>
          </a:p>
          <a:p>
            <a:endParaRPr lang="zh-TW" altLang="en-US" dirty="0"/>
          </a:p>
        </p:txBody>
      </p:sp>
    </p:spTree>
    <p:extLst>
      <p:ext uri="{BB962C8B-B14F-4D97-AF65-F5344CB8AC3E}">
        <p14:creationId xmlns:p14="http://schemas.microsoft.com/office/powerpoint/2010/main" val="32373501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資通安全健診流程</a:t>
            </a:r>
            <a:r>
              <a:rPr lang="en-US" altLang="zh-TW" dirty="0"/>
              <a:t>(2/5)</a:t>
            </a:r>
            <a:endParaRPr lang="zh-TW" altLang="en-US" dirty="0"/>
          </a:p>
        </p:txBody>
      </p:sp>
      <p:sp>
        <p:nvSpPr>
          <p:cNvPr id="3" name="內容版面配置區 2"/>
          <p:cNvSpPr>
            <a:spLocks noGrp="1"/>
          </p:cNvSpPr>
          <p:nvPr>
            <p:ph sz="quarter" idx="10"/>
          </p:nvPr>
        </p:nvSpPr>
        <p:spPr/>
        <p:txBody>
          <a:bodyPr/>
          <a:lstStyle/>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檢測配合事項</a:t>
            </a:r>
            <a:r>
              <a:rPr lang="en-US" altLang="zh-TW" sz="2800" dirty="0">
                <a:solidFill>
                  <a:srgbClr val="333399"/>
                </a:solidFill>
                <a:latin typeface="微軟正黑體" panose="020B0604030504040204" pitchFamily="34" charset="-120"/>
                <a:ea typeface="微軟正黑體" panose="020B0604030504040204" pitchFamily="34" charset="-120"/>
              </a:rPr>
              <a:t>(</a:t>
            </a:r>
            <a:r>
              <a:rPr lang="zh-TW" altLang="en-US" sz="2800" dirty="0">
                <a:solidFill>
                  <a:srgbClr val="333399"/>
                </a:solidFill>
                <a:latin typeface="微軟正黑體" panose="020B0604030504040204" pitchFamily="34" charset="-120"/>
                <a:ea typeface="微軟正黑體" panose="020B0604030504040204" pitchFamily="34" charset="-120"/>
              </a:rPr>
              <a:t>由受測單位提供資料給檢測單位</a:t>
            </a:r>
            <a:r>
              <a:rPr lang="en-US" altLang="zh-TW" sz="2800" dirty="0">
                <a:solidFill>
                  <a:srgbClr val="333399"/>
                </a:solidFill>
                <a:latin typeface="微軟正黑體" panose="020B0604030504040204" pitchFamily="34" charset="-120"/>
                <a:ea typeface="微軟正黑體" panose="020B0604030504040204" pitchFamily="34" charset="-120"/>
              </a:rPr>
              <a:t>)</a:t>
            </a:r>
          </a:p>
          <a:p>
            <a:pPr lvl="1" defTabSz="0">
              <a:tabLst>
                <a:tab pos="0" algn="l"/>
              </a:tabLst>
            </a:pPr>
            <a:r>
              <a:rPr lang="zh-TW" altLang="zh-TW" dirty="0"/>
              <a:t>檢測環境</a:t>
            </a:r>
          </a:p>
          <a:p>
            <a:pPr lvl="1" defTabSz="0">
              <a:tabLst>
                <a:tab pos="0" algn="l"/>
              </a:tabLst>
            </a:pPr>
            <a:r>
              <a:rPr lang="zh-TW" altLang="zh-TW" dirty="0"/>
              <a:t>網路架構檢視　</a:t>
            </a:r>
          </a:p>
          <a:p>
            <a:pPr lvl="1" defTabSz="0">
              <a:tabLst>
                <a:tab pos="0" algn="l"/>
              </a:tabLst>
            </a:pPr>
            <a:r>
              <a:rPr lang="zh-TW" altLang="zh-TW" dirty="0"/>
              <a:t>網路惡意活動檢視</a:t>
            </a:r>
          </a:p>
          <a:p>
            <a:pPr lvl="1" defTabSz="0">
              <a:tabLst>
                <a:tab pos="0" algn="l"/>
              </a:tabLst>
            </a:pPr>
            <a:r>
              <a:rPr lang="zh-TW" altLang="zh-TW" dirty="0"/>
              <a:t>使用者端電腦惡意活動檢視</a:t>
            </a:r>
            <a:endParaRPr lang="en-US" altLang="zh-TW" dirty="0"/>
          </a:p>
          <a:p>
            <a:pPr lvl="1" defTabSz="0">
              <a:tabLst>
                <a:tab pos="0" algn="l"/>
              </a:tabLst>
            </a:pPr>
            <a:r>
              <a:rPr lang="zh-TW" altLang="zh-TW" dirty="0"/>
              <a:t>伺服器主機惡意活動檢視</a:t>
            </a:r>
          </a:p>
          <a:p>
            <a:pPr lvl="1" defTabSz="0">
              <a:tabLst>
                <a:tab pos="0" algn="l"/>
              </a:tabLst>
            </a:pPr>
            <a:r>
              <a:rPr lang="zh-TW" altLang="zh-TW" dirty="0"/>
              <a:t>目錄伺服器設定檢視</a:t>
            </a:r>
          </a:p>
          <a:p>
            <a:pPr lvl="1" defTabSz="0">
              <a:tabLst>
                <a:tab pos="0" algn="l"/>
              </a:tabLst>
            </a:pPr>
            <a:r>
              <a:rPr lang="zh-TW" altLang="zh-TW" dirty="0"/>
              <a:t>防火牆連線設定檢視</a:t>
            </a:r>
            <a:endParaRPr lang="zh-TW" altLang="en-US" dirty="0">
              <a:latin typeface="+mn-ea"/>
            </a:endParaRPr>
          </a:p>
          <a:p>
            <a:pPr lvl="1" defTabSz="0">
              <a:tabLst>
                <a:tab pos="0" algn="l"/>
              </a:tabLst>
            </a:pPr>
            <a:endParaRPr lang="zh-TW" altLang="zh-TW" dirty="0"/>
          </a:p>
          <a:p>
            <a:endParaRPr lang="zh-TW" altLang="en-US" dirty="0"/>
          </a:p>
        </p:txBody>
      </p:sp>
    </p:spTree>
    <p:extLst>
      <p:ext uri="{BB962C8B-B14F-4D97-AF65-F5344CB8AC3E}">
        <p14:creationId xmlns:p14="http://schemas.microsoft.com/office/powerpoint/2010/main" val="13676583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資通安全健診流程</a:t>
            </a:r>
            <a:r>
              <a:rPr lang="en-US" altLang="zh-TW" dirty="0"/>
              <a:t>(3/5)</a:t>
            </a:r>
            <a:endParaRPr lang="zh-TW" altLang="en-US" dirty="0"/>
          </a:p>
        </p:txBody>
      </p:sp>
      <p:sp>
        <p:nvSpPr>
          <p:cNvPr id="3" name="內容版面配置區 2"/>
          <p:cNvSpPr>
            <a:spLocks noGrp="1"/>
          </p:cNvSpPr>
          <p:nvPr>
            <p:ph sz="quarter" idx="10"/>
          </p:nvPr>
        </p:nvSpPr>
        <p:spPr/>
        <p:txBody>
          <a:bodyPr/>
          <a:lstStyle/>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啟始會議</a:t>
            </a:r>
            <a:endParaRPr lang="en-US" altLang="zh-TW" sz="2800" dirty="0">
              <a:solidFill>
                <a:srgbClr val="333399"/>
              </a:solidFill>
              <a:latin typeface="微軟正黑體" panose="020B0604030504040204" pitchFamily="34" charset="-120"/>
              <a:ea typeface="微軟正黑體" panose="020B0604030504040204" pitchFamily="34" charset="-120"/>
            </a:endParaRPr>
          </a:p>
          <a:p>
            <a:pPr lvl="1" defTabSz="0">
              <a:tabLst>
                <a:tab pos="0" algn="l"/>
              </a:tabLst>
            </a:pPr>
            <a:r>
              <a:rPr lang="zh-TW" altLang="en-US" dirty="0"/>
              <a:t>執行檢測前，須辦理啟始會議，說明檢測項目與範圍，協調配合事項並達成雙方共識</a:t>
            </a:r>
          </a:p>
          <a:p>
            <a:pPr lvl="1" defTabSz="0">
              <a:tabLst>
                <a:tab pos="0" algn="l"/>
              </a:tabLst>
            </a:pPr>
            <a:r>
              <a:rPr lang="zh-TW" altLang="en-US" dirty="0"/>
              <a:t>參與人員應包含機關主管與相關業務承辦人</a:t>
            </a:r>
          </a:p>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執行檢測</a:t>
            </a:r>
            <a:r>
              <a:rPr lang="en-US" altLang="zh-TW" sz="2800" dirty="0">
                <a:solidFill>
                  <a:srgbClr val="333399"/>
                </a:solidFill>
                <a:latin typeface="微軟正黑體" panose="020B0604030504040204" pitchFamily="34" charset="-120"/>
                <a:ea typeface="微軟正黑體" panose="020B0604030504040204" pitchFamily="34" charset="-120"/>
              </a:rPr>
              <a:t>(</a:t>
            </a:r>
            <a:r>
              <a:rPr lang="zh-TW" altLang="en-US" sz="2800" dirty="0">
                <a:solidFill>
                  <a:srgbClr val="333399"/>
                </a:solidFill>
                <a:latin typeface="微軟正黑體" panose="020B0604030504040204" pitchFamily="34" charset="-120"/>
                <a:ea typeface="微軟正黑體" panose="020B0604030504040204" pitchFamily="34" charset="-120"/>
              </a:rPr>
              <a:t>根據啟始會議決議項目執行</a:t>
            </a:r>
            <a:r>
              <a:rPr lang="en-US" altLang="zh-TW" sz="2800" dirty="0">
                <a:solidFill>
                  <a:srgbClr val="333399"/>
                </a:solidFill>
                <a:latin typeface="微軟正黑體" panose="020B0604030504040204" pitchFamily="34" charset="-120"/>
                <a:ea typeface="微軟正黑體" panose="020B0604030504040204" pitchFamily="34" charset="-120"/>
              </a:rPr>
              <a:t>)</a:t>
            </a:r>
            <a:endParaRPr lang="zh-TW" altLang="en-US" sz="2800" dirty="0">
              <a:solidFill>
                <a:srgbClr val="333399"/>
              </a:solidFill>
              <a:latin typeface="微軟正黑體" panose="020B0604030504040204" pitchFamily="34" charset="-120"/>
              <a:ea typeface="微軟正黑體" panose="020B0604030504040204" pitchFamily="34" charset="-120"/>
            </a:endParaRPr>
          </a:p>
          <a:p>
            <a:pPr lvl="1" defTabSz="0">
              <a:tabLst>
                <a:tab pos="0" algn="l"/>
              </a:tabLst>
            </a:pPr>
            <a:r>
              <a:rPr lang="zh-TW" altLang="en-US" dirty="0"/>
              <a:t>網路架構檢視</a:t>
            </a:r>
          </a:p>
          <a:p>
            <a:pPr lvl="1" defTabSz="0">
              <a:tabLst>
                <a:tab pos="0" algn="l"/>
              </a:tabLst>
            </a:pPr>
            <a:r>
              <a:rPr lang="zh-TW" altLang="en-US" dirty="0"/>
              <a:t>網路惡意活動檢視	</a:t>
            </a:r>
            <a:endParaRPr lang="en-US" altLang="zh-TW" dirty="0"/>
          </a:p>
          <a:p>
            <a:pPr lvl="1" defTabSz="0">
              <a:tabLst>
                <a:tab pos="0" algn="l"/>
              </a:tabLst>
            </a:pPr>
            <a:r>
              <a:rPr lang="zh-TW" altLang="en-US" dirty="0"/>
              <a:t>使用者端電腦惡意活動檢視</a:t>
            </a:r>
            <a:endParaRPr lang="en-US" altLang="zh-TW" dirty="0"/>
          </a:p>
          <a:p>
            <a:pPr lvl="1" defTabSz="0">
              <a:tabLst>
                <a:tab pos="0" algn="l"/>
              </a:tabLst>
            </a:pPr>
            <a:r>
              <a:rPr lang="zh-TW" altLang="en-US" dirty="0"/>
              <a:t>伺服器主機惡意活動檢視</a:t>
            </a:r>
            <a:endParaRPr lang="en-US" altLang="zh-TW" dirty="0"/>
          </a:p>
          <a:p>
            <a:pPr lvl="1" defTabSz="0">
              <a:tabLst>
                <a:tab pos="0" algn="l"/>
              </a:tabLst>
            </a:pPr>
            <a:r>
              <a:rPr lang="zh-TW" altLang="en-US" dirty="0"/>
              <a:t>目錄伺服器設定及防火牆連線設定檢視</a:t>
            </a:r>
          </a:p>
          <a:p>
            <a:pPr lvl="1" defTabSz="0">
              <a:tabLst>
                <a:tab pos="0" algn="l"/>
              </a:tabLst>
            </a:pPr>
            <a:endParaRPr lang="en-US" altLang="zh-TW" dirty="0"/>
          </a:p>
          <a:p>
            <a:pPr lvl="1" defTabSz="0">
              <a:tabLst>
                <a:tab pos="0" algn="l"/>
              </a:tabLst>
            </a:pPr>
            <a:endParaRPr lang="zh-TW" altLang="en-US" dirty="0"/>
          </a:p>
          <a:p>
            <a:pPr lvl="1" defTabSz="0">
              <a:tabLst>
                <a:tab pos="0" algn="l"/>
              </a:tabLst>
            </a:pPr>
            <a:endParaRPr lang="zh-TW" altLang="zh-TW" dirty="0"/>
          </a:p>
          <a:p>
            <a:endParaRPr lang="zh-TW" altLang="en-US" dirty="0"/>
          </a:p>
        </p:txBody>
      </p:sp>
    </p:spTree>
    <p:extLst>
      <p:ext uri="{BB962C8B-B14F-4D97-AF65-F5344CB8AC3E}">
        <p14:creationId xmlns:p14="http://schemas.microsoft.com/office/powerpoint/2010/main" val="18654303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資通安全健診流程</a:t>
            </a:r>
            <a:r>
              <a:rPr lang="en-US" altLang="zh-TW" dirty="0"/>
              <a:t>(4/5)</a:t>
            </a:r>
            <a:endParaRPr lang="zh-TW" altLang="en-US" dirty="0"/>
          </a:p>
        </p:txBody>
      </p:sp>
      <p:sp>
        <p:nvSpPr>
          <p:cNvPr id="3" name="內容版面配置區 2"/>
          <p:cNvSpPr>
            <a:spLocks noGrp="1"/>
          </p:cNvSpPr>
          <p:nvPr>
            <p:ph sz="quarter" idx="10"/>
          </p:nvPr>
        </p:nvSpPr>
        <p:spPr/>
        <p:txBody>
          <a:bodyPr/>
          <a:lstStyle/>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撰寫檢測報告</a:t>
            </a:r>
          </a:p>
          <a:p>
            <a:pPr lvl="1" defTabSz="0">
              <a:tabLst>
                <a:tab pos="0" algn="l"/>
              </a:tabLst>
            </a:pPr>
            <a:r>
              <a:rPr lang="zh-TW" altLang="en-US" dirty="0"/>
              <a:t>執行結果摘要</a:t>
            </a:r>
          </a:p>
          <a:p>
            <a:pPr lvl="1" defTabSz="0">
              <a:tabLst>
                <a:tab pos="0" algn="l"/>
              </a:tabLst>
            </a:pPr>
            <a:r>
              <a:rPr lang="zh-TW" altLang="en-US" dirty="0"/>
              <a:t>執行計畫</a:t>
            </a:r>
          </a:p>
          <a:p>
            <a:pPr lvl="1" defTabSz="0">
              <a:tabLst>
                <a:tab pos="0" algn="l"/>
              </a:tabLst>
            </a:pPr>
            <a:r>
              <a:rPr lang="zh-TW" altLang="en-US" dirty="0"/>
              <a:t>執行情形</a:t>
            </a:r>
            <a:endParaRPr lang="en-US" altLang="zh-TW" dirty="0"/>
          </a:p>
          <a:p>
            <a:pPr lvl="1" defTabSz="0">
              <a:tabLst>
                <a:tab pos="0" algn="l"/>
              </a:tabLst>
            </a:pPr>
            <a:r>
              <a:rPr lang="zh-TW" altLang="en-US" dirty="0"/>
              <a:t>結果建議</a:t>
            </a:r>
          </a:p>
          <a:p>
            <a:pPr lvl="1" defTabSz="0">
              <a:tabLst>
                <a:tab pos="0" algn="l"/>
              </a:tabLst>
            </a:pPr>
            <a:r>
              <a:rPr lang="zh-TW" altLang="en-US" dirty="0"/>
              <a:t>結論</a:t>
            </a:r>
            <a:endParaRPr lang="en-US" altLang="zh-TW" dirty="0"/>
          </a:p>
          <a:p>
            <a:pPr lvl="1" defTabSz="0">
              <a:tabLst>
                <a:tab pos="0" algn="l"/>
              </a:tabLst>
            </a:pPr>
            <a:r>
              <a:rPr lang="zh-TW" altLang="en-US" dirty="0"/>
              <a:t>附件</a:t>
            </a:r>
          </a:p>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提出改善建議</a:t>
            </a:r>
          </a:p>
          <a:p>
            <a:pPr lvl="1" defTabSz="0">
              <a:tabLst>
                <a:tab pos="0" algn="l"/>
              </a:tabLst>
            </a:pPr>
            <a:r>
              <a:rPr lang="zh-TW" altLang="en-US" dirty="0"/>
              <a:t>針對各檢測項目發現事項，須詳查根因並提出相對應之改善建議</a:t>
            </a:r>
            <a:endParaRPr lang="en-US" altLang="zh-TW" dirty="0"/>
          </a:p>
          <a:p>
            <a:pPr lvl="1" defTabSz="0">
              <a:tabLst>
                <a:tab pos="0" algn="l"/>
              </a:tabLst>
            </a:pPr>
            <a:endParaRPr lang="zh-TW" altLang="en-US" dirty="0"/>
          </a:p>
          <a:p>
            <a:pPr lvl="1" defTabSz="0">
              <a:tabLst>
                <a:tab pos="0" algn="l"/>
              </a:tabLst>
            </a:pPr>
            <a:endParaRPr lang="zh-TW" altLang="zh-TW" dirty="0"/>
          </a:p>
          <a:p>
            <a:endParaRPr lang="zh-TW" altLang="en-US" dirty="0"/>
          </a:p>
        </p:txBody>
      </p:sp>
    </p:spTree>
    <p:extLst>
      <p:ext uri="{BB962C8B-B14F-4D97-AF65-F5344CB8AC3E}">
        <p14:creationId xmlns:p14="http://schemas.microsoft.com/office/powerpoint/2010/main" val="17502780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zh-TW" altLang="en-US" sz="3600" dirty="0">
                <a:solidFill>
                  <a:srgbClr val="FF0000"/>
                </a:solidFill>
              </a:rPr>
              <a:t>應用程式安全威脅</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28672316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資通安全健診流程</a:t>
            </a:r>
            <a:r>
              <a:rPr lang="en-US" altLang="zh-TW" dirty="0"/>
              <a:t>(5/5)</a:t>
            </a:r>
            <a:endParaRPr lang="zh-TW" altLang="en-US" dirty="0"/>
          </a:p>
        </p:txBody>
      </p:sp>
      <p:sp>
        <p:nvSpPr>
          <p:cNvPr id="3" name="內容版面配置區 2"/>
          <p:cNvSpPr>
            <a:spLocks noGrp="1"/>
          </p:cNvSpPr>
          <p:nvPr>
            <p:ph sz="quarter" idx="10"/>
          </p:nvPr>
        </p:nvSpPr>
        <p:spPr/>
        <p:txBody>
          <a:bodyPr/>
          <a:lstStyle/>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結束會議</a:t>
            </a:r>
          </a:p>
          <a:p>
            <a:pPr lvl="1" defTabSz="0">
              <a:tabLst>
                <a:tab pos="0" algn="l"/>
              </a:tabLst>
            </a:pPr>
            <a:r>
              <a:rPr lang="zh-TW" altLang="en-US" dirty="0"/>
              <a:t>檢測完成後，須辦理結束會議，說明各項目發現事項、改善建議與結論</a:t>
            </a:r>
          </a:p>
          <a:p>
            <a:pPr lvl="1" defTabSz="0">
              <a:tabLst>
                <a:tab pos="0" algn="l"/>
              </a:tabLst>
            </a:pPr>
            <a:r>
              <a:rPr lang="zh-TW" altLang="en-US" dirty="0"/>
              <a:t>參與人員應包含機關管領階層與相關業務承辦人</a:t>
            </a:r>
          </a:p>
          <a:p>
            <a:pPr marL="288000" lvl="1" indent="-288000" defTabSz="0">
              <a:buFont typeface="Times New Roman" pitchFamily="18" charset="0"/>
              <a:buChar char="●"/>
              <a:tabLst>
                <a:tab pos="0" algn="l"/>
              </a:tabLst>
            </a:pPr>
            <a:r>
              <a:rPr lang="zh-TW" altLang="en-US" sz="2800" dirty="0">
                <a:solidFill>
                  <a:srgbClr val="333399"/>
                </a:solidFill>
                <a:latin typeface="微軟正黑體" panose="020B0604030504040204" pitchFamily="34" charset="-120"/>
                <a:ea typeface="微軟正黑體" panose="020B0604030504040204" pitchFamily="34" charset="-120"/>
              </a:rPr>
              <a:t>修補規劃與追蹤</a:t>
            </a:r>
          </a:p>
          <a:p>
            <a:pPr lvl="1" defTabSz="0">
              <a:tabLst>
                <a:tab pos="0" algn="l"/>
              </a:tabLst>
            </a:pPr>
            <a:r>
              <a:rPr lang="zh-TW" altLang="en-US" dirty="0"/>
              <a:t>依據資安健診報告中之改善建議，規劃修補方式</a:t>
            </a:r>
          </a:p>
          <a:p>
            <a:pPr lvl="2" defTabSz="0">
              <a:tabLst>
                <a:tab pos="0" algn="l"/>
              </a:tabLst>
            </a:pPr>
            <a:r>
              <a:rPr lang="zh-TW" altLang="en-US" dirty="0"/>
              <a:t>優先處理可即時修補與風險等級較高的弱點</a:t>
            </a:r>
          </a:p>
          <a:p>
            <a:pPr lvl="2" defTabSz="0">
              <a:tabLst>
                <a:tab pos="0" algn="l"/>
              </a:tabLst>
            </a:pPr>
            <a:r>
              <a:rPr lang="zh-TW" altLang="en-US" dirty="0"/>
              <a:t>無法即時修補之弱點，需規劃改善計畫與改善時程，並持續追蹤修補進度</a:t>
            </a:r>
          </a:p>
          <a:p>
            <a:pPr lvl="1" defTabSz="0">
              <a:tabLst>
                <a:tab pos="0" algn="l"/>
              </a:tabLst>
            </a:pPr>
            <a:r>
              <a:rPr lang="zh-TW" altLang="en-US" dirty="0"/>
              <a:t>針對已修補弱點，須留存弱點修補紀錄</a:t>
            </a:r>
          </a:p>
          <a:p>
            <a:pPr lvl="1" defTabSz="0">
              <a:tabLst>
                <a:tab pos="0" algn="l"/>
              </a:tabLst>
            </a:pPr>
            <a:r>
              <a:rPr lang="zh-TW" altLang="en-US" dirty="0"/>
              <a:t>弱點修補完成後須執行複測，以確認修補方法之有效性</a:t>
            </a:r>
          </a:p>
          <a:p>
            <a:pPr lvl="1" defTabSz="0">
              <a:tabLst>
                <a:tab pos="0" algn="l"/>
              </a:tabLst>
            </a:pPr>
            <a:endParaRPr lang="zh-TW" altLang="en-US" dirty="0"/>
          </a:p>
          <a:p>
            <a:pPr lvl="1" defTabSz="0">
              <a:tabLst>
                <a:tab pos="0" algn="l"/>
              </a:tabLst>
            </a:pPr>
            <a:endParaRPr lang="zh-TW" altLang="zh-TW" dirty="0"/>
          </a:p>
          <a:p>
            <a:endParaRPr lang="zh-TW" altLang="en-US" dirty="0"/>
          </a:p>
        </p:txBody>
      </p:sp>
    </p:spTree>
    <p:extLst>
      <p:ext uri="{BB962C8B-B14F-4D97-AF65-F5344CB8AC3E}">
        <p14:creationId xmlns:p14="http://schemas.microsoft.com/office/powerpoint/2010/main" val="11390561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90540-3FDA-442E-931C-9CA72A49FA02}"/>
              </a:ext>
            </a:extLst>
          </p:cNvPr>
          <p:cNvSpPr>
            <a:spLocks noGrp="1"/>
          </p:cNvSpPr>
          <p:nvPr>
            <p:ph type="title"/>
          </p:nvPr>
        </p:nvSpPr>
        <p:spPr/>
        <p:txBody>
          <a:bodyPr/>
          <a:lstStyle/>
          <a:p>
            <a:r>
              <a:rPr lang="zh-TW" altLang="en-US" dirty="0">
                <a:solidFill>
                  <a:srgbClr val="333399"/>
                </a:solidFill>
              </a:rPr>
              <a:t>分組討論</a:t>
            </a:r>
            <a:r>
              <a:rPr lang="en-US" altLang="zh-TW" dirty="0">
                <a:solidFill>
                  <a:srgbClr val="333399"/>
                </a:solidFill>
              </a:rPr>
              <a:t>(4)</a:t>
            </a:r>
            <a:r>
              <a:rPr lang="zh-TW" altLang="en-US" dirty="0">
                <a:solidFill>
                  <a:srgbClr val="333399"/>
                </a:solidFill>
              </a:rPr>
              <a:t>：</a:t>
            </a:r>
            <a:r>
              <a:rPr lang="zh-TW" altLang="en-US" dirty="0"/>
              <a:t>資通安全健診</a:t>
            </a:r>
            <a:r>
              <a:rPr lang="zh-TW" altLang="en-US" dirty="0">
                <a:solidFill>
                  <a:srgbClr val="333399"/>
                </a:solidFill>
              </a:rPr>
              <a:t>經驗</a:t>
            </a:r>
          </a:p>
        </p:txBody>
      </p:sp>
      <p:sp>
        <p:nvSpPr>
          <p:cNvPr id="3" name="內容版面配置區 2">
            <a:extLst>
              <a:ext uri="{FF2B5EF4-FFF2-40B4-BE49-F238E27FC236}">
                <a16:creationId xmlns:a16="http://schemas.microsoft.com/office/drawing/2014/main" id="{366AEA7F-E45F-49FB-AC01-11A7DE387D1B}"/>
              </a:ext>
            </a:extLst>
          </p:cNvPr>
          <p:cNvSpPr>
            <a:spLocks noGrp="1"/>
          </p:cNvSpPr>
          <p:nvPr>
            <p:ph sz="quarter" idx="10"/>
          </p:nvPr>
        </p:nvSpPr>
        <p:spPr>
          <a:xfrm>
            <a:off x="612000" y="1340768"/>
            <a:ext cx="8071200" cy="5230800"/>
          </a:xfrm>
        </p:spPr>
        <p:txBody>
          <a:bodyPr/>
          <a:lstStyle/>
          <a:p>
            <a:r>
              <a:rPr lang="zh-TW" altLang="en-US" dirty="0"/>
              <a:t>分享資通安全健診經驗</a:t>
            </a:r>
            <a:endParaRPr lang="en-US" altLang="zh-TW" dirty="0"/>
          </a:p>
          <a:p>
            <a:pPr lvl="1"/>
            <a:r>
              <a:rPr lang="zh-TW" altLang="en-US" dirty="0"/>
              <a:t>機關進行資通安全健診之作法</a:t>
            </a:r>
            <a:endParaRPr lang="en-US" altLang="zh-TW" dirty="0"/>
          </a:p>
          <a:p>
            <a:pPr lvl="1"/>
            <a:r>
              <a:rPr lang="zh-TW" altLang="en-US" dirty="0"/>
              <a:t>機關進行資通安全健診後之改善作為</a:t>
            </a:r>
            <a:endParaRPr lang="en-US" altLang="zh-TW" dirty="0"/>
          </a:p>
          <a:p>
            <a:pPr lvl="1"/>
            <a:r>
              <a:rPr lang="zh-TW" altLang="en-US" i="0" kern="0" dirty="0"/>
              <a:t>機關進行資通安全健診</a:t>
            </a:r>
            <a:r>
              <a:rPr lang="zh-TW" altLang="zh-TW" dirty="0"/>
              <a:t>有哪些事項須注意</a:t>
            </a:r>
            <a:endParaRPr lang="en-US" altLang="zh-TW" i="0" kern="0" dirty="0"/>
          </a:p>
          <a:p>
            <a:endParaRPr lang="zh-TW" altLang="en-US" dirty="0"/>
          </a:p>
        </p:txBody>
      </p:sp>
    </p:spTree>
    <p:extLst>
      <p:ext uri="{BB962C8B-B14F-4D97-AF65-F5344CB8AC3E}">
        <p14:creationId xmlns:p14="http://schemas.microsoft.com/office/powerpoint/2010/main" val="2845846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單一角落矩形 2"/>
          <p:cNvSpPr/>
          <p:nvPr/>
        </p:nvSpPr>
        <p:spPr bwMode="auto">
          <a:xfrm>
            <a:off x="685800" y="2204864"/>
            <a:ext cx="7990656" cy="1872208"/>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1" u="none" strike="noStrike" cap="none" normalizeH="0" baseline="0">
              <a:ln>
                <a:noFill/>
              </a:ln>
              <a:solidFill>
                <a:schemeClr val="tx1"/>
              </a:solidFill>
              <a:effectLst/>
              <a:latin typeface="Arial" charset="0"/>
              <a:ea typeface="標楷體" pitchFamily="65" charset="-120"/>
            </a:endParaRPr>
          </a:p>
        </p:txBody>
      </p:sp>
      <p:sp>
        <p:nvSpPr>
          <p:cNvPr id="9218" name="Rectangle 4"/>
          <p:cNvSpPr>
            <a:spLocks noGrp="1" noChangeArrowheads="1"/>
          </p:cNvSpPr>
          <p:nvPr>
            <p:ph type="ctrTitle"/>
          </p:nvPr>
        </p:nvSpPr>
        <p:spPr>
          <a:xfrm>
            <a:off x="685800" y="2204864"/>
            <a:ext cx="7772400" cy="1872208"/>
          </a:xfrm>
        </p:spPr>
        <p:txBody>
          <a:bodyPr/>
          <a:lstStyle/>
          <a:p>
            <a:r>
              <a:rPr kumimoji="0" lang="zh-TW" altLang="en-US" dirty="0"/>
              <a:t>第</a:t>
            </a:r>
            <a:r>
              <a:rPr kumimoji="0" lang="en-US" altLang="zh-TW" dirty="0"/>
              <a:t>10</a:t>
            </a:r>
            <a:r>
              <a:rPr kumimoji="0" lang="zh-TW" altLang="en-US" dirty="0"/>
              <a:t>單元</a:t>
            </a:r>
            <a:br>
              <a:rPr kumimoji="0" lang="zh-TW" altLang="en-US" dirty="0"/>
            </a:br>
            <a:r>
              <a:rPr kumimoji="0" lang="zh-TW" altLang="en-US" dirty="0"/>
              <a:t>資通安全</a:t>
            </a:r>
            <a:r>
              <a:rPr kumimoji="0" lang="zh-TW" altLang="en-US"/>
              <a:t>事件通報及應變</a:t>
            </a:r>
            <a:endParaRPr kumimoji="0" lang="zh-TW" altLang="en-US" dirty="0"/>
          </a:p>
        </p:txBody>
      </p:sp>
    </p:spTree>
    <p:extLst>
      <p:ext uri="{BB962C8B-B14F-4D97-AF65-F5344CB8AC3E}">
        <p14:creationId xmlns:p14="http://schemas.microsoft.com/office/powerpoint/2010/main" val="35727629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892294F7-F215-4F15-99BE-421F1E74296F}"/>
              </a:ext>
            </a:extLst>
          </p:cNvPr>
          <p:cNvSpPr txBox="1">
            <a:spLocks/>
          </p:cNvSpPr>
          <p:nvPr/>
        </p:nvSpPr>
        <p:spPr bwMode="auto">
          <a:xfrm>
            <a:off x="612000" y="1161328"/>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sz="2400" i="0" kern="0" dirty="0"/>
              <a:t>依資通安全管理法第</a:t>
            </a:r>
            <a:r>
              <a:rPr lang="en-US" altLang="zh-TW" sz="2400" i="0" kern="0" dirty="0"/>
              <a:t>14</a:t>
            </a:r>
            <a:r>
              <a:rPr lang="zh-TW" altLang="en-US" sz="2400" i="0" kern="0" dirty="0"/>
              <a:t>條第</a:t>
            </a:r>
            <a:r>
              <a:rPr lang="en-US" altLang="zh-TW" sz="2400" i="0" kern="0" dirty="0"/>
              <a:t>4</a:t>
            </a:r>
            <a:r>
              <a:rPr lang="zh-TW" altLang="en-US" sz="2400" i="0" kern="0" dirty="0"/>
              <a:t>項及第</a:t>
            </a:r>
            <a:r>
              <a:rPr lang="en-US" altLang="zh-TW" sz="2400" i="0" kern="0" dirty="0"/>
              <a:t>18</a:t>
            </a:r>
            <a:r>
              <a:rPr lang="zh-TW" altLang="en-US" sz="2400" i="0" kern="0" dirty="0"/>
              <a:t>條第</a:t>
            </a:r>
            <a:r>
              <a:rPr lang="en-US" altLang="zh-TW" sz="2400" i="0" kern="0" dirty="0"/>
              <a:t>4</a:t>
            </a:r>
            <a:r>
              <a:rPr lang="zh-TW" altLang="en-US" sz="2400" i="0" kern="0" dirty="0"/>
              <a:t>項訂定</a:t>
            </a:r>
          </a:p>
          <a:p>
            <a:r>
              <a:rPr lang="zh-TW" altLang="en-US" sz="2400" i="0" kern="0" dirty="0"/>
              <a:t>目的為強化各機關資安事件之因應作為</a:t>
            </a:r>
          </a:p>
          <a:p>
            <a:r>
              <a:rPr lang="zh-TW" altLang="en-US" sz="2400" i="0" kern="0" dirty="0"/>
              <a:t>規範事件之分級、事前演練、事中通報及應變，以及事後改善之程序、機制</a:t>
            </a:r>
          </a:p>
        </p:txBody>
      </p:sp>
      <p:sp>
        <p:nvSpPr>
          <p:cNvPr id="176129" name="Rectangle 2"/>
          <p:cNvSpPr>
            <a:spLocks noGrp="1" noChangeArrowheads="1"/>
          </p:cNvSpPr>
          <p:nvPr>
            <p:ph type="title"/>
          </p:nvPr>
        </p:nvSpPr>
        <p:spPr>
          <a:xfrm>
            <a:off x="1224000" y="188640"/>
            <a:ext cx="7459200" cy="936104"/>
          </a:xfrm>
        </p:spPr>
        <p:txBody>
          <a:bodyPr>
            <a:noAutofit/>
          </a:bodyPr>
          <a:lstStyle/>
          <a:p>
            <a:pPr>
              <a:defRPr/>
            </a:pPr>
            <a:r>
              <a:rPr lang="zh-TW" altLang="en-US" sz="3400" dirty="0"/>
              <a:t>資通安全事件通報及應變辦法</a:t>
            </a:r>
          </a:p>
        </p:txBody>
      </p:sp>
      <p:graphicFrame>
        <p:nvGraphicFramePr>
          <p:cNvPr id="5" name="資料庫圖表 4">
            <a:extLst>
              <a:ext uri="{FF2B5EF4-FFF2-40B4-BE49-F238E27FC236}">
                <a16:creationId xmlns:a16="http://schemas.microsoft.com/office/drawing/2014/main" id="{B2BD5154-A316-42E1-ACB3-16C98F27B783}"/>
              </a:ext>
            </a:extLst>
          </p:cNvPr>
          <p:cNvGraphicFramePr/>
          <p:nvPr>
            <p:extLst>
              <p:ext uri="{D42A27DB-BD31-4B8C-83A1-F6EECF244321}">
                <p14:modId xmlns:p14="http://schemas.microsoft.com/office/powerpoint/2010/main" val="3153618017"/>
              </p:ext>
            </p:extLst>
          </p:nvPr>
        </p:nvGraphicFramePr>
        <p:xfrm>
          <a:off x="2011153" y="2984546"/>
          <a:ext cx="5225143" cy="3756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9896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zh-TW" altLang="en-US" sz="3600" dirty="0">
                <a:solidFill>
                  <a:srgbClr val="FF0000"/>
                </a:solidFill>
              </a:rPr>
              <a:t>資安事件通報</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20048220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087E04CA-A8E7-4C85-BB03-67B495BE0E68}"/>
              </a:ext>
            </a:extLst>
          </p:cNvPr>
          <p:cNvSpPr txBox="1">
            <a:spLocks/>
          </p:cNvSpPr>
          <p:nvPr/>
        </p:nvSpPr>
        <p:spPr bwMode="auto">
          <a:xfrm>
            <a:off x="612000" y="1233334"/>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i="0" kern="0" dirty="0"/>
              <a:t>資通安全事件分級由輕至重分「</a:t>
            </a:r>
            <a:r>
              <a:rPr lang="en-US" altLang="zh-TW" i="0" kern="0" dirty="0"/>
              <a:t>1</a:t>
            </a:r>
            <a:r>
              <a:rPr lang="zh-TW" altLang="en-US" i="0" kern="0" dirty="0"/>
              <a:t>」、「</a:t>
            </a:r>
            <a:r>
              <a:rPr lang="en-US" altLang="zh-TW" i="0" kern="0" dirty="0"/>
              <a:t>2</a:t>
            </a:r>
            <a:r>
              <a:rPr lang="zh-TW" altLang="en-US" i="0" kern="0" dirty="0"/>
              <a:t>」、「</a:t>
            </a:r>
            <a:r>
              <a:rPr lang="en-US" altLang="zh-TW" i="0" kern="0" dirty="0"/>
              <a:t>3</a:t>
            </a:r>
            <a:r>
              <a:rPr lang="zh-TW" altLang="en-US" i="0" kern="0" dirty="0"/>
              <a:t>」、「</a:t>
            </a:r>
            <a:r>
              <a:rPr lang="en-US" altLang="zh-TW" i="0" kern="0" dirty="0"/>
              <a:t>4</a:t>
            </a:r>
            <a:r>
              <a:rPr lang="zh-TW" altLang="en-US" i="0" kern="0" dirty="0"/>
              <a:t>」四個級別</a:t>
            </a:r>
          </a:p>
          <a:p>
            <a:pPr lvl="1"/>
            <a:r>
              <a:rPr lang="zh-TW" altLang="en-US" i="0" dirty="0"/>
              <a:t>評定資通安全事件分級時，將以</a:t>
            </a:r>
            <a:r>
              <a:rPr lang="zh-TW" altLang="en-US" b="1" i="0" u="sng" dirty="0">
                <a:solidFill>
                  <a:srgbClr val="FF0000"/>
                </a:solidFill>
              </a:rPr>
              <a:t>資訊或資通系統性質</a:t>
            </a:r>
            <a:r>
              <a:rPr lang="zh-TW" altLang="en-US" i="0" dirty="0"/>
              <a:t>與其</a:t>
            </a:r>
            <a:r>
              <a:rPr lang="en-US" altLang="zh-TW" b="1" i="0" u="sng" dirty="0">
                <a:solidFill>
                  <a:srgbClr val="FF0000"/>
                </a:solidFill>
              </a:rPr>
              <a:t>CIA</a:t>
            </a:r>
            <a:r>
              <a:rPr lang="zh-TW" altLang="en-US" b="1" i="0" u="sng" dirty="0">
                <a:solidFill>
                  <a:srgbClr val="FF0000"/>
                </a:solidFill>
              </a:rPr>
              <a:t>衝擊性</a:t>
            </a:r>
            <a:r>
              <a:rPr lang="zh-TW" altLang="en-US" i="0" dirty="0"/>
              <a:t>，綜評該事件級別</a:t>
            </a:r>
            <a:endParaRPr lang="zh-TW" altLang="en-US" i="0" kern="0" dirty="0"/>
          </a:p>
          <a:p>
            <a:endParaRPr lang="zh-TW" altLang="en-US" i="0" kern="0" dirty="0"/>
          </a:p>
        </p:txBody>
      </p:sp>
      <p:sp>
        <p:nvSpPr>
          <p:cNvPr id="3" name="Rectangle 2">
            <a:extLst>
              <a:ext uri="{FF2B5EF4-FFF2-40B4-BE49-F238E27FC236}">
                <a16:creationId xmlns:a16="http://schemas.microsoft.com/office/drawing/2014/main" id="{E1DC1F73-D540-4C24-879C-3A8768F241D3}"/>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dirty="0"/>
              <a:t>資通安全事件通報及應變辦法</a:t>
            </a:r>
            <a:br>
              <a:rPr lang="zh-TW" altLang="en-US" sz="3400" i="0" kern="0" dirty="0"/>
            </a:br>
            <a:r>
              <a:rPr lang="zh-TW" altLang="en-US" sz="3400" i="0" kern="0" dirty="0"/>
              <a:t>─資安事件等級綜合評估說明</a:t>
            </a:r>
            <a:r>
              <a:rPr lang="en-US" altLang="zh-TW" sz="3400" i="0" kern="0" dirty="0"/>
              <a:t>(1/8)</a:t>
            </a:r>
          </a:p>
        </p:txBody>
      </p:sp>
      <p:graphicFrame>
        <p:nvGraphicFramePr>
          <p:cNvPr id="4" name="表格 3">
            <a:extLst>
              <a:ext uri="{FF2B5EF4-FFF2-40B4-BE49-F238E27FC236}">
                <a16:creationId xmlns:a16="http://schemas.microsoft.com/office/drawing/2014/main" id="{5F66DEB5-326A-4C8C-B657-E9403A87B907}"/>
              </a:ext>
            </a:extLst>
          </p:cNvPr>
          <p:cNvGraphicFramePr>
            <a:graphicFrameLocks noGrp="1"/>
          </p:cNvGraphicFramePr>
          <p:nvPr>
            <p:extLst>
              <p:ext uri="{D42A27DB-BD31-4B8C-83A1-F6EECF244321}">
                <p14:modId xmlns:p14="http://schemas.microsoft.com/office/powerpoint/2010/main" val="1367303225"/>
              </p:ext>
            </p:extLst>
          </p:nvPr>
        </p:nvGraphicFramePr>
        <p:xfrm>
          <a:off x="612000" y="3428998"/>
          <a:ext cx="8208472" cy="3168354"/>
        </p:xfrm>
        <a:graphic>
          <a:graphicData uri="http://schemas.openxmlformats.org/drawingml/2006/table">
            <a:tbl>
              <a:tblPr firstRow="1" bandRow="1"/>
              <a:tblGrid>
                <a:gridCol w="4032008">
                  <a:extLst>
                    <a:ext uri="{9D8B030D-6E8A-4147-A177-3AD203B41FA5}">
                      <a16:colId xmlns:a16="http://schemas.microsoft.com/office/drawing/2014/main" val="2662453780"/>
                    </a:ext>
                  </a:extLst>
                </a:gridCol>
                <a:gridCol w="1728192">
                  <a:extLst>
                    <a:ext uri="{9D8B030D-6E8A-4147-A177-3AD203B41FA5}">
                      <a16:colId xmlns:a16="http://schemas.microsoft.com/office/drawing/2014/main" val="667302539"/>
                    </a:ext>
                  </a:extLst>
                </a:gridCol>
                <a:gridCol w="2448272">
                  <a:extLst>
                    <a:ext uri="{9D8B030D-6E8A-4147-A177-3AD203B41FA5}">
                      <a16:colId xmlns:a16="http://schemas.microsoft.com/office/drawing/2014/main" val="195517450"/>
                    </a:ext>
                  </a:extLst>
                </a:gridCol>
              </a:tblGrid>
              <a:tr h="67893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TW" altLang="en-US" sz="2000" baseline="0" dirty="0">
                          <a:latin typeface="微軟正黑體" panose="020B0604030504040204" pitchFamily="34" charset="-120"/>
                          <a:ea typeface="微軟正黑體" panose="020B0604030504040204" pitchFamily="34" charset="-120"/>
                        </a:rPr>
                        <a:t>資訊或資通系統性質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altLang="zh-TW" sz="2000" baseline="0" dirty="0">
                          <a:latin typeface="微軟正黑體" panose="020B0604030504040204" pitchFamily="34" charset="-120"/>
                          <a:ea typeface="微軟正黑體" panose="020B0604030504040204" pitchFamily="34" charset="-120"/>
                        </a:rPr>
                        <a:t>CIA</a:t>
                      </a:r>
                      <a:r>
                        <a:rPr lang="zh-TW" altLang="en-US" sz="2000" baseline="0" dirty="0">
                          <a:latin typeface="微軟正黑體" panose="020B0604030504040204" pitchFamily="34" charset="-120"/>
                          <a:ea typeface="微軟正黑體" panose="020B0604030504040204" pitchFamily="34" charset="-120"/>
                        </a:rPr>
                        <a:t>衝擊性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a:r>
                        <a:rPr lang="zh-TW" altLang="en-US" sz="2000" b="1" kern="1200" baseline="0" dirty="0">
                          <a:solidFill>
                            <a:schemeClr val="lt1"/>
                          </a:solidFill>
                          <a:latin typeface="微軟正黑體" panose="020B0604030504040204" pitchFamily="34" charset="-120"/>
                          <a:ea typeface="微軟正黑體" panose="020B0604030504040204" pitchFamily="34" charset="-120"/>
                          <a:cs typeface="+mn-cs"/>
                        </a:rPr>
                        <a:t>綜評事件級別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782587098"/>
                  </a:ext>
                </a:extLst>
              </a:tr>
              <a:tr h="248942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TW" sz="2000" b="0" u="none" baseline="0" dirty="0">
                          <a:latin typeface="微軟正黑體" panose="020B0604030504040204" pitchFamily="34" charset="-120"/>
                          <a:ea typeface="微軟正黑體" panose="020B0604030504040204" pitchFamily="34" charset="-120"/>
                        </a:rPr>
                        <a:t>(</a:t>
                      </a:r>
                      <a:r>
                        <a:rPr lang="zh-TW" altLang="en-US" sz="2000" b="0" u="none" baseline="0" dirty="0">
                          <a:latin typeface="微軟正黑體" panose="020B0604030504040204" pitchFamily="34" charset="-120"/>
                          <a:ea typeface="微軟正黑體" panose="020B0604030504040204" pitchFamily="34" charset="-120"/>
                        </a:rPr>
                        <a:t>涉及</a:t>
                      </a:r>
                      <a:r>
                        <a:rPr lang="en-US" altLang="zh-TW" sz="2000" b="0" u="none" baseline="0" dirty="0">
                          <a:latin typeface="微軟正黑體" panose="020B0604030504040204" pitchFamily="34" charset="-120"/>
                          <a:ea typeface="微軟正黑體" panose="020B0604030504040204" pitchFamily="34" charset="-120"/>
                        </a:rPr>
                        <a:t>/</a:t>
                      </a:r>
                      <a:r>
                        <a:rPr lang="zh-TW" altLang="en-US" sz="2000" b="0" u="none" baseline="0" dirty="0">
                          <a:latin typeface="微軟正黑體" panose="020B0604030504040204" pitchFamily="34" charset="-120"/>
                          <a:ea typeface="微軟正黑體" panose="020B0604030504040204" pitchFamily="34" charset="-120"/>
                        </a:rPr>
                        <a:t>未涉及</a:t>
                      </a:r>
                      <a:r>
                        <a:rPr lang="en-US" altLang="zh-TW" sz="2000" b="0" u="none" baseline="0" dirty="0">
                          <a:latin typeface="微軟正黑體" panose="020B0604030504040204" pitchFamily="34" charset="-120"/>
                          <a:ea typeface="微軟正黑體" panose="020B0604030504040204" pitchFamily="34" charset="-120"/>
                        </a:rPr>
                        <a:t>CI)</a:t>
                      </a:r>
                      <a:r>
                        <a:rPr lang="zh-TW" altLang="en-US" sz="2000" b="0" u="none" baseline="0" dirty="0">
                          <a:latin typeface="微軟正黑體" panose="020B0604030504040204" pitchFamily="34" charset="-120"/>
                          <a:ea typeface="微軟正黑體" panose="020B0604030504040204" pitchFamily="34" charset="-120"/>
                        </a:rPr>
                        <a:t>核心業務資訊</a:t>
                      </a:r>
                      <a:br>
                        <a:rPr lang="en-US" altLang="zh-TW" sz="2000" b="0" u="none" baseline="0" dirty="0">
                          <a:latin typeface="微軟正黑體" panose="020B0604030504040204" pitchFamily="34" charset="-120"/>
                          <a:ea typeface="微軟正黑體" panose="020B0604030504040204" pitchFamily="34" charset="-120"/>
                        </a:rPr>
                      </a:br>
                      <a:r>
                        <a:rPr lang="zh-TW" altLang="en-US" sz="2000" b="0" u="none" baseline="0" dirty="0">
                          <a:latin typeface="微軟正黑體" panose="020B0604030504040204" pitchFamily="34" charset="-120"/>
                          <a:ea typeface="微軟正黑體" panose="020B0604030504040204" pitchFamily="34" charset="-120"/>
                        </a:rPr>
                        <a:t>或資通系統</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2000" baseline="0" dirty="0">
                          <a:latin typeface="微軟正黑體" panose="020B0604030504040204" pitchFamily="34" charset="-120"/>
                          <a:ea typeface="微軟正黑體" panose="020B0604030504040204" pitchFamily="34" charset="-120"/>
                        </a:rPr>
                        <a:t>非</a:t>
                      </a:r>
                      <a:r>
                        <a:rPr lang="zh-TW" altLang="en-US" sz="2000" b="0" baseline="0" dirty="0">
                          <a:latin typeface="微軟正黑體" panose="020B0604030504040204" pitchFamily="34" charset="-120"/>
                          <a:ea typeface="微軟正黑體" panose="020B0604030504040204" pitchFamily="34" charset="-120"/>
                        </a:rPr>
                        <a:t>核心業務</a:t>
                      </a:r>
                      <a:r>
                        <a:rPr lang="zh-TW" altLang="en-US" sz="2000" baseline="0" dirty="0">
                          <a:latin typeface="微軟正黑體" panose="020B0604030504040204" pitchFamily="34" charset="-120"/>
                          <a:ea typeface="微軟正黑體" panose="020B0604030504040204" pitchFamily="34" charset="-120"/>
                        </a:rPr>
                        <a:t>資訊或資通系統</a:t>
                      </a:r>
                    </a:p>
                    <a:p>
                      <a:pPr marL="342900" indent="-342900" algn="l">
                        <a:buFont typeface="Wingdings" panose="05000000000000000000" pitchFamily="2" charset="2"/>
                        <a:buChar char="Ø"/>
                      </a:pPr>
                      <a:r>
                        <a:rPr lang="zh-TW" altLang="en-US" sz="2000" baseline="0" dirty="0">
                          <a:latin typeface="微軟正黑體" panose="020B0604030504040204" pitchFamily="34" charset="-120"/>
                          <a:ea typeface="微軟正黑體" panose="020B0604030504040204" pitchFamily="34" charset="-120"/>
                        </a:rPr>
                        <a:t>一般公務機密</a:t>
                      </a:r>
                    </a:p>
                    <a:p>
                      <a:pPr marL="342900" indent="-342900" algn="l">
                        <a:buFont typeface="Wingdings" panose="05000000000000000000" pitchFamily="2" charset="2"/>
                        <a:buChar char="Ø"/>
                      </a:pPr>
                      <a:r>
                        <a:rPr lang="zh-TW" altLang="en-US" sz="2000" baseline="0" dirty="0">
                          <a:latin typeface="微軟正黑體" panose="020B0604030504040204" pitchFamily="34" charset="-120"/>
                          <a:ea typeface="微軟正黑體" panose="020B0604030504040204" pitchFamily="34" charset="-120"/>
                        </a:rPr>
                        <a:t>敏感資訊</a:t>
                      </a:r>
                    </a:p>
                    <a:p>
                      <a:pPr marL="342900" indent="-342900" algn="l">
                        <a:buFont typeface="Wingdings" panose="05000000000000000000" pitchFamily="2" charset="2"/>
                        <a:buChar char="Ø"/>
                      </a:pPr>
                      <a:r>
                        <a:rPr lang="zh-TW" altLang="en-US" sz="2000" baseline="0" dirty="0">
                          <a:latin typeface="微軟正黑體" panose="020B0604030504040204" pitchFamily="34" charset="-120"/>
                          <a:ea typeface="微軟正黑體" panose="020B0604030504040204" pitchFamily="34" charset="-120"/>
                        </a:rPr>
                        <a:t>國家機密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342900" indent="-342900" algn="ctr">
                        <a:lnSpc>
                          <a:spcPct val="120000"/>
                        </a:lnSpc>
                        <a:buFont typeface="Wingdings" panose="05000000000000000000" pitchFamily="2" charset="2"/>
                        <a:buChar char="Ø"/>
                      </a:pPr>
                      <a:r>
                        <a:rPr lang="zh-TW" altLang="en-US" sz="2000" baseline="0" dirty="0">
                          <a:latin typeface="微軟正黑體" panose="020B0604030504040204" pitchFamily="34" charset="-120"/>
                          <a:ea typeface="微軟正黑體" panose="020B0604030504040204" pitchFamily="34" charset="-120"/>
                        </a:rPr>
                        <a:t>機密性</a:t>
                      </a:r>
                    </a:p>
                    <a:p>
                      <a:pPr marL="342900" indent="-342900" algn="ctr">
                        <a:lnSpc>
                          <a:spcPct val="120000"/>
                        </a:lnSpc>
                        <a:buFont typeface="Wingdings" panose="05000000000000000000" pitchFamily="2" charset="2"/>
                        <a:buChar char="Ø"/>
                      </a:pPr>
                      <a:r>
                        <a:rPr lang="zh-TW" altLang="en-US" sz="2000" baseline="0" dirty="0">
                          <a:latin typeface="微軟正黑體" panose="020B0604030504040204" pitchFamily="34" charset="-120"/>
                          <a:ea typeface="微軟正黑體" panose="020B0604030504040204" pitchFamily="34" charset="-120"/>
                        </a:rPr>
                        <a:t>完整性</a:t>
                      </a:r>
                    </a:p>
                    <a:p>
                      <a:pPr marL="342900" indent="-342900" algn="ctr">
                        <a:lnSpc>
                          <a:spcPct val="120000"/>
                        </a:lnSpc>
                        <a:buFont typeface="Wingdings" panose="05000000000000000000" pitchFamily="2" charset="2"/>
                        <a:buChar char="Ø"/>
                      </a:pPr>
                      <a:r>
                        <a:rPr lang="zh-TW" altLang="en-US" sz="2000" baseline="0" dirty="0">
                          <a:latin typeface="微軟正黑體" panose="020B0604030504040204" pitchFamily="34" charset="-120"/>
                          <a:ea typeface="微軟正黑體" panose="020B0604030504040204" pitchFamily="34" charset="-120"/>
                        </a:rPr>
                        <a:t>可用性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defTabSz="914400" rtl="0" eaLnBrk="1" latinLnBrk="0" hangingPunct="1">
                        <a:lnSpc>
                          <a:spcPct val="120000"/>
                        </a:lnSpc>
                        <a:buFont typeface="Wingdings" panose="05000000000000000000" pitchFamily="2" charset="2"/>
                        <a:buChar char="Ø"/>
                      </a:pPr>
                      <a:r>
                        <a:rPr lang="zh-TW" altLang="en-US" sz="2000" kern="1200" baseline="0" dirty="0">
                          <a:solidFill>
                            <a:schemeClr val="dk1"/>
                          </a:solidFill>
                          <a:latin typeface="微軟正黑體" panose="020B0604030504040204" pitchFamily="34" charset="-120"/>
                          <a:ea typeface="微軟正黑體" panose="020B0604030504040204" pitchFamily="34" charset="-120"/>
                          <a:cs typeface="+mn-cs"/>
                        </a:rPr>
                        <a:t>以最高級別評為該資通安全事件通報等級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766405"/>
                  </a:ext>
                </a:extLst>
              </a:tr>
            </a:tbl>
          </a:graphicData>
        </a:graphic>
      </p:graphicFrame>
    </p:spTree>
    <p:extLst>
      <p:ext uri="{BB962C8B-B14F-4D97-AF65-F5344CB8AC3E}">
        <p14:creationId xmlns:p14="http://schemas.microsoft.com/office/powerpoint/2010/main" val="2487392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96EA9BFD-4EE6-407D-9094-5F97047A92F2}"/>
              </a:ext>
            </a:extLst>
          </p:cNvPr>
          <p:cNvSpPr txBox="1">
            <a:spLocks/>
          </p:cNvSpPr>
          <p:nvPr/>
        </p:nvSpPr>
        <p:spPr bwMode="auto">
          <a:xfrm>
            <a:off x="612000" y="1214286"/>
            <a:ext cx="8208472"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i="0" kern="0" dirty="0"/>
              <a:t>敏感資訊</a:t>
            </a:r>
          </a:p>
          <a:p>
            <a:pPr lvl="1"/>
            <a:r>
              <a:rPr lang="zh-TW" altLang="en-US" i="0" kern="0" dirty="0"/>
              <a:t>個人資料</a:t>
            </a:r>
            <a:r>
              <a:rPr lang="en-US" altLang="zh-TW" i="0" kern="0" dirty="0"/>
              <a:t>(</a:t>
            </a:r>
            <a:r>
              <a:rPr lang="zh-TW" altLang="en-US" i="0" kern="0" dirty="0"/>
              <a:t>個人資料保護法第</a:t>
            </a:r>
            <a:r>
              <a:rPr lang="en-US" altLang="zh-TW" i="0" kern="0" dirty="0"/>
              <a:t>2</a:t>
            </a:r>
            <a:r>
              <a:rPr lang="zh-TW" altLang="en-US" i="0" kern="0" dirty="0"/>
              <a:t>條</a:t>
            </a:r>
            <a:r>
              <a:rPr lang="en-US" altLang="zh-TW" i="0" kern="0" dirty="0"/>
              <a:t>)</a:t>
            </a:r>
            <a:endParaRPr lang="zh-TW" altLang="en-US" i="0" kern="0" dirty="0"/>
          </a:p>
          <a:p>
            <a:pPr lvl="2"/>
            <a:r>
              <a:rPr lang="zh-TW" altLang="en-US" i="0" kern="0" dirty="0"/>
              <a:t>定義：指自然人之姓名、出生年月日、國民身分證統一編號、護照號碼、特徵、指紋、婚姻、家庭、教育、職業、病歷、醫療、基因、性生活、健康檢查、犯罪前科、聯絡方式、財務情況、社會活動及其他得以直接或間接方式識別該個人之資料</a:t>
            </a:r>
          </a:p>
          <a:p>
            <a:r>
              <a:rPr lang="zh-TW" altLang="en-US" i="0" kern="0" dirty="0"/>
              <a:t>一般公務機密</a:t>
            </a:r>
            <a:r>
              <a:rPr lang="en-US" altLang="zh-TW" i="0" kern="0" dirty="0"/>
              <a:t>(</a:t>
            </a:r>
            <a:r>
              <a:rPr lang="zh-TW" altLang="en-US" i="0" kern="0" dirty="0"/>
              <a:t>文書處理手冊第</a:t>
            </a:r>
            <a:r>
              <a:rPr lang="en-US" altLang="zh-TW" i="0" kern="0" dirty="0"/>
              <a:t>51</a:t>
            </a:r>
            <a:r>
              <a:rPr lang="zh-TW" altLang="en-US" i="0" kern="0" dirty="0"/>
              <a:t>項</a:t>
            </a:r>
            <a:r>
              <a:rPr lang="en-US" altLang="zh-TW" i="0" kern="0" dirty="0"/>
              <a:t>)</a:t>
            </a:r>
            <a:endParaRPr lang="zh-TW" altLang="en-US" i="0" kern="0" dirty="0"/>
          </a:p>
          <a:p>
            <a:pPr lvl="2"/>
            <a:r>
              <a:rPr lang="zh-TW" altLang="en-US" i="0" kern="0" dirty="0"/>
              <a:t>定義：指本機關持有或保管之資訊，除國家機密外，依法令有保密義務者</a:t>
            </a:r>
            <a:endParaRPr lang="en-US" altLang="zh-TW" i="0" kern="0" dirty="0"/>
          </a:p>
          <a:p>
            <a:r>
              <a:rPr lang="zh-TW" altLang="en-US" i="0" kern="0" dirty="0"/>
              <a:t>國家機密</a:t>
            </a:r>
            <a:r>
              <a:rPr lang="en-US" altLang="zh-TW" i="0" kern="0" dirty="0"/>
              <a:t>(</a:t>
            </a:r>
            <a:r>
              <a:rPr lang="zh-TW" altLang="en-US" i="0" kern="0" dirty="0"/>
              <a:t>國家機密保護法第</a:t>
            </a:r>
            <a:r>
              <a:rPr lang="en-US" altLang="zh-TW" i="0" kern="0" dirty="0"/>
              <a:t>2</a:t>
            </a:r>
            <a:r>
              <a:rPr lang="zh-TW" altLang="en-US" i="0" kern="0" dirty="0"/>
              <a:t>條及第</a:t>
            </a:r>
            <a:r>
              <a:rPr lang="en-US" altLang="zh-TW" i="0" kern="0" dirty="0"/>
              <a:t>4</a:t>
            </a:r>
            <a:r>
              <a:rPr lang="zh-TW" altLang="en-US" i="0" kern="0" dirty="0"/>
              <a:t>條</a:t>
            </a:r>
            <a:r>
              <a:rPr lang="en-US" altLang="zh-TW" i="0" kern="0" dirty="0"/>
              <a:t>)</a:t>
            </a:r>
          </a:p>
          <a:p>
            <a:pPr lvl="2"/>
            <a:r>
              <a:rPr lang="zh-TW" altLang="en-US" i="0" kern="0" dirty="0"/>
              <a:t>定義：指為確保國家安全或利益而有保密之必要，對政府機關持有或保管之資訊，經依本法核定機密等級者</a:t>
            </a:r>
            <a:r>
              <a:rPr lang="en-US" altLang="zh-TW" i="0" kern="0" dirty="0"/>
              <a:t>(</a:t>
            </a:r>
            <a:r>
              <a:rPr lang="zh-TW" altLang="en-US" i="0" kern="0" dirty="0"/>
              <a:t>絕對機密、極機密、機密</a:t>
            </a:r>
            <a:r>
              <a:rPr lang="en-US" altLang="zh-TW" i="0" kern="0" dirty="0"/>
              <a:t>)</a:t>
            </a:r>
            <a:endParaRPr lang="zh-TW" altLang="en-US" i="0" kern="0" dirty="0"/>
          </a:p>
        </p:txBody>
      </p:sp>
      <p:sp>
        <p:nvSpPr>
          <p:cNvPr id="3" name="Rectangle 2">
            <a:extLst>
              <a:ext uri="{FF2B5EF4-FFF2-40B4-BE49-F238E27FC236}">
                <a16:creationId xmlns:a16="http://schemas.microsoft.com/office/drawing/2014/main" id="{BCE76CCB-E08F-4B75-B443-03B799FE638E}"/>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dirty="0"/>
              <a:t>資通安全事件通報及應變辦法</a:t>
            </a:r>
            <a:br>
              <a:rPr lang="zh-TW" altLang="en-US" sz="3400" i="0" kern="0" dirty="0"/>
            </a:br>
            <a:r>
              <a:rPr lang="zh-TW" altLang="en-US" sz="3400" i="0" kern="0" dirty="0"/>
              <a:t>─資安事件等級綜合評估說明</a:t>
            </a:r>
            <a:r>
              <a:rPr lang="en-US" altLang="zh-TW" sz="3400" i="0" kern="0" dirty="0"/>
              <a:t>(2/8)</a:t>
            </a:r>
          </a:p>
        </p:txBody>
      </p:sp>
    </p:spTree>
    <p:extLst>
      <p:ext uri="{BB962C8B-B14F-4D97-AF65-F5344CB8AC3E}">
        <p14:creationId xmlns:p14="http://schemas.microsoft.com/office/powerpoint/2010/main" val="2336651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263E73E4-52F0-473D-9231-9451D6CE8820}"/>
              </a:ext>
            </a:extLst>
          </p:cNvPr>
          <p:cNvSpPr txBox="1">
            <a:spLocks/>
          </p:cNvSpPr>
          <p:nvPr/>
        </p:nvSpPr>
        <p:spPr bwMode="auto">
          <a:xfrm>
            <a:off x="612000" y="1340768"/>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b="1" i="0" kern="0" dirty="0">
                <a:solidFill>
                  <a:schemeClr val="accent5">
                    <a:lumMod val="50000"/>
                  </a:schemeClr>
                </a:solidFill>
              </a:rPr>
              <a:t>機密性</a:t>
            </a:r>
            <a:r>
              <a:rPr lang="zh-TW" altLang="en-US" i="0" kern="0" dirty="0"/>
              <a:t>係依據外洩的</a:t>
            </a:r>
            <a:r>
              <a:rPr lang="zh-TW" altLang="en-US" b="1" i="0" u="sng" kern="0" dirty="0">
                <a:solidFill>
                  <a:srgbClr val="FF0000"/>
                </a:solidFill>
              </a:rPr>
              <a:t>資訊性質</a:t>
            </a:r>
            <a:r>
              <a:rPr lang="zh-TW" altLang="en-US" i="0" kern="0" dirty="0"/>
              <a:t>與</a:t>
            </a:r>
            <a:r>
              <a:rPr lang="zh-TW" altLang="en-US" b="1" i="0" u="sng" kern="0" dirty="0">
                <a:solidFill>
                  <a:srgbClr val="FF0000"/>
                </a:solidFill>
              </a:rPr>
              <a:t>程度</a:t>
            </a:r>
            <a:r>
              <a:rPr lang="zh-TW" altLang="en-US" i="0" kern="0" dirty="0"/>
              <a:t>評估級別</a:t>
            </a:r>
            <a:endParaRPr lang="en-US" altLang="zh-TW" i="0" kern="0" dirty="0"/>
          </a:p>
          <a:p>
            <a:endParaRPr lang="en-US" altLang="zh-TW" i="0" kern="0" dirty="0"/>
          </a:p>
          <a:p>
            <a:endParaRPr lang="en-US" altLang="zh-TW" i="0" kern="0" dirty="0"/>
          </a:p>
          <a:p>
            <a:endParaRPr lang="en-US" altLang="zh-TW" i="0" kern="0" dirty="0"/>
          </a:p>
          <a:p>
            <a:endParaRPr lang="en-US" altLang="zh-TW" i="0" kern="0" dirty="0"/>
          </a:p>
          <a:p>
            <a:endParaRPr lang="en-US" altLang="zh-TW" i="0" kern="0" dirty="0"/>
          </a:p>
          <a:p>
            <a:endParaRPr lang="en-US" altLang="zh-TW" i="0" kern="0" dirty="0"/>
          </a:p>
          <a:p>
            <a:pPr marL="0" indent="0">
              <a:buNone/>
            </a:pPr>
            <a:endParaRPr lang="en-US" altLang="zh-TW" i="0" kern="0" dirty="0"/>
          </a:p>
          <a:p>
            <a:pPr lvl="1"/>
            <a:endParaRPr lang="zh-TW" altLang="en-US" i="0" kern="0" dirty="0"/>
          </a:p>
          <a:p>
            <a:endParaRPr lang="zh-TW" altLang="en-US" i="0" kern="0" dirty="0"/>
          </a:p>
        </p:txBody>
      </p:sp>
      <p:graphicFrame>
        <p:nvGraphicFramePr>
          <p:cNvPr id="3" name="Group 4">
            <a:extLst>
              <a:ext uri="{FF2B5EF4-FFF2-40B4-BE49-F238E27FC236}">
                <a16:creationId xmlns:a16="http://schemas.microsoft.com/office/drawing/2014/main" id="{CE00EF31-9F3A-4BE2-9F93-2BA831477DBD}"/>
              </a:ext>
            </a:extLst>
          </p:cNvPr>
          <p:cNvGraphicFramePr>
            <a:graphicFrameLocks/>
          </p:cNvGraphicFramePr>
          <p:nvPr>
            <p:extLst>
              <p:ext uri="{D42A27DB-BD31-4B8C-83A1-F6EECF244321}">
                <p14:modId xmlns:p14="http://schemas.microsoft.com/office/powerpoint/2010/main" val="9703731"/>
              </p:ext>
            </p:extLst>
          </p:nvPr>
        </p:nvGraphicFramePr>
        <p:xfrm>
          <a:off x="640035" y="2096272"/>
          <a:ext cx="7993062" cy="3969733"/>
        </p:xfrm>
        <a:graphic>
          <a:graphicData uri="http://schemas.openxmlformats.org/drawingml/2006/table">
            <a:tbl>
              <a:tblPr/>
              <a:tblGrid>
                <a:gridCol w="598487">
                  <a:extLst>
                    <a:ext uri="{9D8B030D-6E8A-4147-A177-3AD203B41FA5}">
                      <a16:colId xmlns:a16="http://schemas.microsoft.com/office/drawing/2014/main" val="20000"/>
                    </a:ext>
                  </a:extLst>
                </a:gridCol>
                <a:gridCol w="669182">
                  <a:extLst>
                    <a:ext uri="{9D8B030D-6E8A-4147-A177-3AD203B41FA5}">
                      <a16:colId xmlns:a16="http://schemas.microsoft.com/office/drawing/2014/main" val="20001"/>
                    </a:ext>
                  </a:extLst>
                </a:gridCol>
                <a:gridCol w="6725393">
                  <a:extLst>
                    <a:ext uri="{9D8B030D-6E8A-4147-A177-3AD203B41FA5}">
                      <a16:colId xmlns:a16="http://schemas.microsoft.com/office/drawing/2014/main" val="20002"/>
                    </a:ext>
                  </a:extLst>
                </a:gridCol>
              </a:tblGrid>
              <a:tr h="436982">
                <a:tc gridSpan="2">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影響等級</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說明</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189">
                <a:tc rowSpan="4">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輕</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微</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嚴</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重</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1</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非核心業務資訊遭</a:t>
                      </a:r>
                      <a:r>
                        <a:rPr kumimoji="1" lang="zh-TW" altLang="en-US" sz="2000" b="1" i="0" u="sng" strike="noStrike" cap="none" normalizeH="0" baseline="0" dirty="0">
                          <a:ln>
                            <a:noFill/>
                          </a:ln>
                          <a:solidFill>
                            <a:schemeClr val="tx1"/>
                          </a:solidFill>
                          <a:effectLst/>
                          <a:latin typeface="微軟正黑體" pitchFamily="34" charset="-120"/>
                          <a:ea typeface="微軟正黑體" pitchFamily="34" charset="-120"/>
                        </a:rPr>
                        <a:t>輕微洩漏</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3188">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2</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非核心業務資訊遭</a:t>
                      </a:r>
                      <a:r>
                        <a:rPr kumimoji="1" lang="zh-TW" altLang="en-US" sz="2000" b="1" i="0" u="sng" strike="noStrike" cap="none" normalizeH="0" baseline="0" dirty="0">
                          <a:ln>
                            <a:noFill/>
                          </a:ln>
                          <a:solidFill>
                            <a:schemeClr val="tx1"/>
                          </a:solidFill>
                          <a:effectLst/>
                          <a:latin typeface="微軟正黑體" pitchFamily="34" charset="-120"/>
                          <a:ea typeface="微軟正黑體" pitchFamily="34" charset="-120"/>
                        </a:rPr>
                        <a:t>嚴重洩漏</a:t>
                      </a: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，或</a:t>
                      </a:r>
                      <a:r>
                        <a:rPr lang="zh-TW" altLang="en-US" sz="2000" b="0" i="0" u="none" strike="noStrike" kern="1200" baseline="0" dirty="0">
                          <a:solidFill>
                            <a:schemeClr val="tx1"/>
                          </a:solidFill>
                          <a:latin typeface="+mn-lt"/>
                          <a:ea typeface="+mn-ea"/>
                          <a:cs typeface="+mn-cs"/>
                        </a:rPr>
                        <a:t>未涉及關鍵基礎設施維運之核心業務資訊遭輕微洩漏</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2186">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3</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未涉及關鍵基礎設施維運之核心業務資訊遭嚴重洩漏，或一般公務機密、敏感資訊或涉及關鍵基礎設施維運之核心業務資訊遭輕微洩漏</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3188">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4</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一般公務機密、敏感資訊或涉及關鍵基礎設施維運之核心業務資訊遭嚴重洩漏，或國家機密遭洩漏</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angle 2">
            <a:extLst>
              <a:ext uri="{FF2B5EF4-FFF2-40B4-BE49-F238E27FC236}">
                <a16:creationId xmlns:a16="http://schemas.microsoft.com/office/drawing/2014/main" id="{C5C4B589-83B7-41E5-B8F7-3E99B4551118}"/>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dirty="0"/>
              <a:t>資通安全事件通報及應變辦法</a:t>
            </a:r>
            <a:br>
              <a:rPr lang="zh-TW" altLang="en-US" sz="3400" i="0" kern="0" dirty="0"/>
            </a:br>
            <a:r>
              <a:rPr lang="zh-TW" altLang="en-US" sz="3400" i="0" kern="0" dirty="0"/>
              <a:t>─資安事件等級綜合評估說明</a:t>
            </a:r>
            <a:r>
              <a:rPr lang="en-US" altLang="zh-TW" sz="3400" i="0" kern="0" dirty="0"/>
              <a:t>(3/8)</a:t>
            </a:r>
          </a:p>
        </p:txBody>
      </p:sp>
      <p:sp>
        <p:nvSpPr>
          <p:cNvPr id="5" name="文字方塊 4">
            <a:extLst>
              <a:ext uri="{FF2B5EF4-FFF2-40B4-BE49-F238E27FC236}">
                <a16:creationId xmlns:a16="http://schemas.microsoft.com/office/drawing/2014/main" id="{DB2F587E-8AA9-4668-889A-814A5AD80DE2}"/>
              </a:ext>
            </a:extLst>
          </p:cNvPr>
          <p:cNvSpPr txBox="1"/>
          <p:nvPr/>
        </p:nvSpPr>
        <p:spPr>
          <a:xfrm>
            <a:off x="582911" y="6128720"/>
            <a:ext cx="8165553" cy="369332"/>
          </a:xfrm>
          <a:prstGeom prst="rect">
            <a:avLst/>
          </a:prstGeom>
          <a:noFill/>
        </p:spPr>
        <p:txBody>
          <a:bodyPr wrap="square" rtlCol="0">
            <a:spAutoFit/>
          </a:bodyPr>
          <a:lstStyle/>
          <a:p>
            <a:r>
              <a:rPr lang="zh-TW" altLang="en-US" i="0" dirty="0">
                <a:latin typeface="微軟正黑體" panose="020B0604030504040204" pitchFamily="34" charset="-120"/>
                <a:ea typeface="微軟正黑體" panose="020B0604030504040204" pitchFamily="34" charset="-120"/>
              </a:rPr>
              <a:t>輕微洩漏</a:t>
            </a:r>
            <a:r>
              <a:rPr lang="en-US" altLang="zh-TW" i="0" dirty="0">
                <a:latin typeface="微軟正黑體" panose="020B0604030504040204" pitchFamily="34" charset="-120"/>
                <a:ea typeface="微軟正黑體" panose="020B0604030504040204" pitchFamily="34" charset="-120"/>
              </a:rPr>
              <a:t>/</a:t>
            </a:r>
            <a:r>
              <a:rPr lang="zh-TW" altLang="en-US" i="0" dirty="0">
                <a:latin typeface="微軟正黑體" panose="020B0604030504040204" pitchFamily="34" charset="-120"/>
                <a:ea typeface="微軟正黑體" panose="020B0604030504040204" pitchFamily="34" charset="-120"/>
              </a:rPr>
              <a:t>嚴重洩漏：由政府機關依洩漏所造成之影響</a:t>
            </a:r>
            <a:r>
              <a:rPr lang="zh-TW" altLang="en-US" b="1" i="0" dirty="0">
                <a:solidFill>
                  <a:srgbClr val="FF0000"/>
                </a:solidFill>
                <a:latin typeface="微軟正黑體" panose="020B0604030504040204" pitchFamily="34" charset="-120"/>
                <a:ea typeface="微軟正黑體" panose="020B0604030504040204" pitchFamily="34" charset="-120"/>
              </a:rPr>
              <a:t>自行認定</a:t>
            </a:r>
            <a:r>
              <a:rPr lang="zh-TW" altLang="en-US" i="0" dirty="0">
                <a:latin typeface="微軟正黑體" panose="020B0604030504040204" pitchFamily="34" charset="-120"/>
                <a:ea typeface="微軟正黑體" panose="020B0604030504040204" pitchFamily="34" charset="-120"/>
              </a:rPr>
              <a:t>其嚴重性</a:t>
            </a:r>
          </a:p>
        </p:txBody>
      </p:sp>
    </p:spTree>
    <p:extLst>
      <p:ext uri="{BB962C8B-B14F-4D97-AF65-F5344CB8AC3E}">
        <p14:creationId xmlns:p14="http://schemas.microsoft.com/office/powerpoint/2010/main" val="3722981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50CBA917-88B6-4FC7-BC98-1171CF53EDE1}"/>
              </a:ext>
            </a:extLst>
          </p:cNvPr>
          <p:cNvSpPr txBox="1">
            <a:spLocks/>
          </p:cNvSpPr>
          <p:nvPr/>
        </p:nvSpPr>
        <p:spPr bwMode="auto">
          <a:xfrm>
            <a:off x="612000" y="1305344"/>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b="1" i="0" u="sng" kern="0" dirty="0">
                <a:solidFill>
                  <a:schemeClr val="accent5">
                    <a:lumMod val="50000"/>
                  </a:schemeClr>
                </a:solidFill>
              </a:rPr>
              <a:t>完整性</a:t>
            </a:r>
            <a:r>
              <a:rPr lang="zh-TW" altLang="en-US" i="0" kern="0" dirty="0"/>
              <a:t>係依據受影響</a:t>
            </a:r>
            <a:r>
              <a:rPr lang="zh-TW" altLang="en-US" b="1" i="0" u="sng" kern="0" dirty="0">
                <a:solidFill>
                  <a:srgbClr val="FF0000"/>
                </a:solidFill>
              </a:rPr>
              <a:t>資訊或資通系統性質</a:t>
            </a:r>
            <a:r>
              <a:rPr lang="zh-TW" altLang="en-US" i="0" kern="0" dirty="0"/>
              <a:t>與</a:t>
            </a:r>
            <a:r>
              <a:rPr lang="zh-TW" altLang="en-US" b="1" i="0" u="sng" kern="0" dirty="0">
                <a:solidFill>
                  <a:srgbClr val="FF0000"/>
                </a:solidFill>
              </a:rPr>
              <a:t>竄改程度</a:t>
            </a:r>
            <a:r>
              <a:rPr lang="zh-TW" altLang="en-US" i="0" kern="0" dirty="0"/>
              <a:t>評估級別</a:t>
            </a:r>
            <a:endParaRPr lang="zh-TW" altLang="en-US" i="0" kern="0" dirty="0">
              <a:solidFill>
                <a:srgbClr val="FF0000"/>
              </a:solidFill>
            </a:endParaRPr>
          </a:p>
          <a:p>
            <a:endParaRPr lang="zh-TW" altLang="en-US" i="0" kern="0" dirty="0"/>
          </a:p>
        </p:txBody>
      </p:sp>
      <p:sp>
        <p:nvSpPr>
          <p:cNvPr id="3" name="Rectangle 2">
            <a:extLst>
              <a:ext uri="{FF2B5EF4-FFF2-40B4-BE49-F238E27FC236}">
                <a16:creationId xmlns:a16="http://schemas.microsoft.com/office/drawing/2014/main" id="{970D2652-F661-4F9C-91A8-A94035DF69D7}"/>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dirty="0"/>
              <a:t>資通安全事件通報及應變辦法</a:t>
            </a:r>
            <a:br>
              <a:rPr lang="zh-TW" altLang="en-US" sz="3400" i="0" kern="0" dirty="0"/>
            </a:br>
            <a:r>
              <a:rPr lang="zh-TW" altLang="en-US" sz="3400" i="0" kern="0" dirty="0"/>
              <a:t>─資安事件等級綜合評估說明</a:t>
            </a:r>
            <a:r>
              <a:rPr lang="en-US" altLang="zh-TW" sz="3400" i="0" kern="0" dirty="0"/>
              <a:t>(4/8)</a:t>
            </a:r>
          </a:p>
        </p:txBody>
      </p:sp>
      <p:graphicFrame>
        <p:nvGraphicFramePr>
          <p:cNvPr id="4" name="Group 4">
            <a:extLst>
              <a:ext uri="{FF2B5EF4-FFF2-40B4-BE49-F238E27FC236}">
                <a16:creationId xmlns:a16="http://schemas.microsoft.com/office/drawing/2014/main" id="{60097DC3-D734-4E00-A6B8-3DC541218EBA}"/>
              </a:ext>
            </a:extLst>
          </p:cNvPr>
          <p:cNvGraphicFramePr>
            <a:graphicFrameLocks/>
          </p:cNvGraphicFramePr>
          <p:nvPr>
            <p:extLst>
              <p:ext uri="{D42A27DB-BD31-4B8C-83A1-F6EECF244321}">
                <p14:modId xmlns:p14="http://schemas.microsoft.com/office/powerpoint/2010/main" val="553390605"/>
              </p:ext>
            </p:extLst>
          </p:nvPr>
        </p:nvGraphicFramePr>
        <p:xfrm>
          <a:off x="323529" y="2462186"/>
          <a:ext cx="8568952" cy="3675918"/>
        </p:xfrm>
        <a:graphic>
          <a:graphicData uri="http://schemas.openxmlformats.org/drawingml/2006/table">
            <a:tbl>
              <a:tblPr/>
              <a:tblGrid>
                <a:gridCol w="503074">
                  <a:extLst>
                    <a:ext uri="{9D8B030D-6E8A-4147-A177-3AD203B41FA5}">
                      <a16:colId xmlns:a16="http://schemas.microsoft.com/office/drawing/2014/main" val="20000"/>
                    </a:ext>
                  </a:extLst>
                </a:gridCol>
                <a:gridCol w="620723">
                  <a:extLst>
                    <a:ext uri="{9D8B030D-6E8A-4147-A177-3AD203B41FA5}">
                      <a16:colId xmlns:a16="http://schemas.microsoft.com/office/drawing/2014/main" val="20001"/>
                    </a:ext>
                  </a:extLst>
                </a:gridCol>
                <a:gridCol w="7445155">
                  <a:extLst>
                    <a:ext uri="{9D8B030D-6E8A-4147-A177-3AD203B41FA5}">
                      <a16:colId xmlns:a16="http://schemas.microsoft.com/office/drawing/2014/main" val="20002"/>
                    </a:ext>
                  </a:extLst>
                </a:gridCol>
              </a:tblGrid>
              <a:tr h="0">
                <a:tc gridSpan="2">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影響等級</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說明</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rowSpan="4">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輕</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微</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嚴</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重</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1</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zh-TW" altLang="en-US" sz="2000" b="0" i="0" u="none" strike="noStrike" kern="1200" baseline="0" dirty="0">
                          <a:solidFill>
                            <a:schemeClr val="tx1"/>
                          </a:solidFill>
                          <a:latin typeface="+mn-lt"/>
                          <a:ea typeface="+mn-ea"/>
                          <a:cs typeface="+mn-cs"/>
                        </a:rPr>
                        <a:t>非核心業務資訊或非核心資通系統</a:t>
                      </a:r>
                      <a:r>
                        <a:rPr lang="zh-TW" altLang="en-US" sz="2000" b="1" i="0" u="sng" strike="noStrike" kern="1200" baseline="0" dirty="0">
                          <a:solidFill>
                            <a:schemeClr val="tx1"/>
                          </a:solidFill>
                          <a:latin typeface="+mn-lt"/>
                          <a:ea typeface="+mn-ea"/>
                          <a:cs typeface="+mn-cs"/>
                        </a:rPr>
                        <a:t>遭輕微竄改</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2</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非核心業務資訊或非核心資通系統</a:t>
                      </a:r>
                      <a:r>
                        <a:rPr kumimoji="1" lang="zh-TW" altLang="en-US" sz="2000" b="1" i="0" u="sng" strike="noStrike" cap="none" normalizeH="0" baseline="0" dirty="0">
                          <a:ln>
                            <a:noFill/>
                          </a:ln>
                          <a:solidFill>
                            <a:schemeClr val="tx1"/>
                          </a:solidFill>
                          <a:effectLst/>
                          <a:latin typeface="微軟正黑體" pitchFamily="34" charset="-120"/>
                          <a:ea typeface="微軟正黑體" pitchFamily="34" charset="-120"/>
                        </a:rPr>
                        <a:t>遭嚴重竄改</a:t>
                      </a: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，或</a:t>
                      </a:r>
                      <a:r>
                        <a:rPr lang="zh-TW" altLang="en-US" sz="2000" b="0" i="0" u="none" strike="noStrike" kern="1200" baseline="0" dirty="0">
                          <a:solidFill>
                            <a:schemeClr val="tx1"/>
                          </a:solidFill>
                          <a:latin typeface="+mn-lt"/>
                          <a:ea typeface="+mn-ea"/>
                          <a:cs typeface="+mn-cs"/>
                        </a:rPr>
                        <a:t>未涉及關鍵基礎設施維運之核心業務資訊或核心資通系統遭輕微竄改</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1808">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3</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未涉及關鍵基礎設施維運之核心業務資訊或核心資通系統遭嚴重竄改，或一般公務機密、敏感資訊、涉及關鍵基礎設施維運之核心業務資訊或核心資通系統遭輕微竄改</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8319">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4</a:t>
                      </a: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一般公務機密、敏感資訊、涉及關鍵基礎設施維運之核心業務資訊或核心資通系統遭嚴重竄改，或國家機密遭竄改</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字方塊 4">
            <a:extLst>
              <a:ext uri="{FF2B5EF4-FFF2-40B4-BE49-F238E27FC236}">
                <a16:creationId xmlns:a16="http://schemas.microsoft.com/office/drawing/2014/main" id="{ED88284E-52B5-47B7-9F57-6A7C5475F619}"/>
              </a:ext>
            </a:extLst>
          </p:cNvPr>
          <p:cNvSpPr txBox="1"/>
          <p:nvPr/>
        </p:nvSpPr>
        <p:spPr>
          <a:xfrm>
            <a:off x="323529" y="6071810"/>
            <a:ext cx="7560000" cy="338554"/>
          </a:xfrm>
          <a:prstGeom prst="rect">
            <a:avLst/>
          </a:prstGeom>
          <a:noFill/>
        </p:spPr>
        <p:txBody>
          <a:bodyPr wrap="square" rtlCol="0">
            <a:spAutoFit/>
          </a:bodyPr>
          <a:lstStyle/>
          <a:p>
            <a:r>
              <a:rPr lang="zh-TW" altLang="en-US" sz="1600" i="0" dirty="0">
                <a:latin typeface="微軟正黑體" panose="020B0604030504040204" pitchFamily="34" charset="-120"/>
                <a:ea typeface="微軟正黑體" panose="020B0604030504040204" pitchFamily="34" charset="-120"/>
              </a:rPr>
              <a:t>輕微竄改</a:t>
            </a:r>
            <a:r>
              <a:rPr lang="en-US" altLang="zh-TW" sz="1600" i="0" dirty="0">
                <a:latin typeface="微軟正黑體" panose="020B0604030504040204" pitchFamily="34" charset="-120"/>
                <a:ea typeface="微軟正黑體" panose="020B0604030504040204" pitchFamily="34" charset="-120"/>
              </a:rPr>
              <a:t>/</a:t>
            </a:r>
            <a:r>
              <a:rPr lang="zh-TW" altLang="en-US" sz="1600" i="0" dirty="0">
                <a:latin typeface="微軟正黑體" panose="020B0604030504040204" pitchFamily="34" charset="-120"/>
                <a:ea typeface="微軟正黑體" panose="020B0604030504040204" pitchFamily="34" charset="-120"/>
              </a:rPr>
              <a:t>嚴重竄改：由政府機關依竄改所造成之影響</a:t>
            </a:r>
            <a:r>
              <a:rPr lang="zh-TW" altLang="en-US" sz="1600" b="1" i="0" dirty="0">
                <a:solidFill>
                  <a:srgbClr val="FF0000"/>
                </a:solidFill>
                <a:latin typeface="微軟正黑體" panose="020B0604030504040204" pitchFamily="34" charset="-120"/>
                <a:ea typeface="微軟正黑體" panose="020B0604030504040204" pitchFamily="34" charset="-120"/>
              </a:rPr>
              <a:t>自行認定</a:t>
            </a:r>
            <a:r>
              <a:rPr lang="zh-TW" altLang="en-US" sz="1600" i="0" dirty="0">
                <a:latin typeface="微軟正黑體" panose="020B0604030504040204" pitchFamily="34" charset="-120"/>
                <a:ea typeface="微軟正黑體" panose="020B0604030504040204" pitchFamily="34" charset="-120"/>
              </a:rPr>
              <a:t>其嚴重性</a:t>
            </a:r>
          </a:p>
        </p:txBody>
      </p:sp>
    </p:spTree>
    <p:extLst>
      <p:ext uri="{BB962C8B-B14F-4D97-AF65-F5344CB8AC3E}">
        <p14:creationId xmlns:p14="http://schemas.microsoft.com/office/powerpoint/2010/main" val="844693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C58B506C-6FA4-4F77-9E82-E504AFE3AF7D}"/>
              </a:ext>
            </a:extLst>
          </p:cNvPr>
          <p:cNvSpPr txBox="1">
            <a:spLocks/>
          </p:cNvSpPr>
          <p:nvPr/>
        </p:nvSpPr>
        <p:spPr bwMode="auto">
          <a:xfrm>
            <a:off x="612000" y="1196752"/>
            <a:ext cx="80712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b="1" i="0" u="sng" kern="0" dirty="0">
                <a:solidFill>
                  <a:schemeClr val="accent5">
                    <a:lumMod val="50000"/>
                  </a:schemeClr>
                </a:solidFill>
              </a:rPr>
              <a:t>可用性</a:t>
            </a:r>
            <a:r>
              <a:rPr lang="zh-TW" altLang="en-US" i="0" kern="0" dirty="0"/>
              <a:t>係依據受影響</a:t>
            </a:r>
            <a:r>
              <a:rPr lang="zh-TW" altLang="en-US" b="1" i="0" u="sng" kern="0" dirty="0">
                <a:solidFill>
                  <a:srgbClr val="FF0000"/>
                </a:solidFill>
              </a:rPr>
              <a:t>業務或資通系統性質</a:t>
            </a:r>
            <a:r>
              <a:rPr lang="zh-TW" altLang="en-US" i="0" kern="0" dirty="0"/>
              <a:t>與</a:t>
            </a:r>
            <a:r>
              <a:rPr lang="zh-TW" altLang="en-US" b="1" i="0" u="sng" kern="0" dirty="0">
                <a:solidFill>
                  <a:srgbClr val="FF0000"/>
                </a:solidFill>
              </a:rPr>
              <a:t>可否於可容忍中斷時間回復</a:t>
            </a:r>
            <a:r>
              <a:rPr lang="zh-TW" altLang="en-US" i="0" kern="0" dirty="0"/>
              <a:t>評估級別</a:t>
            </a:r>
          </a:p>
          <a:p>
            <a:endParaRPr lang="zh-TW" altLang="en-US" i="0" kern="0" dirty="0"/>
          </a:p>
        </p:txBody>
      </p:sp>
      <p:sp>
        <p:nvSpPr>
          <p:cNvPr id="3" name="Rectangle 2">
            <a:extLst>
              <a:ext uri="{FF2B5EF4-FFF2-40B4-BE49-F238E27FC236}">
                <a16:creationId xmlns:a16="http://schemas.microsoft.com/office/drawing/2014/main" id="{2290E6C4-6818-44EE-94F3-FFA858863D1C}"/>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dirty="0"/>
              <a:t>資通安全事件通報及應變辦法</a:t>
            </a:r>
            <a:br>
              <a:rPr lang="zh-TW" altLang="en-US" sz="3400" i="0" kern="0" dirty="0"/>
            </a:br>
            <a:r>
              <a:rPr lang="zh-TW" altLang="en-US" sz="3400" i="0" kern="0" dirty="0"/>
              <a:t>─資安事件等級綜合評估說明</a:t>
            </a:r>
            <a:r>
              <a:rPr lang="en-US" altLang="zh-TW" sz="3400" i="0" kern="0" dirty="0"/>
              <a:t>(5/8)</a:t>
            </a:r>
          </a:p>
        </p:txBody>
      </p:sp>
      <p:graphicFrame>
        <p:nvGraphicFramePr>
          <p:cNvPr id="4" name="Group 4">
            <a:extLst>
              <a:ext uri="{FF2B5EF4-FFF2-40B4-BE49-F238E27FC236}">
                <a16:creationId xmlns:a16="http://schemas.microsoft.com/office/drawing/2014/main" id="{CD445E86-D9BB-4725-BF28-F411D214EA9D}"/>
              </a:ext>
            </a:extLst>
          </p:cNvPr>
          <p:cNvGraphicFramePr>
            <a:graphicFrameLocks/>
          </p:cNvGraphicFramePr>
          <p:nvPr>
            <p:extLst>
              <p:ext uri="{D42A27DB-BD31-4B8C-83A1-F6EECF244321}">
                <p14:modId xmlns:p14="http://schemas.microsoft.com/office/powerpoint/2010/main" val="1285469192"/>
              </p:ext>
            </p:extLst>
          </p:nvPr>
        </p:nvGraphicFramePr>
        <p:xfrm>
          <a:off x="52958" y="2276521"/>
          <a:ext cx="9036496" cy="4139214"/>
        </p:xfrm>
        <a:graphic>
          <a:graphicData uri="http://schemas.openxmlformats.org/drawingml/2006/table">
            <a:tbl>
              <a:tblPr/>
              <a:tblGrid>
                <a:gridCol w="469365">
                  <a:extLst>
                    <a:ext uri="{9D8B030D-6E8A-4147-A177-3AD203B41FA5}">
                      <a16:colId xmlns:a16="http://schemas.microsoft.com/office/drawing/2014/main" val="20000"/>
                    </a:ext>
                  </a:extLst>
                </a:gridCol>
                <a:gridCol w="430226">
                  <a:extLst>
                    <a:ext uri="{9D8B030D-6E8A-4147-A177-3AD203B41FA5}">
                      <a16:colId xmlns:a16="http://schemas.microsoft.com/office/drawing/2014/main" val="20001"/>
                    </a:ext>
                  </a:extLst>
                </a:gridCol>
                <a:gridCol w="8136905">
                  <a:extLst>
                    <a:ext uri="{9D8B030D-6E8A-4147-A177-3AD203B41FA5}">
                      <a16:colId xmlns:a16="http://schemas.microsoft.com/office/drawing/2014/main" val="20002"/>
                    </a:ext>
                  </a:extLst>
                </a:gridCol>
              </a:tblGrid>
              <a:tr h="129067">
                <a:tc gridSpan="2">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影響等級</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8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說明</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538">
                <a:tc rowSpan="4">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輕</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微</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endPar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endParaRP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嚴</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重</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1</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0000"/>
                        </a:lnSpc>
                      </a:pPr>
                      <a:r>
                        <a:rPr lang="zh-TW" altLang="en-US" sz="2000" b="0" i="0" u="none" strike="noStrike" kern="1200" baseline="0" dirty="0">
                          <a:solidFill>
                            <a:schemeClr val="tx1"/>
                          </a:solidFill>
                          <a:latin typeface="+mn-lt"/>
                          <a:ea typeface="+mn-ea"/>
                          <a:cs typeface="+mn-cs"/>
                        </a:rPr>
                        <a:t>非核心業務之運作受影響或停頓，於</a:t>
                      </a:r>
                      <a:r>
                        <a:rPr lang="zh-TW" altLang="en-US" sz="2000" b="1" i="0" u="sng" strike="noStrike" kern="1200" baseline="0" dirty="0">
                          <a:solidFill>
                            <a:schemeClr val="tx1"/>
                          </a:solidFill>
                          <a:latin typeface="+mn-lt"/>
                          <a:ea typeface="+mn-ea"/>
                          <a:cs typeface="+mn-cs"/>
                        </a:rPr>
                        <a:t>可容忍中斷時間</a:t>
                      </a:r>
                      <a:r>
                        <a:rPr lang="zh-TW" altLang="en-US" sz="2000" b="0" i="0" u="none" strike="noStrike" kern="1200" baseline="0" dirty="0">
                          <a:solidFill>
                            <a:schemeClr val="tx1"/>
                          </a:solidFill>
                          <a:latin typeface="+mn-lt"/>
                          <a:ea typeface="+mn-ea"/>
                          <a:cs typeface="+mn-cs"/>
                        </a:rPr>
                        <a:t>內回復正常運作，</a:t>
                      </a:r>
                      <a:endParaRPr lang="en-US" altLang="zh-TW" sz="2000" b="0" i="0" u="none" strike="noStrike" kern="1200" baseline="0" dirty="0">
                        <a:solidFill>
                          <a:schemeClr val="tx1"/>
                        </a:solidFill>
                        <a:latin typeface="+mn-lt"/>
                        <a:ea typeface="+mn-ea"/>
                        <a:cs typeface="+mn-cs"/>
                      </a:endParaRPr>
                    </a:p>
                    <a:p>
                      <a:pPr>
                        <a:lnSpc>
                          <a:spcPct val="100000"/>
                        </a:lnSpc>
                      </a:pPr>
                      <a:r>
                        <a:rPr lang="zh-TW" altLang="en-US" sz="2000" b="1" i="0" u="sng" strike="noStrike" kern="1200" baseline="0" dirty="0">
                          <a:solidFill>
                            <a:schemeClr val="tx1"/>
                          </a:solidFill>
                          <a:latin typeface="+mn-lt"/>
                          <a:ea typeface="+mn-ea"/>
                          <a:cs typeface="+mn-cs"/>
                        </a:rPr>
                        <a:t>造成機關日常作業影響</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141">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2</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非核心業務之運作受影響或停頓，無法於可容忍中斷時間內回復正常運作，或未涉及關鍵基礎設施維運之核心業務或核心資通系統之運作受影響或停頓，於可容忍中斷時間內回復正常運作</a:t>
                      </a:r>
                      <a:endParaRPr lang="zh-TW" altLang="en-US" sz="2000" b="0" i="0" u="none" strike="noStrike" kern="1200" baseline="0" dirty="0">
                        <a:solidFill>
                          <a:schemeClr val="tx1"/>
                        </a:solidFill>
                        <a:latin typeface="+mn-lt"/>
                        <a:ea typeface="+mn-ea"/>
                        <a:cs typeface="+mn-cs"/>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728">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3</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000" b="0" i="0" u="none" strike="noStrike" cap="none" normalizeH="0" baseline="0" dirty="0">
                          <a:ln>
                            <a:noFill/>
                          </a:ln>
                          <a:solidFill>
                            <a:schemeClr val="tx1"/>
                          </a:solidFill>
                          <a:effectLst/>
                          <a:latin typeface="微軟正黑體" pitchFamily="34" charset="-120"/>
                          <a:ea typeface="微軟正黑體" pitchFamily="34" charset="-120"/>
                        </a:rPr>
                        <a:t>未涉及關鍵基礎設施維運之核心業務或核心資通系統之運作受影響或停頓，無法於可容忍中斷時間內回復正常運作，或涉及關鍵基礎設施維運之核心業務或核心資通系統之運作受影響或停頓，於可容忍中斷時間內回復正常運作</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538">
                <a:tc vMerge="1">
                  <a:txBody>
                    <a:bodyPr/>
                    <a:lstStyle/>
                    <a:p>
                      <a:endParaRPr lang="zh-TW" altLang="en-US"/>
                    </a:p>
                  </a:txBody>
                  <a:tcPr/>
                </a:tc>
                <a:tc>
                  <a:txBody>
                    <a:bodyPr/>
                    <a:lstStyle/>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en-US" altLang="zh-TW"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4</a:t>
                      </a:r>
                    </a:p>
                    <a:p>
                      <a:pPr marL="457200" marR="0" lvl="0" indent="-457200" algn="ctr" defTabSz="914400" rtl="0" eaLnBrk="1" fontAlgn="base" latinLnBrk="0" hangingPunct="1">
                        <a:lnSpc>
                          <a:spcPct val="120000"/>
                        </a:lnSpc>
                        <a:spcBef>
                          <a:spcPct val="0"/>
                        </a:spcBef>
                        <a:spcAft>
                          <a:spcPct val="0"/>
                        </a:spcAft>
                        <a:buClrTx/>
                        <a:buSzTx/>
                        <a:buFont typeface="Wingdings" pitchFamily="2" charset="2"/>
                        <a:buNone/>
                        <a:tabLst/>
                      </a:pPr>
                      <a:r>
                        <a:rPr kumimoji="1" lang="zh-TW" altLang="en-US" sz="1400" b="1" i="0" u="none" strike="noStrike" cap="none" normalizeH="0" baseline="0" dirty="0">
                          <a:ln>
                            <a:noFill/>
                          </a:ln>
                          <a:solidFill>
                            <a:schemeClr val="tx1"/>
                          </a:solidFill>
                          <a:effectLst/>
                          <a:latin typeface="微軟正黑體" pitchFamily="34" charset="-120"/>
                          <a:ea typeface="微軟正黑體" pitchFamily="34" charset="-120"/>
                          <a:cs typeface="Times New Roman" pitchFamily="18" charset="0"/>
                        </a:rPr>
                        <a:t>級</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0000"/>
                        </a:lnSpc>
                      </a:pPr>
                      <a:r>
                        <a:rPr lang="zh-TW" altLang="en-US" sz="2000" b="0" i="0" u="none" strike="noStrike" kern="1200" baseline="0" dirty="0">
                          <a:solidFill>
                            <a:schemeClr val="tx1"/>
                          </a:solidFill>
                          <a:latin typeface="+mn-lt"/>
                          <a:ea typeface="+mn-ea"/>
                          <a:cs typeface="+mn-cs"/>
                        </a:rPr>
                        <a:t>涉及關鍵基礎設施維運之核心業務或核心資通系統之運作受影響或停頓，無法於可容忍中斷時間內回復正常運作</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3">
            <a:extLst>
              <a:ext uri="{FF2B5EF4-FFF2-40B4-BE49-F238E27FC236}">
                <a16:creationId xmlns:a16="http://schemas.microsoft.com/office/drawing/2014/main" id="{91D2C2A6-AEC5-44FE-A016-57192FF20589}"/>
              </a:ext>
            </a:extLst>
          </p:cNvPr>
          <p:cNvSpPr txBox="1">
            <a:spLocks noChangeArrowheads="1"/>
          </p:cNvSpPr>
          <p:nvPr/>
        </p:nvSpPr>
        <p:spPr>
          <a:xfrm>
            <a:off x="12544" y="6395508"/>
            <a:ext cx="8280722" cy="365609"/>
          </a:xfrm>
          <a:prstGeom prst="rect">
            <a:avLst/>
          </a:prstGeom>
        </p:spPr>
        <p:txBody>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pPr marL="0" indent="0">
              <a:lnSpc>
                <a:spcPct val="100000"/>
              </a:lnSpc>
              <a:buNone/>
            </a:pPr>
            <a:r>
              <a:rPr lang="zh-TW" altLang="en-US" sz="1600" i="0" kern="0" dirty="0">
                <a:solidFill>
                  <a:schemeClr val="tx1"/>
                </a:solidFill>
              </a:rPr>
              <a:t>可容忍中斷時間：政府機關應考量</a:t>
            </a:r>
            <a:r>
              <a:rPr lang="zh-TW" altLang="en-US" sz="1600" b="1" i="0" kern="0" dirty="0">
                <a:solidFill>
                  <a:srgbClr val="FF0000"/>
                </a:solidFill>
              </a:rPr>
              <a:t>業務性質及影響程度等因素</a:t>
            </a:r>
            <a:r>
              <a:rPr lang="zh-TW" altLang="en-US" sz="1600" i="0" kern="0" dirty="0">
                <a:solidFill>
                  <a:schemeClr val="tx1"/>
                </a:solidFill>
              </a:rPr>
              <a:t>，評定可容許的中斷時間</a:t>
            </a:r>
          </a:p>
        </p:txBody>
      </p:sp>
    </p:spTree>
    <p:extLst>
      <p:ext uri="{BB962C8B-B14F-4D97-AF65-F5344CB8AC3E}">
        <p14:creationId xmlns:p14="http://schemas.microsoft.com/office/powerpoint/2010/main" val="230761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r>
              <a:rPr lang="zh-TW" altLang="en-US" dirty="0"/>
              <a:t>應用程式安全威脅</a:t>
            </a:r>
          </a:p>
        </p:txBody>
      </p:sp>
      <p:sp>
        <p:nvSpPr>
          <p:cNvPr id="3" name="內容版面配置區 2"/>
          <p:cNvSpPr>
            <a:spLocks noGrp="1"/>
          </p:cNvSpPr>
          <p:nvPr>
            <p:ph idx="1"/>
          </p:nvPr>
        </p:nvSpPr>
        <p:spPr>
          <a:xfrm>
            <a:off x="611559" y="1052736"/>
            <a:ext cx="8071271" cy="5229320"/>
          </a:xfrm>
        </p:spPr>
        <p:txBody>
          <a:bodyPr/>
          <a:lstStyle/>
          <a:p>
            <a:r>
              <a:rPr lang="zh-TW" altLang="en-US" dirty="0"/>
              <a:t>緩衝區溢位</a:t>
            </a:r>
            <a:r>
              <a:rPr lang="en-US" altLang="zh-TW" dirty="0"/>
              <a:t>(Buffer overflow)</a:t>
            </a:r>
          </a:p>
          <a:p>
            <a:r>
              <a:rPr lang="zh-TW" altLang="en-US" dirty="0"/>
              <a:t>惡意程式</a:t>
            </a:r>
            <a:r>
              <a:rPr lang="en-US" altLang="zh-TW" dirty="0"/>
              <a:t>(Malware)</a:t>
            </a:r>
          </a:p>
          <a:p>
            <a:r>
              <a:rPr lang="zh-TW" altLang="en-US" dirty="0"/>
              <a:t>邏輯炸彈</a:t>
            </a:r>
            <a:endParaRPr lang="en-US" altLang="zh-TW" dirty="0"/>
          </a:p>
          <a:p>
            <a:r>
              <a:rPr lang="zh-TW" altLang="en-US" dirty="0"/>
              <a:t>隱藏通道</a:t>
            </a:r>
            <a:r>
              <a:rPr lang="en-US" altLang="zh-TW" dirty="0"/>
              <a:t>(Covert Channel)</a:t>
            </a:r>
          </a:p>
          <a:p>
            <a:r>
              <a:rPr lang="zh-TW" altLang="en-US" dirty="0"/>
              <a:t>輸入攻擊</a:t>
            </a:r>
            <a:endParaRPr lang="en-US" altLang="zh-TW" dirty="0"/>
          </a:p>
          <a:p>
            <a:endParaRPr lang="zh-TW"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6597" y="2132856"/>
            <a:ext cx="3515883" cy="2636912"/>
          </a:xfrm>
          <a:prstGeom prst="rect">
            <a:avLst/>
          </a:prstGeom>
          <a:ln>
            <a:noFill/>
          </a:ln>
          <a:effectLst>
            <a:softEdge rad="112500"/>
          </a:effectLst>
        </p:spPr>
      </p:pic>
    </p:spTree>
    <p:extLst>
      <p:ext uri="{BB962C8B-B14F-4D97-AF65-F5344CB8AC3E}">
        <p14:creationId xmlns:p14="http://schemas.microsoft.com/office/powerpoint/2010/main" val="21016252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3833B03C-0771-4542-9288-840222D976B0}"/>
              </a:ext>
            </a:extLst>
          </p:cNvPr>
          <p:cNvSpPr txBox="1">
            <a:spLocks/>
          </p:cNvSpPr>
          <p:nvPr/>
        </p:nvSpPr>
        <p:spPr bwMode="auto">
          <a:xfrm>
            <a:off x="612000" y="1089320"/>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endParaRPr lang="zh-TW" altLang="en-US" i="0" kern="0" dirty="0"/>
          </a:p>
        </p:txBody>
      </p:sp>
      <p:sp>
        <p:nvSpPr>
          <p:cNvPr id="3" name="Rectangle 2">
            <a:extLst>
              <a:ext uri="{FF2B5EF4-FFF2-40B4-BE49-F238E27FC236}">
                <a16:creationId xmlns:a16="http://schemas.microsoft.com/office/drawing/2014/main" id="{B8FE90B5-961B-49C6-BD01-87322BB25659}"/>
              </a:ext>
            </a:extLst>
          </p:cNvPr>
          <p:cNvSpPr txBox="1">
            <a:spLocks noChangeArrowheads="1"/>
          </p:cNvSpPr>
          <p:nvPr/>
        </p:nvSpPr>
        <p:spPr>
          <a:xfrm>
            <a:off x="1224000" y="260648"/>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a:t>資通安全事件通報及應變辦法</a:t>
            </a:r>
            <a:br>
              <a:rPr lang="zh-TW" altLang="en-US" sz="3400" i="0" kern="0"/>
            </a:br>
            <a:r>
              <a:rPr lang="zh-TW" altLang="en-US" sz="3400" i="0" kern="0"/>
              <a:t>─資安事件等級綜合評估說明</a:t>
            </a:r>
            <a:r>
              <a:rPr lang="en-US" altLang="zh-TW" sz="3400" i="0" kern="0"/>
              <a:t>(6/8)</a:t>
            </a:r>
            <a:endParaRPr lang="en-US" altLang="zh-TW" sz="3400" i="0" kern="0" dirty="0"/>
          </a:p>
        </p:txBody>
      </p:sp>
      <p:graphicFrame>
        <p:nvGraphicFramePr>
          <p:cNvPr id="4" name="表格 3">
            <a:extLst>
              <a:ext uri="{FF2B5EF4-FFF2-40B4-BE49-F238E27FC236}">
                <a16:creationId xmlns:a16="http://schemas.microsoft.com/office/drawing/2014/main" id="{9A199EDF-FE41-4D1C-8A04-6B00ACB73BE0}"/>
              </a:ext>
            </a:extLst>
          </p:cNvPr>
          <p:cNvGraphicFramePr>
            <a:graphicFrameLocks noGrp="1"/>
          </p:cNvGraphicFramePr>
          <p:nvPr>
            <p:extLst>
              <p:ext uri="{D42A27DB-BD31-4B8C-83A1-F6EECF244321}">
                <p14:modId xmlns:p14="http://schemas.microsoft.com/office/powerpoint/2010/main" val="2306688323"/>
              </p:ext>
            </p:extLst>
          </p:nvPr>
        </p:nvGraphicFramePr>
        <p:xfrm>
          <a:off x="251520" y="1358425"/>
          <a:ext cx="8786962" cy="5166919"/>
        </p:xfrm>
        <a:graphic>
          <a:graphicData uri="http://schemas.openxmlformats.org/drawingml/2006/table">
            <a:tbl>
              <a:tblPr firstRow="1" bandRow="1"/>
              <a:tblGrid>
                <a:gridCol w="717838">
                  <a:extLst>
                    <a:ext uri="{9D8B030D-6E8A-4147-A177-3AD203B41FA5}">
                      <a16:colId xmlns:a16="http://schemas.microsoft.com/office/drawing/2014/main" val="20000"/>
                    </a:ext>
                  </a:extLst>
                </a:gridCol>
                <a:gridCol w="1393653">
                  <a:extLst>
                    <a:ext uri="{9D8B030D-6E8A-4147-A177-3AD203B41FA5}">
                      <a16:colId xmlns:a16="http://schemas.microsoft.com/office/drawing/2014/main" val="20001"/>
                    </a:ext>
                  </a:extLst>
                </a:gridCol>
                <a:gridCol w="624373">
                  <a:extLst>
                    <a:ext uri="{9D8B030D-6E8A-4147-A177-3AD203B41FA5}">
                      <a16:colId xmlns:a16="http://schemas.microsoft.com/office/drawing/2014/main" val="20002"/>
                    </a:ext>
                  </a:extLst>
                </a:gridCol>
                <a:gridCol w="2160680">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1944216">
                  <a:extLst>
                    <a:ext uri="{9D8B030D-6E8A-4147-A177-3AD203B41FA5}">
                      <a16:colId xmlns:a16="http://schemas.microsoft.com/office/drawing/2014/main" val="20005"/>
                    </a:ext>
                  </a:extLst>
                </a:gridCol>
                <a:gridCol w="1370138">
                  <a:extLst>
                    <a:ext uri="{9D8B030D-6E8A-4147-A177-3AD203B41FA5}">
                      <a16:colId xmlns:a16="http://schemas.microsoft.com/office/drawing/2014/main" val="20006"/>
                    </a:ext>
                  </a:extLst>
                </a:gridCol>
              </a:tblGrid>
              <a:tr h="506691">
                <a:tc>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endParaRPr lang="zh-TW" alt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gridSpan="2">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zh-TW" altLang="en-US" sz="1400" dirty="0"/>
                        <a:t>機密性</a:t>
                      </a:r>
                      <a:endParaRPr lang="en-US" altLang="zh-TW" sz="1400" dirty="0"/>
                    </a:p>
                    <a:p>
                      <a:pPr algn="ctr"/>
                      <a:r>
                        <a:rPr lang="zh-TW" altLang="en-US" sz="1400" dirty="0"/>
                        <a:t>資訊洩漏</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hMerge="1">
                  <a:txBody>
                    <a:bodyPr/>
                    <a:lstStyle/>
                    <a:p>
                      <a:endParaRPr lang="zh-TW" altLang="en-US"/>
                    </a:p>
                  </a:txBody>
                  <a:tcPr/>
                </a:tc>
                <a:tc gridSpan="2">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zh-TW" altLang="en-US" sz="1400" dirty="0"/>
                        <a:t>完整性</a:t>
                      </a:r>
                      <a:endParaRPr lang="en-US" altLang="zh-TW" sz="1400" dirty="0"/>
                    </a:p>
                    <a:p>
                      <a:pPr algn="ctr"/>
                      <a:r>
                        <a:rPr lang="zh-TW" altLang="en-US" sz="1400" dirty="0"/>
                        <a:t>資訊</a:t>
                      </a:r>
                      <a:r>
                        <a:rPr lang="en-US" altLang="zh-TW" sz="1400" dirty="0"/>
                        <a:t>/</a:t>
                      </a:r>
                      <a:r>
                        <a:rPr lang="zh-TW" altLang="en-US" sz="1400" dirty="0"/>
                        <a:t>資通系統遭竄改</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hMerge="1">
                  <a:txBody>
                    <a:bodyPr/>
                    <a:lstStyle/>
                    <a:p>
                      <a:endParaRPr lang="zh-TW" altLang="en-US"/>
                    </a:p>
                  </a:txBody>
                  <a:tcPr/>
                </a:tc>
                <a:tc gridSpan="2">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zh-TW" altLang="en-US" sz="1400" dirty="0"/>
                        <a:t>可用性</a:t>
                      </a:r>
                      <a:endParaRPr lang="en-US" altLang="zh-TW" sz="1400" dirty="0"/>
                    </a:p>
                    <a:p>
                      <a:pPr algn="ctr"/>
                      <a:r>
                        <a:rPr lang="zh-TW" altLang="en-US" sz="1400" dirty="0"/>
                        <a:t>業務</a:t>
                      </a:r>
                      <a:r>
                        <a:rPr lang="en-US" altLang="zh-TW" sz="1400" dirty="0"/>
                        <a:t>/</a:t>
                      </a:r>
                      <a:r>
                        <a:rPr lang="zh-TW" altLang="en-US" sz="1400" dirty="0"/>
                        <a:t>資通系統運作遭中斷</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hMerge="1">
                  <a:txBody>
                    <a:bodyPr/>
                    <a:lstStyle/>
                    <a:p>
                      <a:endParaRPr lang="zh-TW" altLang="en-US"/>
                    </a:p>
                  </a:txBody>
                  <a:tcPr/>
                </a:tc>
                <a:extLst>
                  <a:ext uri="{0D108BD9-81ED-4DB2-BD59-A6C34878D82A}">
                    <a16:rowId xmlns:a16="http://schemas.microsoft.com/office/drawing/2014/main" val="10000"/>
                  </a:ext>
                </a:extLst>
              </a:tr>
              <a:tr h="281340">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資訊性質</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影響程度</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業務資訊</a:t>
                      </a:r>
                      <a:r>
                        <a:rPr lang="en-US" altLang="zh-TW" sz="1400" dirty="0"/>
                        <a:t>/</a:t>
                      </a:r>
                      <a:endParaRPr lang="zh-TW" altLang="en-US" sz="1400" dirty="0"/>
                    </a:p>
                    <a:p>
                      <a:pPr algn="ctr"/>
                      <a:r>
                        <a:rPr lang="zh-TW" altLang="en-US" sz="1400" dirty="0"/>
                        <a:t>資通系統</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影響程度</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業務</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可否於可容忍中斷時間回復</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1"/>
                  </a:ext>
                </a:extLst>
              </a:tr>
              <a:tr h="298053">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altLang="zh-TW" sz="1400" b="1" dirty="0"/>
                        <a:t>1</a:t>
                      </a:r>
                      <a:r>
                        <a:rPr lang="zh-TW" altLang="en-US" sz="1400" b="1" dirty="0"/>
                        <a:t>級</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非核心業務</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輕微</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非核心</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輕微</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非核心業務</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可</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98053">
                <a:tc rowSpan="2">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altLang="zh-TW" sz="1400" b="1" dirty="0"/>
                        <a:t>2</a:t>
                      </a:r>
                      <a:r>
                        <a:rPr lang="zh-TW" altLang="en-US" sz="1400" b="1" dirty="0"/>
                        <a:t>級</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非核心業務</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嚴重</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非核心</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非核心業務</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不可</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extLst>
                  <a:ext uri="{0D108BD9-81ED-4DB2-BD59-A6C34878D82A}">
                    <a16:rowId xmlns:a16="http://schemas.microsoft.com/office/drawing/2014/main" val="10003"/>
                  </a:ext>
                </a:extLst>
              </a:tr>
              <a:tr h="506691">
                <a:tc vMerge="1">
                  <a:txBody>
                    <a:bodyPr/>
                    <a:lstStyle/>
                    <a:p>
                      <a:endParaRPr lang="zh-TW" altLang="en-US"/>
                    </a:p>
                  </a:txBody>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核心業務</a:t>
                      </a:r>
                      <a:endParaRPr lang="en-US" altLang="zh-TW" sz="1400" dirty="0"/>
                    </a:p>
                    <a:p>
                      <a:pPr algn="ctr"/>
                      <a:r>
                        <a:rPr lang="en-US" altLang="zh-TW" sz="1400" dirty="0"/>
                        <a:t>(</a:t>
                      </a:r>
                      <a:r>
                        <a:rPr lang="zh-TW" altLang="en-US" sz="1400" dirty="0"/>
                        <a:t>未涉及</a:t>
                      </a:r>
                      <a:r>
                        <a:rPr lang="en-US" altLang="zh-TW" sz="1400" dirty="0"/>
                        <a:t>CI</a:t>
                      </a:r>
                      <a:r>
                        <a:rPr lang="zh-TW" altLang="en-US" sz="1400" dirty="0"/>
                        <a:t>維運</a:t>
                      </a: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輕微</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核心</a:t>
                      </a: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a:t>
                      </a:r>
                      <a:r>
                        <a:rPr lang="zh-TW" altLang="en-US" sz="1400" dirty="0"/>
                        <a:t>未涉及</a:t>
                      </a:r>
                      <a:r>
                        <a:rPr lang="en-US" altLang="zh-TW" sz="1400" dirty="0"/>
                        <a:t>CI</a:t>
                      </a:r>
                      <a:r>
                        <a:rPr lang="zh-TW" altLang="en-US" sz="1400" dirty="0"/>
                        <a:t>維運</a:t>
                      </a: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輕微</a:t>
                      </a:r>
                    </a:p>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核心</a:t>
                      </a:r>
                      <a:r>
                        <a:rPr lang="en-US" altLang="zh-TW" sz="1400" dirty="0"/>
                        <a:t>/</a:t>
                      </a:r>
                      <a:r>
                        <a:rPr lang="zh-TW" altLang="en-US" sz="1400" dirty="0"/>
                        <a:t>資通系統</a:t>
                      </a: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a:t>
                      </a:r>
                      <a:r>
                        <a:rPr lang="zh-TW" altLang="en-US" sz="1400" dirty="0"/>
                        <a:t>未涉及</a:t>
                      </a:r>
                      <a:r>
                        <a:rPr lang="en-US" altLang="zh-TW" sz="1400" dirty="0"/>
                        <a:t>CI</a:t>
                      </a:r>
                      <a:r>
                        <a:rPr lang="zh-TW" altLang="en-US" sz="1400" dirty="0"/>
                        <a:t>維運</a:t>
                      </a: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可</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extLst>
                  <a:ext uri="{0D108BD9-81ED-4DB2-BD59-A6C34878D82A}">
                    <a16:rowId xmlns:a16="http://schemas.microsoft.com/office/drawing/2014/main" val="10004"/>
                  </a:ext>
                </a:extLst>
              </a:tr>
              <a:tr h="506691">
                <a:tc rowSpan="3">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altLang="zh-TW" sz="1400" b="1" dirty="0"/>
                        <a:t>3</a:t>
                      </a:r>
                      <a:r>
                        <a:rPr lang="zh-TW" altLang="en-US" sz="1400" b="1" dirty="0"/>
                        <a:t>級</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核心業務</a:t>
                      </a:r>
                      <a:endParaRPr lang="en-US" altLang="zh-TW" sz="1400" dirty="0"/>
                    </a:p>
                    <a:p>
                      <a:pPr algn="ctr"/>
                      <a:r>
                        <a:rPr lang="en-US" altLang="zh-TW" sz="1400" dirty="0"/>
                        <a:t>(</a:t>
                      </a:r>
                      <a:r>
                        <a:rPr lang="zh-TW" altLang="en-US" sz="1400" dirty="0"/>
                        <a:t>未涉及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a:t>
                      </a:r>
                      <a:endParaRPr lang="en-US" altLang="zh-TW" sz="1400" dirty="0"/>
                    </a:p>
                    <a:p>
                      <a:pPr algn="ctr"/>
                      <a:r>
                        <a:rPr lang="en-US" altLang="zh-TW" sz="1400" dirty="0"/>
                        <a:t>(</a:t>
                      </a:r>
                      <a:r>
                        <a:rPr lang="zh-TW" altLang="en-US" sz="1400" dirty="0"/>
                        <a:t>未涉及</a:t>
                      </a:r>
                      <a:r>
                        <a:rPr lang="en-US" altLang="zh-TW" sz="1400" dirty="0"/>
                        <a:t>CI</a:t>
                      </a:r>
                      <a:r>
                        <a:rPr lang="zh-TW" altLang="en-US" sz="1400" dirty="0"/>
                        <a:t>維運</a:t>
                      </a: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a:t>
                      </a:r>
                      <a:r>
                        <a:rPr lang="en-US" altLang="zh-TW" sz="1400" dirty="0"/>
                        <a:t>/</a:t>
                      </a:r>
                      <a:r>
                        <a:rPr lang="zh-TW" altLang="en-US" sz="1400" dirty="0"/>
                        <a:t>資通系統</a:t>
                      </a:r>
                      <a:endParaRPr lang="en-US" altLang="zh-TW" sz="1400" dirty="0"/>
                    </a:p>
                    <a:p>
                      <a:pPr algn="ctr"/>
                      <a:r>
                        <a:rPr lang="en-US" altLang="zh-TW" sz="1400" dirty="0"/>
                        <a:t>(</a:t>
                      </a:r>
                      <a:r>
                        <a:rPr lang="zh-TW" altLang="en-US" sz="1400" dirty="0"/>
                        <a:t>未涉及</a:t>
                      </a:r>
                      <a:r>
                        <a:rPr lang="en-US" altLang="zh-TW" sz="1400" dirty="0"/>
                        <a:t>CI</a:t>
                      </a:r>
                      <a:r>
                        <a:rPr lang="zh-TW" altLang="en-US" sz="1400" dirty="0"/>
                        <a:t>維運</a:t>
                      </a: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不可</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extLst>
                  <a:ext uri="{0D108BD9-81ED-4DB2-BD59-A6C34878D82A}">
                    <a16:rowId xmlns:a16="http://schemas.microsoft.com/office/drawing/2014/main" val="10005"/>
                  </a:ext>
                </a:extLst>
              </a:tr>
              <a:tr h="506691">
                <a:tc vMerge="1">
                  <a:txBody>
                    <a:bodyPr/>
                    <a:lstStyle/>
                    <a:p>
                      <a:endParaRPr lang="zh-TW" altLang="en-US"/>
                    </a:p>
                  </a:txBody>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核心業務</a:t>
                      </a:r>
                      <a:endParaRPr lang="en-US" altLang="zh-TW" sz="1400" dirty="0"/>
                    </a:p>
                    <a:p>
                      <a:pPr algn="ctr"/>
                      <a:r>
                        <a:rPr lang="en-US" altLang="zh-TW" sz="1400" dirty="0"/>
                        <a:t>(</a:t>
                      </a:r>
                      <a:r>
                        <a:rPr lang="zh-TW" altLang="en-US" sz="1400" dirty="0"/>
                        <a:t>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輕微</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a:t>
                      </a:r>
                      <a:endParaRPr lang="en-US" altLang="zh-TW" sz="1400" dirty="0"/>
                    </a:p>
                    <a:p>
                      <a:pPr algn="ctr"/>
                      <a:r>
                        <a:rPr lang="en-US" altLang="zh-TW" sz="1400" dirty="0"/>
                        <a:t>(</a:t>
                      </a:r>
                      <a:r>
                        <a:rPr lang="zh-TW" altLang="en-US" sz="1400" dirty="0"/>
                        <a:t>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輕微</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a:t>
                      </a:r>
                      <a:r>
                        <a:rPr lang="en-US" altLang="zh-TW" sz="1400" dirty="0"/>
                        <a:t>/</a:t>
                      </a:r>
                      <a:r>
                        <a:rPr lang="zh-TW" altLang="en-US" sz="1400" dirty="0"/>
                        <a:t>資通系統</a:t>
                      </a:r>
                      <a:endParaRPr lang="en-US" altLang="zh-TW" sz="1400" dirty="0"/>
                    </a:p>
                    <a:p>
                      <a:pPr algn="ctr"/>
                      <a:r>
                        <a:rPr lang="en-US" altLang="zh-TW" sz="1400" dirty="0"/>
                        <a:t>(</a:t>
                      </a:r>
                      <a:r>
                        <a:rPr lang="zh-TW" altLang="en-US" sz="1400" dirty="0"/>
                        <a:t>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可</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extLst>
                  <a:ext uri="{0D108BD9-81ED-4DB2-BD59-A6C34878D82A}">
                    <a16:rowId xmlns:a16="http://schemas.microsoft.com/office/drawing/2014/main" val="10006"/>
                  </a:ext>
                </a:extLst>
              </a:tr>
              <a:tr h="506691">
                <a:tc vMerge="1">
                  <a:txBody>
                    <a:bodyPr/>
                    <a:lstStyle/>
                    <a:p>
                      <a:endParaRPr lang="zh-TW" altLang="en-US"/>
                    </a:p>
                  </a:txBody>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b="0" dirty="0"/>
                        <a:t>一般公務機密、敏感資訊</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輕微</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b="0" dirty="0"/>
                        <a:t>一般公務機密、敏感資訊</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輕微</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extLst>
                  <a:ext uri="{0D108BD9-81ED-4DB2-BD59-A6C34878D82A}">
                    <a16:rowId xmlns:a16="http://schemas.microsoft.com/office/drawing/2014/main" val="10007"/>
                  </a:ext>
                </a:extLst>
              </a:tr>
              <a:tr h="332769">
                <a:tc rowSpan="3">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altLang="zh-TW" sz="1400" b="1" dirty="0"/>
                        <a:t>4</a:t>
                      </a:r>
                      <a:r>
                        <a:rPr lang="zh-TW" altLang="en-US" sz="1400" b="1" dirty="0"/>
                        <a:t>級</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核心業務</a:t>
                      </a:r>
                      <a:endParaRPr lang="en-US" altLang="zh-TW" sz="1400" dirty="0"/>
                    </a:p>
                    <a:p>
                      <a:pPr algn="ctr"/>
                      <a:r>
                        <a:rPr lang="en-US" altLang="zh-TW" sz="1400" dirty="0"/>
                        <a:t>(</a:t>
                      </a:r>
                      <a:r>
                        <a:rPr lang="zh-TW" altLang="en-US" sz="1400" dirty="0"/>
                        <a:t>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a:t>
                      </a:r>
                      <a:endParaRPr lang="en-US" altLang="zh-TW" sz="1400" dirty="0"/>
                    </a:p>
                    <a:p>
                      <a:pPr algn="ctr"/>
                      <a:r>
                        <a:rPr lang="en-US" altLang="zh-TW" sz="1400" dirty="0"/>
                        <a:t>(</a:t>
                      </a:r>
                      <a:r>
                        <a:rPr lang="zh-TW" altLang="en-US" sz="1400" dirty="0"/>
                        <a:t>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dirty="0"/>
                        <a:t>核心</a:t>
                      </a:r>
                      <a:r>
                        <a:rPr lang="en-US" altLang="zh-TW" sz="1400" dirty="0"/>
                        <a:t>/</a:t>
                      </a:r>
                      <a:r>
                        <a:rPr lang="zh-TW" altLang="en-US" sz="1400" dirty="0"/>
                        <a:t>資通系統</a:t>
                      </a:r>
                      <a:endParaRPr lang="en-US" altLang="zh-TW" sz="1400" dirty="0"/>
                    </a:p>
                    <a:p>
                      <a:pPr algn="ctr"/>
                      <a:r>
                        <a:rPr lang="en-US" altLang="zh-TW" sz="1400" dirty="0"/>
                        <a:t>(</a:t>
                      </a:r>
                      <a:r>
                        <a:rPr lang="zh-TW" altLang="en-US" sz="1400" dirty="0"/>
                        <a:t>涉及</a:t>
                      </a:r>
                      <a:r>
                        <a:rPr lang="en-US" altLang="zh-TW" sz="1400" dirty="0"/>
                        <a:t>CI</a:t>
                      </a:r>
                      <a:r>
                        <a:rPr lang="zh-TW" altLang="en-US" sz="1400" dirty="0"/>
                        <a:t>維運</a:t>
                      </a:r>
                      <a:r>
                        <a:rPr lang="en-US" altLang="zh-TW" sz="1400" dirty="0"/>
                        <a:t>)</a:t>
                      </a:r>
                      <a:r>
                        <a:rPr lang="zh-TW" altLang="en-US" sz="1400" dirty="0"/>
                        <a:t> </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不可</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0008"/>
                  </a:ext>
                </a:extLst>
              </a:tr>
              <a:tr h="0">
                <a:tc vMerge="1">
                  <a:txBody>
                    <a:bodyPr/>
                    <a:lstStyle/>
                    <a:p>
                      <a:pPr algn="ctr"/>
                      <a:endParaRPr lang="zh-TW" altLang="en-US" sz="1400" b="1" dirty="0"/>
                    </a:p>
                  </a:txBody>
                  <a:tcPr>
                    <a:solidFill>
                      <a:srgbClr val="FF0000"/>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b="0" dirty="0"/>
                        <a:t>一般公務機密、敏感資訊</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zh-TW" altLang="en-US" sz="1400" b="0" dirty="0"/>
                        <a:t>一般公務機密、敏感資訊</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嚴重</a:t>
                      </a:r>
                      <a:endParaRPr lang="en-US" altLang="zh-TW"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0009"/>
                  </a:ext>
                </a:extLst>
              </a:tr>
              <a:tr h="412039">
                <a:tc vMerge="1">
                  <a:txBody>
                    <a:bodyPr/>
                    <a:lstStyle/>
                    <a:p>
                      <a:endParaRPr lang="zh-TW" altLang="en-US"/>
                    </a:p>
                  </a:txBody>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國家機密</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t>國家機密</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altLang="zh-TW" sz="1400" dirty="0"/>
                        <a:t>-</a:t>
                      </a: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zh-TW"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1725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BE54164-9D03-49E6-86D2-DC247C5D631E}"/>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a:t>資通安全事件通報及應變辦法</a:t>
            </a:r>
            <a:br>
              <a:rPr lang="zh-TW" altLang="en-US" sz="3400" i="0" kern="0"/>
            </a:br>
            <a:r>
              <a:rPr lang="zh-TW" altLang="en-US" sz="3400" i="0" kern="0"/>
              <a:t>─資安事件等級綜合評估說明</a:t>
            </a:r>
            <a:r>
              <a:rPr lang="en-US" altLang="zh-TW" sz="3400" i="0" kern="0" dirty="0"/>
              <a:t>(7/8)</a:t>
            </a:r>
          </a:p>
        </p:txBody>
      </p:sp>
      <p:sp>
        <p:nvSpPr>
          <p:cNvPr id="3" name="內容版面配置區 2">
            <a:extLst>
              <a:ext uri="{FF2B5EF4-FFF2-40B4-BE49-F238E27FC236}">
                <a16:creationId xmlns:a16="http://schemas.microsoft.com/office/drawing/2014/main" id="{2FD90CF1-0976-4551-9690-9CF173818C25}"/>
              </a:ext>
            </a:extLst>
          </p:cNvPr>
          <p:cNvSpPr txBox="1">
            <a:spLocks/>
          </p:cNvSpPr>
          <p:nvPr/>
        </p:nvSpPr>
        <p:spPr bwMode="auto">
          <a:xfrm>
            <a:off x="612000" y="1142997"/>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endParaRPr lang="zh-TW" altLang="en-US" i="0" kern="0" dirty="0"/>
          </a:p>
        </p:txBody>
      </p:sp>
      <p:grpSp>
        <p:nvGrpSpPr>
          <p:cNvPr id="4" name="群組 47">
            <a:extLst>
              <a:ext uri="{FF2B5EF4-FFF2-40B4-BE49-F238E27FC236}">
                <a16:creationId xmlns:a16="http://schemas.microsoft.com/office/drawing/2014/main" id="{61B87426-AF50-43D6-8FF3-8FB0B50390A8}"/>
              </a:ext>
            </a:extLst>
          </p:cNvPr>
          <p:cNvGrpSpPr>
            <a:grpSpLocks/>
          </p:cNvGrpSpPr>
          <p:nvPr/>
        </p:nvGrpSpPr>
        <p:grpSpPr bwMode="auto">
          <a:xfrm>
            <a:off x="246063" y="1322090"/>
            <a:ext cx="8647112" cy="5275262"/>
            <a:chOff x="246257" y="1268760"/>
            <a:chExt cx="8646223" cy="5274676"/>
          </a:xfrm>
        </p:grpSpPr>
        <p:grpSp>
          <p:nvGrpSpPr>
            <p:cNvPr id="5" name="群組 11">
              <a:extLst>
                <a:ext uri="{FF2B5EF4-FFF2-40B4-BE49-F238E27FC236}">
                  <a16:creationId xmlns:a16="http://schemas.microsoft.com/office/drawing/2014/main" id="{AC2F72BB-F83D-4ADF-88D2-4EC964FEF94C}"/>
                </a:ext>
              </a:extLst>
            </p:cNvPr>
            <p:cNvGrpSpPr>
              <a:grpSpLocks/>
            </p:cNvGrpSpPr>
            <p:nvPr/>
          </p:nvGrpSpPr>
          <p:grpSpPr bwMode="auto">
            <a:xfrm>
              <a:off x="246257" y="1268760"/>
              <a:ext cx="8646223" cy="5274676"/>
              <a:chOff x="246257" y="1268760"/>
              <a:chExt cx="8646223" cy="5274676"/>
            </a:xfrm>
          </p:grpSpPr>
          <p:sp>
            <p:nvSpPr>
              <p:cNvPr id="39" name="矩形 4">
                <a:extLst>
                  <a:ext uri="{FF2B5EF4-FFF2-40B4-BE49-F238E27FC236}">
                    <a16:creationId xmlns:a16="http://schemas.microsoft.com/office/drawing/2014/main" id="{BDA60D18-0657-4D90-BEA6-982A05C6AFB0}"/>
                  </a:ext>
                </a:extLst>
              </p:cNvPr>
              <p:cNvSpPr>
                <a:spLocks noChangeArrowheads="1"/>
              </p:cNvSpPr>
              <p:nvPr/>
            </p:nvSpPr>
            <p:spPr bwMode="auto">
              <a:xfrm>
                <a:off x="251520" y="1268760"/>
                <a:ext cx="936104" cy="1656184"/>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b="1" dirty="0">
                    <a:latin typeface="微軟正黑體" pitchFamily="34" charset="-120"/>
                    <a:ea typeface="微軟正黑體" pitchFamily="34" charset="-120"/>
                  </a:rPr>
                  <a:t>情境</a:t>
                </a:r>
              </a:p>
            </p:txBody>
          </p:sp>
          <p:sp>
            <p:nvSpPr>
              <p:cNvPr id="40" name="矩形 5">
                <a:extLst>
                  <a:ext uri="{FF2B5EF4-FFF2-40B4-BE49-F238E27FC236}">
                    <a16:creationId xmlns:a16="http://schemas.microsoft.com/office/drawing/2014/main" id="{C1CC6A9B-A000-4906-9755-45B8DF90AB9C}"/>
                  </a:ext>
                </a:extLst>
              </p:cNvPr>
              <p:cNvSpPr>
                <a:spLocks noChangeArrowheads="1"/>
              </p:cNvSpPr>
              <p:nvPr/>
            </p:nvSpPr>
            <p:spPr bwMode="auto">
              <a:xfrm>
                <a:off x="251520" y="3068960"/>
                <a:ext cx="936104" cy="2304256"/>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b="1">
                    <a:latin typeface="微軟正黑體" pitchFamily="34" charset="-120"/>
                    <a:ea typeface="微軟正黑體" pitchFamily="34" charset="-120"/>
                  </a:rPr>
                  <a:t>解析</a:t>
                </a:r>
              </a:p>
            </p:txBody>
          </p:sp>
          <p:sp>
            <p:nvSpPr>
              <p:cNvPr id="41" name="矩形 6">
                <a:extLst>
                  <a:ext uri="{FF2B5EF4-FFF2-40B4-BE49-F238E27FC236}">
                    <a16:creationId xmlns:a16="http://schemas.microsoft.com/office/drawing/2014/main" id="{11209633-02D3-4B6C-AA9B-707D9EB3153D}"/>
                  </a:ext>
                </a:extLst>
              </p:cNvPr>
              <p:cNvSpPr>
                <a:spLocks noChangeArrowheads="1"/>
              </p:cNvSpPr>
              <p:nvPr/>
            </p:nvSpPr>
            <p:spPr bwMode="auto">
              <a:xfrm>
                <a:off x="246257" y="5517231"/>
                <a:ext cx="936104" cy="1026205"/>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b="1">
                    <a:latin typeface="微軟正黑體" pitchFamily="34" charset="-120"/>
                    <a:ea typeface="微軟正黑體" pitchFamily="34" charset="-120"/>
                  </a:rPr>
                  <a:t>綜合</a:t>
                </a:r>
                <a:endParaRPr lang="en-US" altLang="zh-TW" b="1" dirty="0">
                  <a:latin typeface="微軟正黑體" pitchFamily="34" charset="-120"/>
                  <a:ea typeface="微軟正黑體" pitchFamily="34" charset="-120"/>
                </a:endParaRPr>
              </a:p>
              <a:p>
                <a:pPr algn="ctr"/>
                <a:r>
                  <a:rPr lang="zh-TW" altLang="en-US" b="1">
                    <a:latin typeface="微軟正黑體" pitchFamily="34" charset="-120"/>
                    <a:ea typeface="微軟正黑體" pitchFamily="34" charset="-120"/>
                  </a:rPr>
                  <a:t>評估</a:t>
                </a:r>
              </a:p>
            </p:txBody>
          </p:sp>
          <p:sp>
            <p:nvSpPr>
              <p:cNvPr id="42" name="矩形 7">
                <a:extLst>
                  <a:ext uri="{FF2B5EF4-FFF2-40B4-BE49-F238E27FC236}">
                    <a16:creationId xmlns:a16="http://schemas.microsoft.com/office/drawing/2014/main" id="{9443E15D-824D-4231-9F1D-FAA9287A80F6}"/>
                  </a:ext>
                </a:extLst>
              </p:cNvPr>
              <p:cNvSpPr>
                <a:spLocks noChangeArrowheads="1"/>
              </p:cNvSpPr>
              <p:nvPr/>
            </p:nvSpPr>
            <p:spPr bwMode="auto">
              <a:xfrm>
                <a:off x="1259632" y="1268760"/>
                <a:ext cx="7632848" cy="1656184"/>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TW" i="0" dirty="0">
                    <a:latin typeface="微軟正黑體" pitchFamily="34" charset="-120"/>
                    <a:ea typeface="微軟正黑體" pitchFamily="34" charset="-120"/>
                  </a:rPr>
                  <a:t>A</a:t>
                </a:r>
                <a:r>
                  <a:rPr lang="zh-TW" altLang="en-US" i="0" dirty="0">
                    <a:latin typeface="微軟正黑體" pitchFamily="34" charset="-120"/>
                    <a:ea typeface="微軟正黑體" pitchFamily="34" charset="-120"/>
                  </a:rPr>
                  <a:t>機關自行發現內部一名員工電腦中的檔案被加密，此該員工負責處理機關內核心資通系統相關行政作業，該系統未涉及關鍵基礎設施相關運作，受害可以用其他電腦代替使用。</a:t>
                </a:r>
                <a:r>
                  <a:rPr lang="en-US" altLang="zh-TW" i="0" dirty="0">
                    <a:latin typeface="微軟正黑體" pitchFamily="34" charset="-120"/>
                    <a:ea typeface="微軟正黑體" pitchFamily="34" charset="-120"/>
                  </a:rPr>
                  <a:t>A</a:t>
                </a:r>
                <a:r>
                  <a:rPr lang="zh-TW" altLang="en-US" i="0" dirty="0">
                    <a:latin typeface="微軟正黑體" pitchFamily="34" charset="-120"/>
                    <a:ea typeface="微軟正黑體" pitchFamily="34" charset="-120"/>
                  </a:rPr>
                  <a:t>機關資訊人員針對受駭電腦進行還原程序處理，並清查其餘電腦，沒有被加密之情形。</a:t>
                </a:r>
                <a:r>
                  <a:rPr lang="en-US" altLang="zh-TW" i="0" dirty="0">
                    <a:latin typeface="微軟正黑體" pitchFamily="34" charset="-120"/>
                    <a:ea typeface="微軟正黑體" pitchFamily="34" charset="-120"/>
                  </a:rPr>
                  <a:t>A</a:t>
                </a:r>
                <a:r>
                  <a:rPr lang="zh-TW" altLang="en-US" i="0" dirty="0">
                    <a:latin typeface="微軟正黑體" pitchFamily="34" charset="-120"/>
                    <a:ea typeface="微軟正黑體" pitchFamily="34" charset="-120"/>
                  </a:rPr>
                  <a:t>機關資訊人員依通報應變作業規定登入通報應變網站進行通報作業</a:t>
                </a:r>
              </a:p>
            </p:txBody>
          </p:sp>
          <p:sp>
            <p:nvSpPr>
              <p:cNvPr id="43" name="矩形 8">
                <a:extLst>
                  <a:ext uri="{FF2B5EF4-FFF2-40B4-BE49-F238E27FC236}">
                    <a16:creationId xmlns:a16="http://schemas.microsoft.com/office/drawing/2014/main" id="{2C082AEA-C76B-4F7E-B434-DFF88C08F2CE}"/>
                  </a:ext>
                </a:extLst>
              </p:cNvPr>
              <p:cNvSpPr>
                <a:spLocks noChangeArrowheads="1"/>
              </p:cNvSpPr>
              <p:nvPr/>
            </p:nvSpPr>
            <p:spPr bwMode="auto">
              <a:xfrm>
                <a:off x="1258307" y="3068960"/>
                <a:ext cx="4825861" cy="2304256"/>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TW" altLang="en-US" i="0">
                  <a:latin typeface="微軟正黑體" pitchFamily="34" charset="-120"/>
                  <a:ea typeface="微軟正黑體" pitchFamily="34" charset="-120"/>
                </a:endParaRPr>
              </a:p>
            </p:txBody>
          </p:sp>
          <p:sp>
            <p:nvSpPr>
              <p:cNvPr id="44" name="矩形 9">
                <a:extLst>
                  <a:ext uri="{FF2B5EF4-FFF2-40B4-BE49-F238E27FC236}">
                    <a16:creationId xmlns:a16="http://schemas.microsoft.com/office/drawing/2014/main" id="{66D51225-C63A-47CC-9F45-878B6EB2209E}"/>
                  </a:ext>
                </a:extLst>
              </p:cNvPr>
              <p:cNvSpPr>
                <a:spLocks noChangeArrowheads="1"/>
              </p:cNvSpPr>
              <p:nvPr/>
            </p:nvSpPr>
            <p:spPr bwMode="auto">
              <a:xfrm>
                <a:off x="1259632" y="5517230"/>
                <a:ext cx="4825861" cy="10081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TW" altLang="en-US" i="0">
                  <a:latin typeface="微軟正黑體" pitchFamily="34" charset="-120"/>
                  <a:ea typeface="微軟正黑體" pitchFamily="34" charset="-120"/>
                </a:endParaRPr>
              </a:p>
            </p:txBody>
          </p:sp>
          <p:sp>
            <p:nvSpPr>
              <p:cNvPr id="45" name="矩形 44">
                <a:extLst>
                  <a:ext uri="{FF2B5EF4-FFF2-40B4-BE49-F238E27FC236}">
                    <a16:creationId xmlns:a16="http://schemas.microsoft.com/office/drawing/2014/main" id="{5B12114B-EC8B-4AAE-B9BD-BD0C62D42D6C}"/>
                  </a:ext>
                </a:extLst>
              </p:cNvPr>
              <p:cNvSpPr/>
              <p:nvPr/>
            </p:nvSpPr>
            <p:spPr bwMode="auto">
              <a:xfrm>
                <a:off x="6228929" y="3068785"/>
                <a:ext cx="2663551" cy="3384174"/>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grpSp>
        <p:grpSp>
          <p:nvGrpSpPr>
            <p:cNvPr id="6" name="群組 46">
              <a:extLst>
                <a:ext uri="{FF2B5EF4-FFF2-40B4-BE49-F238E27FC236}">
                  <a16:creationId xmlns:a16="http://schemas.microsoft.com/office/drawing/2014/main" id="{BA2BDF96-548E-4B86-A158-E8EB04332D2E}"/>
                </a:ext>
              </a:extLst>
            </p:cNvPr>
            <p:cNvGrpSpPr>
              <a:grpSpLocks/>
            </p:cNvGrpSpPr>
            <p:nvPr/>
          </p:nvGrpSpPr>
          <p:grpSpPr bwMode="auto">
            <a:xfrm>
              <a:off x="6335180" y="3389801"/>
              <a:ext cx="1477911" cy="2919519"/>
              <a:chOff x="9299594" y="3212976"/>
              <a:chExt cx="1477911" cy="2919519"/>
            </a:xfrm>
          </p:grpSpPr>
          <p:grpSp>
            <p:nvGrpSpPr>
              <p:cNvPr id="7" name="群組 21">
                <a:extLst>
                  <a:ext uri="{FF2B5EF4-FFF2-40B4-BE49-F238E27FC236}">
                    <a16:creationId xmlns:a16="http://schemas.microsoft.com/office/drawing/2014/main" id="{DD86A055-1B8F-4CE5-AB66-5B3E380326A2}"/>
                  </a:ext>
                </a:extLst>
              </p:cNvPr>
              <p:cNvGrpSpPr>
                <a:grpSpLocks/>
              </p:cNvGrpSpPr>
              <p:nvPr/>
            </p:nvGrpSpPr>
            <p:grpSpPr bwMode="auto">
              <a:xfrm>
                <a:off x="9299594" y="3212976"/>
                <a:ext cx="372126" cy="2919519"/>
                <a:chOff x="9299594" y="3212976"/>
                <a:chExt cx="372126" cy="2919519"/>
              </a:xfrm>
            </p:grpSpPr>
            <p:sp>
              <p:nvSpPr>
                <p:cNvPr id="32" name="矩形 14">
                  <a:extLst>
                    <a:ext uri="{FF2B5EF4-FFF2-40B4-BE49-F238E27FC236}">
                      <a16:creationId xmlns:a16="http://schemas.microsoft.com/office/drawing/2014/main" id="{DB409206-97CF-49E1-B99A-92862F314AFA}"/>
                    </a:ext>
                  </a:extLst>
                </p:cNvPr>
                <p:cNvSpPr>
                  <a:spLocks noChangeArrowheads="1"/>
                </p:cNvSpPr>
                <p:nvPr/>
              </p:nvSpPr>
              <p:spPr bwMode="auto">
                <a:xfrm>
                  <a:off x="9308994" y="3212976"/>
                  <a:ext cx="360040" cy="2919519"/>
                </a:xfrm>
                <a:prstGeom prst="rect">
                  <a:avLst/>
                </a:prstGeom>
                <a:solidFill>
                  <a:schemeClr val="accent1"/>
                </a:solidFill>
                <a:ln w="50800" algn="ctr">
                  <a:solidFill>
                    <a:schemeClr val="tx1"/>
                  </a:solidFill>
                  <a:round/>
                  <a:headEnd/>
                  <a:tailEnd type="triangle" w="med" len="med"/>
                </a:ln>
              </p:spPr>
              <p:txBody>
                <a:bodyPr/>
                <a:lstStyle/>
                <a:p>
                  <a:pPr algn="ctr"/>
                  <a:endParaRPr lang="zh-TW" altLang="en-US">
                    <a:latin typeface="微軟正黑體" pitchFamily="34" charset="-120"/>
                    <a:ea typeface="微軟正黑體" pitchFamily="34" charset="-120"/>
                  </a:endParaRPr>
                </a:p>
              </p:txBody>
            </p:sp>
            <p:sp>
              <p:nvSpPr>
                <p:cNvPr id="33" name="矩形 32">
                  <a:extLst>
                    <a:ext uri="{FF2B5EF4-FFF2-40B4-BE49-F238E27FC236}">
                      <a16:creationId xmlns:a16="http://schemas.microsoft.com/office/drawing/2014/main" id="{4DCBD497-C3C5-46A6-A4B3-F031D75E17F6}"/>
                    </a:ext>
                  </a:extLst>
                </p:cNvPr>
                <p:cNvSpPr/>
                <p:nvPr/>
              </p:nvSpPr>
              <p:spPr bwMode="auto">
                <a:xfrm>
                  <a:off x="9309219" y="3212599"/>
                  <a:ext cx="380961" cy="504769"/>
                </a:xfrm>
                <a:prstGeom prst="rect">
                  <a:avLst/>
                </a:prstGeom>
                <a:solidFill>
                  <a:schemeClr val="bg1">
                    <a:lumMod val="75000"/>
                  </a:schemeClr>
                </a:solidFill>
                <a:ln w="22225" cap="flat" cmpd="sng" algn="ctr">
                  <a:solidFill>
                    <a:schemeClr val="tx1"/>
                  </a:solid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sp>
              <p:nvSpPr>
                <p:cNvPr id="34" name="矩形 33">
                  <a:extLst>
                    <a:ext uri="{FF2B5EF4-FFF2-40B4-BE49-F238E27FC236}">
                      <a16:creationId xmlns:a16="http://schemas.microsoft.com/office/drawing/2014/main" id="{4EEEC1B9-F246-4E4B-97E7-9D3252E311CB}"/>
                    </a:ext>
                  </a:extLst>
                </p:cNvPr>
                <p:cNvSpPr/>
                <p:nvPr/>
              </p:nvSpPr>
              <p:spPr bwMode="auto">
                <a:xfrm>
                  <a:off x="9310806" y="3744352"/>
                  <a:ext cx="382549" cy="476197"/>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4</a:t>
                  </a:r>
                  <a:endParaRPr lang="zh-TW" altLang="en-US" b="1" i="0" dirty="0">
                    <a:latin typeface="微軟正黑體" pitchFamily="34" charset="-120"/>
                    <a:ea typeface="微軟正黑體" pitchFamily="34" charset="-120"/>
                  </a:endParaRPr>
                </a:p>
              </p:txBody>
            </p:sp>
            <p:sp>
              <p:nvSpPr>
                <p:cNvPr id="35" name="矩形 34">
                  <a:extLst>
                    <a:ext uri="{FF2B5EF4-FFF2-40B4-BE49-F238E27FC236}">
                      <a16:creationId xmlns:a16="http://schemas.microsoft.com/office/drawing/2014/main" id="{B4648227-A01A-4B03-B109-34675534F24C}"/>
                    </a:ext>
                  </a:extLst>
                </p:cNvPr>
                <p:cNvSpPr/>
                <p:nvPr/>
              </p:nvSpPr>
              <p:spPr bwMode="auto">
                <a:xfrm>
                  <a:off x="9310806" y="4230073"/>
                  <a:ext cx="382549" cy="477785"/>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3</a:t>
                  </a:r>
                  <a:endParaRPr lang="zh-TW" altLang="en-US" b="1" i="0" dirty="0">
                    <a:latin typeface="微軟正黑體" pitchFamily="34" charset="-120"/>
                    <a:ea typeface="微軟正黑體" pitchFamily="34" charset="-120"/>
                  </a:endParaRPr>
                </a:p>
              </p:txBody>
            </p:sp>
            <p:sp>
              <p:nvSpPr>
                <p:cNvPr id="36" name="矩形 35">
                  <a:extLst>
                    <a:ext uri="{FF2B5EF4-FFF2-40B4-BE49-F238E27FC236}">
                      <a16:creationId xmlns:a16="http://schemas.microsoft.com/office/drawing/2014/main" id="{D7C02D32-6464-464C-875C-044D9735CCDB}"/>
                    </a:ext>
                  </a:extLst>
                </p:cNvPr>
                <p:cNvSpPr/>
                <p:nvPr/>
              </p:nvSpPr>
              <p:spPr bwMode="auto">
                <a:xfrm>
                  <a:off x="9310806" y="4707858"/>
                  <a:ext cx="382549" cy="477784"/>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2</a:t>
                  </a:r>
                  <a:endParaRPr lang="zh-TW" altLang="en-US" b="1" i="0" dirty="0">
                    <a:latin typeface="微軟正黑體" pitchFamily="34" charset="-120"/>
                    <a:ea typeface="微軟正黑體" pitchFamily="34" charset="-120"/>
                  </a:endParaRPr>
                </a:p>
              </p:txBody>
            </p:sp>
            <p:sp>
              <p:nvSpPr>
                <p:cNvPr id="37" name="矩形 36">
                  <a:extLst>
                    <a:ext uri="{FF2B5EF4-FFF2-40B4-BE49-F238E27FC236}">
                      <a16:creationId xmlns:a16="http://schemas.microsoft.com/office/drawing/2014/main" id="{42FC0890-B745-47E4-ADA5-C6B902F2140F}"/>
                    </a:ext>
                  </a:extLst>
                </p:cNvPr>
                <p:cNvSpPr/>
                <p:nvPr/>
              </p:nvSpPr>
              <p:spPr bwMode="auto">
                <a:xfrm>
                  <a:off x="9299695" y="5185642"/>
                  <a:ext cx="380961" cy="477785"/>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1</a:t>
                  </a:r>
                  <a:endParaRPr lang="zh-TW" altLang="en-US" b="1" i="0" dirty="0">
                    <a:latin typeface="微軟正黑體" pitchFamily="34" charset="-120"/>
                    <a:ea typeface="微軟正黑體" pitchFamily="34" charset="-120"/>
                  </a:endParaRPr>
                </a:p>
              </p:txBody>
            </p:sp>
            <p:sp>
              <p:nvSpPr>
                <p:cNvPr id="38" name="矩形 20">
                  <a:extLst>
                    <a:ext uri="{FF2B5EF4-FFF2-40B4-BE49-F238E27FC236}">
                      <a16:creationId xmlns:a16="http://schemas.microsoft.com/office/drawing/2014/main" id="{D0A5B8EF-2B4A-47C4-8963-9A30F4985B3F}"/>
                    </a:ext>
                  </a:extLst>
                </p:cNvPr>
                <p:cNvSpPr>
                  <a:spLocks noChangeArrowheads="1"/>
                </p:cNvSpPr>
                <p:nvPr/>
              </p:nvSpPr>
              <p:spPr bwMode="auto">
                <a:xfrm>
                  <a:off x="9311680" y="5655333"/>
                  <a:ext cx="360040" cy="477162"/>
                </a:xfrm>
                <a:prstGeom prst="rect">
                  <a:avLst/>
                </a:prstGeom>
                <a:solidFill>
                  <a:srgbClr val="FFCCFF"/>
                </a:solidFill>
                <a:ln w="22225" algn="ctr">
                  <a:solidFill>
                    <a:schemeClr val="tx1"/>
                  </a:solidFill>
                  <a:prstDash val="sysDash"/>
                  <a:round/>
                  <a:headEnd/>
                  <a:tailEnd type="triangle" w="med" len="med"/>
                </a:ln>
              </p:spPr>
              <p:txBody>
                <a:bodyPr anchor="ctr"/>
                <a:lstStyle/>
                <a:p>
                  <a:pPr algn="ctr"/>
                  <a:r>
                    <a:rPr lang="zh-TW" altLang="en-US" b="1" i="0">
                      <a:latin typeface="微軟正黑體" pitchFamily="34" charset="-120"/>
                      <a:ea typeface="微軟正黑體" pitchFamily="34" charset="-120"/>
                    </a:rPr>
                    <a:t>無</a:t>
                  </a:r>
                </a:p>
              </p:txBody>
            </p:sp>
          </p:grpSp>
          <p:grpSp>
            <p:nvGrpSpPr>
              <p:cNvPr id="8" name="群組 22">
                <a:extLst>
                  <a:ext uri="{FF2B5EF4-FFF2-40B4-BE49-F238E27FC236}">
                    <a16:creationId xmlns:a16="http://schemas.microsoft.com/office/drawing/2014/main" id="{15585F94-D458-4DD6-9F98-00E48A65FF53}"/>
                  </a:ext>
                </a:extLst>
              </p:cNvPr>
              <p:cNvGrpSpPr>
                <a:grpSpLocks/>
              </p:cNvGrpSpPr>
              <p:nvPr/>
            </p:nvGrpSpPr>
            <p:grpSpPr bwMode="auto">
              <a:xfrm>
                <a:off x="9693968" y="3212976"/>
                <a:ext cx="362886" cy="2919519"/>
                <a:chOff x="9308994" y="3212976"/>
                <a:chExt cx="362886" cy="2919519"/>
              </a:xfrm>
            </p:grpSpPr>
            <p:sp>
              <p:nvSpPr>
                <p:cNvPr id="25" name="矩形 23">
                  <a:extLst>
                    <a:ext uri="{FF2B5EF4-FFF2-40B4-BE49-F238E27FC236}">
                      <a16:creationId xmlns:a16="http://schemas.microsoft.com/office/drawing/2014/main" id="{26A5613B-4DB3-48DA-8858-1A03AE1137B9}"/>
                    </a:ext>
                  </a:extLst>
                </p:cNvPr>
                <p:cNvSpPr>
                  <a:spLocks noChangeArrowheads="1"/>
                </p:cNvSpPr>
                <p:nvPr/>
              </p:nvSpPr>
              <p:spPr bwMode="auto">
                <a:xfrm>
                  <a:off x="9308994" y="3212976"/>
                  <a:ext cx="360040" cy="2919519"/>
                </a:xfrm>
                <a:prstGeom prst="rect">
                  <a:avLst/>
                </a:prstGeom>
                <a:solidFill>
                  <a:schemeClr val="accent1"/>
                </a:solidFill>
                <a:ln w="50800" algn="ctr">
                  <a:solidFill>
                    <a:schemeClr val="tx1"/>
                  </a:solidFill>
                  <a:round/>
                  <a:headEnd/>
                  <a:tailEnd type="triangle" w="med" len="med"/>
                </a:ln>
              </p:spPr>
              <p:txBody>
                <a:bodyPr/>
                <a:lstStyle/>
                <a:p>
                  <a:pPr algn="ctr"/>
                  <a:endParaRPr lang="zh-TW" altLang="en-US">
                    <a:latin typeface="微軟正黑體" pitchFamily="34" charset="-120"/>
                    <a:ea typeface="微軟正黑體" pitchFamily="34" charset="-120"/>
                  </a:endParaRPr>
                </a:p>
              </p:txBody>
            </p:sp>
            <p:sp>
              <p:nvSpPr>
                <p:cNvPr id="26" name="矩形 24">
                  <a:extLst>
                    <a:ext uri="{FF2B5EF4-FFF2-40B4-BE49-F238E27FC236}">
                      <a16:creationId xmlns:a16="http://schemas.microsoft.com/office/drawing/2014/main" id="{C46336BD-7818-459F-A861-B198A4F6B5AA}"/>
                    </a:ext>
                  </a:extLst>
                </p:cNvPr>
                <p:cNvSpPr>
                  <a:spLocks noChangeArrowheads="1"/>
                </p:cNvSpPr>
                <p:nvPr/>
              </p:nvSpPr>
              <p:spPr bwMode="auto">
                <a:xfrm>
                  <a:off x="9308994" y="3212976"/>
                  <a:ext cx="360040" cy="504056"/>
                </a:xfrm>
                <a:prstGeom prst="rect">
                  <a:avLst/>
                </a:prstGeom>
                <a:solidFill>
                  <a:srgbClr val="00B0F0"/>
                </a:solidFill>
                <a:ln w="22225" algn="ctr">
                  <a:solidFill>
                    <a:schemeClr val="tx1"/>
                  </a:solidFill>
                  <a:round/>
                  <a:headEnd/>
                  <a:tailEnd type="triangle" w="med" len="med"/>
                </a:ln>
              </p:spPr>
              <p:txBody>
                <a:bodyPr anchor="ctr"/>
                <a:lstStyle/>
                <a:p>
                  <a:pPr algn="ctr"/>
                  <a:r>
                    <a:rPr lang="zh-TW" altLang="en-US" b="1" i="0" dirty="0">
                      <a:latin typeface="微軟正黑體" pitchFamily="34" charset="-120"/>
                      <a:ea typeface="微軟正黑體" pitchFamily="34" charset="-120"/>
                    </a:rPr>
                    <a:t>機</a:t>
                  </a:r>
                </a:p>
              </p:txBody>
            </p:sp>
            <p:sp>
              <p:nvSpPr>
                <p:cNvPr id="27" name="矩形 26">
                  <a:extLst>
                    <a:ext uri="{FF2B5EF4-FFF2-40B4-BE49-F238E27FC236}">
                      <a16:creationId xmlns:a16="http://schemas.microsoft.com/office/drawing/2014/main" id="{C4533321-17C3-4474-8027-BAFA72235469}"/>
                    </a:ext>
                  </a:extLst>
                </p:cNvPr>
                <p:cNvSpPr/>
                <p:nvPr/>
              </p:nvSpPr>
              <p:spPr bwMode="auto">
                <a:xfrm>
                  <a:off x="9330603" y="3744352"/>
                  <a:ext cx="341277" cy="476197"/>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8" name="矩形 27">
                  <a:extLst>
                    <a:ext uri="{FF2B5EF4-FFF2-40B4-BE49-F238E27FC236}">
                      <a16:creationId xmlns:a16="http://schemas.microsoft.com/office/drawing/2014/main" id="{F3C53933-FF4B-46DB-8DCE-ACA0A5974405}"/>
                    </a:ext>
                  </a:extLst>
                </p:cNvPr>
                <p:cNvSpPr/>
                <p:nvPr/>
              </p:nvSpPr>
              <p:spPr bwMode="auto">
                <a:xfrm>
                  <a:off x="9330603" y="4230073"/>
                  <a:ext cx="341277" cy="477785"/>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9" name="矩形 28">
                  <a:extLst>
                    <a:ext uri="{FF2B5EF4-FFF2-40B4-BE49-F238E27FC236}">
                      <a16:creationId xmlns:a16="http://schemas.microsoft.com/office/drawing/2014/main" id="{922D7338-6048-46B1-AEA9-1B6D042D5600}"/>
                    </a:ext>
                  </a:extLst>
                </p:cNvPr>
                <p:cNvSpPr/>
                <p:nvPr/>
              </p:nvSpPr>
              <p:spPr bwMode="auto">
                <a:xfrm>
                  <a:off x="9330603" y="4707858"/>
                  <a:ext cx="341277" cy="477784"/>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0" name="矩形 29">
                  <a:extLst>
                    <a:ext uri="{FF2B5EF4-FFF2-40B4-BE49-F238E27FC236}">
                      <a16:creationId xmlns:a16="http://schemas.microsoft.com/office/drawing/2014/main" id="{2A824749-BCD8-43C2-A528-EAB763CF4EAB}"/>
                    </a:ext>
                  </a:extLst>
                </p:cNvPr>
                <p:cNvSpPr/>
                <p:nvPr/>
              </p:nvSpPr>
              <p:spPr bwMode="auto">
                <a:xfrm>
                  <a:off x="9321080" y="5185642"/>
                  <a:ext cx="338101" cy="477785"/>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1" name="矩形 29">
                  <a:extLst>
                    <a:ext uri="{FF2B5EF4-FFF2-40B4-BE49-F238E27FC236}">
                      <a16:creationId xmlns:a16="http://schemas.microsoft.com/office/drawing/2014/main" id="{7A3E6FCE-3DFC-4F98-BABB-2AA144F9315B}"/>
                    </a:ext>
                  </a:extLst>
                </p:cNvPr>
                <p:cNvSpPr>
                  <a:spLocks noChangeArrowheads="1"/>
                </p:cNvSpPr>
                <p:nvPr/>
              </p:nvSpPr>
              <p:spPr bwMode="auto">
                <a:xfrm>
                  <a:off x="9311680" y="5655333"/>
                  <a:ext cx="360040" cy="477162"/>
                </a:xfrm>
                <a:prstGeom prst="rect">
                  <a:avLst/>
                </a:prstGeom>
                <a:solidFill>
                  <a:srgbClr val="CCECFF"/>
                </a:solidFill>
                <a:ln w="22225" algn="ctr">
                  <a:solidFill>
                    <a:schemeClr val="tx1"/>
                  </a:solidFill>
                  <a:prstDash val="sysDash"/>
                  <a:round/>
                  <a:headEnd/>
                  <a:tailEnd type="triangle" w="med" len="med"/>
                </a:ln>
              </p:spPr>
              <p:txBody>
                <a:bodyPr anchor="ctr"/>
                <a:lstStyle/>
                <a:p>
                  <a:pPr algn="ctr"/>
                  <a:endParaRPr lang="zh-TW" altLang="en-US" b="1" i="0">
                    <a:latin typeface="微軟正黑體" pitchFamily="34" charset="-120"/>
                    <a:ea typeface="微軟正黑體" pitchFamily="34" charset="-120"/>
                  </a:endParaRPr>
                </a:p>
              </p:txBody>
            </p:sp>
          </p:grpSp>
          <p:grpSp>
            <p:nvGrpSpPr>
              <p:cNvPr id="9" name="群組 30">
                <a:extLst>
                  <a:ext uri="{FF2B5EF4-FFF2-40B4-BE49-F238E27FC236}">
                    <a16:creationId xmlns:a16="http://schemas.microsoft.com/office/drawing/2014/main" id="{AD0828F6-46FD-4945-BEC6-C8D0F3ED7F67}"/>
                  </a:ext>
                </a:extLst>
              </p:cNvPr>
              <p:cNvGrpSpPr>
                <a:grpSpLocks/>
              </p:cNvGrpSpPr>
              <p:nvPr/>
            </p:nvGrpSpPr>
            <p:grpSpPr bwMode="auto">
              <a:xfrm>
                <a:off x="10044608" y="3212976"/>
                <a:ext cx="372126" cy="2919519"/>
                <a:chOff x="9299594" y="3212976"/>
                <a:chExt cx="372126" cy="2919519"/>
              </a:xfrm>
            </p:grpSpPr>
            <p:sp>
              <p:nvSpPr>
                <p:cNvPr id="18" name="矩形 31">
                  <a:extLst>
                    <a:ext uri="{FF2B5EF4-FFF2-40B4-BE49-F238E27FC236}">
                      <a16:creationId xmlns:a16="http://schemas.microsoft.com/office/drawing/2014/main" id="{8F6E5BA9-FB6B-40E1-AE58-D4E6B022258C}"/>
                    </a:ext>
                  </a:extLst>
                </p:cNvPr>
                <p:cNvSpPr>
                  <a:spLocks noChangeArrowheads="1"/>
                </p:cNvSpPr>
                <p:nvPr/>
              </p:nvSpPr>
              <p:spPr bwMode="auto">
                <a:xfrm>
                  <a:off x="9308994" y="3212976"/>
                  <a:ext cx="360040" cy="2919519"/>
                </a:xfrm>
                <a:prstGeom prst="rect">
                  <a:avLst/>
                </a:prstGeom>
                <a:solidFill>
                  <a:schemeClr val="accent1"/>
                </a:solidFill>
                <a:ln w="50800" algn="ctr">
                  <a:solidFill>
                    <a:schemeClr val="tx1"/>
                  </a:solidFill>
                  <a:round/>
                  <a:headEnd/>
                  <a:tailEnd type="triangle" w="med" len="med"/>
                </a:ln>
              </p:spPr>
              <p:txBody>
                <a:bodyPr/>
                <a:lstStyle/>
                <a:p>
                  <a:pPr algn="ctr"/>
                  <a:endParaRPr lang="zh-TW" altLang="en-US">
                    <a:latin typeface="微軟正黑體" pitchFamily="34" charset="-120"/>
                    <a:ea typeface="微軟正黑體" pitchFamily="34" charset="-120"/>
                  </a:endParaRPr>
                </a:p>
              </p:txBody>
            </p:sp>
            <p:sp>
              <p:nvSpPr>
                <p:cNvPr id="19" name="矩形 32">
                  <a:extLst>
                    <a:ext uri="{FF2B5EF4-FFF2-40B4-BE49-F238E27FC236}">
                      <a16:creationId xmlns:a16="http://schemas.microsoft.com/office/drawing/2014/main" id="{DCC176C4-43E8-49AA-A1E5-ECECF43B779B}"/>
                    </a:ext>
                  </a:extLst>
                </p:cNvPr>
                <p:cNvSpPr>
                  <a:spLocks noChangeArrowheads="1"/>
                </p:cNvSpPr>
                <p:nvPr/>
              </p:nvSpPr>
              <p:spPr bwMode="auto">
                <a:xfrm>
                  <a:off x="9308994" y="3212976"/>
                  <a:ext cx="360040" cy="504056"/>
                </a:xfrm>
                <a:prstGeom prst="rect">
                  <a:avLst/>
                </a:prstGeom>
                <a:solidFill>
                  <a:srgbClr val="99FF33"/>
                </a:solidFill>
                <a:ln w="22225" algn="ctr">
                  <a:solidFill>
                    <a:schemeClr val="tx1"/>
                  </a:solidFill>
                  <a:round/>
                  <a:headEnd/>
                  <a:tailEnd type="triangle" w="med" len="med"/>
                </a:ln>
              </p:spPr>
              <p:txBody>
                <a:bodyPr anchor="ctr"/>
                <a:lstStyle/>
                <a:p>
                  <a:pPr algn="ctr"/>
                  <a:r>
                    <a:rPr lang="zh-TW" altLang="en-US" b="1" i="0">
                      <a:latin typeface="微軟正黑體" pitchFamily="34" charset="-120"/>
                      <a:ea typeface="微軟正黑體" pitchFamily="34" charset="-120"/>
                    </a:rPr>
                    <a:t>完</a:t>
                  </a:r>
                </a:p>
              </p:txBody>
            </p:sp>
            <p:sp>
              <p:nvSpPr>
                <p:cNvPr id="20" name="矩形 19">
                  <a:extLst>
                    <a:ext uri="{FF2B5EF4-FFF2-40B4-BE49-F238E27FC236}">
                      <a16:creationId xmlns:a16="http://schemas.microsoft.com/office/drawing/2014/main" id="{2B68BD8B-9A74-47CE-8229-47E7ACC3CF7E}"/>
                    </a:ext>
                  </a:extLst>
                </p:cNvPr>
                <p:cNvSpPr/>
                <p:nvPr/>
              </p:nvSpPr>
              <p:spPr bwMode="auto">
                <a:xfrm>
                  <a:off x="9332476" y="3744352"/>
                  <a:ext cx="339690" cy="476197"/>
                </a:xfrm>
                <a:prstGeom prst="rect">
                  <a:avLst/>
                </a:prstGeom>
                <a:pattFill prst="wdUpDiag">
                  <a:fgClr>
                    <a:srgbClr val="CCFF99"/>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1" name="矩形 20">
                  <a:extLst>
                    <a:ext uri="{FF2B5EF4-FFF2-40B4-BE49-F238E27FC236}">
                      <a16:creationId xmlns:a16="http://schemas.microsoft.com/office/drawing/2014/main" id="{4F5CFCA6-1CD3-4622-8C6F-CDB59A34C0D0}"/>
                    </a:ext>
                  </a:extLst>
                </p:cNvPr>
                <p:cNvSpPr/>
                <p:nvPr/>
              </p:nvSpPr>
              <p:spPr bwMode="auto">
                <a:xfrm>
                  <a:off x="9332476" y="4230073"/>
                  <a:ext cx="339690" cy="477785"/>
                </a:xfrm>
                <a:prstGeom prst="rect">
                  <a:avLst/>
                </a:prstGeom>
                <a:pattFill prst="wdUpDiag">
                  <a:fgClr>
                    <a:srgbClr val="CCFF99"/>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2" name="矩形 21">
                  <a:extLst>
                    <a:ext uri="{FF2B5EF4-FFF2-40B4-BE49-F238E27FC236}">
                      <a16:creationId xmlns:a16="http://schemas.microsoft.com/office/drawing/2014/main" id="{8EEC0F65-92D2-499B-AD49-987F3A522E79}"/>
                    </a:ext>
                  </a:extLst>
                </p:cNvPr>
                <p:cNvSpPr/>
                <p:nvPr/>
              </p:nvSpPr>
              <p:spPr bwMode="auto">
                <a:xfrm>
                  <a:off x="9332476" y="4707858"/>
                  <a:ext cx="339690" cy="477784"/>
                </a:xfrm>
                <a:prstGeom prst="rect">
                  <a:avLst/>
                </a:prstGeom>
                <a:solidFill>
                  <a:srgbClr val="CCFF99"/>
                </a:solid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3" name="矩形 22">
                  <a:extLst>
                    <a:ext uri="{FF2B5EF4-FFF2-40B4-BE49-F238E27FC236}">
                      <a16:creationId xmlns:a16="http://schemas.microsoft.com/office/drawing/2014/main" id="{C71E3CB0-A7E8-4734-A004-EBD96F602384}"/>
                    </a:ext>
                  </a:extLst>
                </p:cNvPr>
                <p:cNvSpPr/>
                <p:nvPr/>
              </p:nvSpPr>
              <p:spPr bwMode="auto">
                <a:xfrm>
                  <a:off x="9321364" y="5185642"/>
                  <a:ext cx="338103" cy="477785"/>
                </a:xfrm>
                <a:prstGeom prst="rect">
                  <a:avLst/>
                </a:prstGeom>
                <a:solidFill>
                  <a:srgbClr val="CCFF99"/>
                </a:solid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4" name="矩形 37">
                  <a:extLst>
                    <a:ext uri="{FF2B5EF4-FFF2-40B4-BE49-F238E27FC236}">
                      <a16:creationId xmlns:a16="http://schemas.microsoft.com/office/drawing/2014/main" id="{167D517C-4BC0-43CC-A3B3-711AB62F6E36}"/>
                    </a:ext>
                  </a:extLst>
                </p:cNvPr>
                <p:cNvSpPr>
                  <a:spLocks noChangeArrowheads="1"/>
                </p:cNvSpPr>
                <p:nvPr/>
              </p:nvSpPr>
              <p:spPr bwMode="auto">
                <a:xfrm>
                  <a:off x="9311680" y="5655333"/>
                  <a:ext cx="360040" cy="477162"/>
                </a:xfrm>
                <a:prstGeom prst="rect">
                  <a:avLst/>
                </a:prstGeom>
                <a:solidFill>
                  <a:srgbClr val="CCFF99"/>
                </a:solidFill>
                <a:ln w="22225" algn="ctr">
                  <a:solidFill>
                    <a:schemeClr val="tx1"/>
                  </a:solidFill>
                  <a:prstDash val="sysDash"/>
                  <a:round/>
                  <a:headEnd/>
                  <a:tailEnd type="triangle" w="med" len="med"/>
                </a:ln>
              </p:spPr>
              <p:txBody>
                <a:bodyPr anchor="ctr"/>
                <a:lstStyle/>
                <a:p>
                  <a:pPr algn="ctr"/>
                  <a:endParaRPr lang="zh-TW" altLang="en-US" b="1" i="0">
                    <a:latin typeface="微軟正黑體" pitchFamily="34" charset="-120"/>
                    <a:ea typeface="微軟正黑體" pitchFamily="34" charset="-120"/>
                  </a:endParaRPr>
                </a:p>
              </p:txBody>
            </p:sp>
          </p:grpSp>
          <p:grpSp>
            <p:nvGrpSpPr>
              <p:cNvPr id="10" name="群組 38">
                <a:extLst>
                  <a:ext uri="{FF2B5EF4-FFF2-40B4-BE49-F238E27FC236}">
                    <a16:creationId xmlns:a16="http://schemas.microsoft.com/office/drawing/2014/main" id="{E94B7679-DDB9-4269-A9A5-431277981226}"/>
                  </a:ext>
                </a:extLst>
              </p:cNvPr>
              <p:cNvGrpSpPr>
                <a:grpSpLocks/>
              </p:cNvGrpSpPr>
              <p:nvPr/>
            </p:nvGrpSpPr>
            <p:grpSpPr bwMode="auto">
              <a:xfrm>
                <a:off x="10404481" y="3212976"/>
                <a:ext cx="373024" cy="2919519"/>
                <a:chOff x="9299427" y="3212976"/>
                <a:chExt cx="373024" cy="2919519"/>
              </a:xfrm>
            </p:grpSpPr>
            <p:sp>
              <p:nvSpPr>
                <p:cNvPr id="11" name="矩形 39">
                  <a:extLst>
                    <a:ext uri="{FF2B5EF4-FFF2-40B4-BE49-F238E27FC236}">
                      <a16:creationId xmlns:a16="http://schemas.microsoft.com/office/drawing/2014/main" id="{9D37B2B1-554A-43C9-882F-7939896C684C}"/>
                    </a:ext>
                  </a:extLst>
                </p:cNvPr>
                <p:cNvSpPr>
                  <a:spLocks noChangeArrowheads="1"/>
                </p:cNvSpPr>
                <p:nvPr/>
              </p:nvSpPr>
              <p:spPr bwMode="auto">
                <a:xfrm>
                  <a:off x="9308994" y="3212976"/>
                  <a:ext cx="360040" cy="2919519"/>
                </a:xfrm>
                <a:prstGeom prst="rect">
                  <a:avLst/>
                </a:prstGeom>
                <a:solidFill>
                  <a:schemeClr val="accent1"/>
                </a:solidFill>
                <a:ln w="50800" algn="ctr">
                  <a:solidFill>
                    <a:schemeClr val="tx1"/>
                  </a:solidFill>
                  <a:round/>
                  <a:headEnd/>
                  <a:tailEnd type="triangle" w="med" len="med"/>
                </a:ln>
              </p:spPr>
              <p:txBody>
                <a:bodyPr/>
                <a:lstStyle/>
                <a:p>
                  <a:pPr algn="ctr"/>
                  <a:endParaRPr lang="zh-TW" altLang="en-US">
                    <a:latin typeface="微軟正黑體" pitchFamily="34" charset="-120"/>
                    <a:ea typeface="微軟正黑體" pitchFamily="34" charset="-120"/>
                  </a:endParaRPr>
                </a:p>
              </p:txBody>
            </p:sp>
            <p:sp>
              <p:nvSpPr>
                <p:cNvPr id="12" name="矩形 40">
                  <a:extLst>
                    <a:ext uri="{FF2B5EF4-FFF2-40B4-BE49-F238E27FC236}">
                      <a16:creationId xmlns:a16="http://schemas.microsoft.com/office/drawing/2014/main" id="{71E48446-A156-41F8-AC3E-81F2D71F2060}"/>
                    </a:ext>
                  </a:extLst>
                </p:cNvPr>
                <p:cNvSpPr>
                  <a:spLocks noChangeArrowheads="1"/>
                </p:cNvSpPr>
                <p:nvPr/>
              </p:nvSpPr>
              <p:spPr bwMode="auto">
                <a:xfrm>
                  <a:off x="9308994" y="3212976"/>
                  <a:ext cx="360040" cy="504056"/>
                </a:xfrm>
                <a:prstGeom prst="rect">
                  <a:avLst/>
                </a:prstGeom>
                <a:solidFill>
                  <a:srgbClr val="FFC000"/>
                </a:solidFill>
                <a:ln w="22225" algn="ctr">
                  <a:solidFill>
                    <a:schemeClr val="tx1"/>
                  </a:solidFill>
                  <a:round/>
                  <a:headEnd/>
                  <a:tailEnd type="triangle" w="med" len="med"/>
                </a:ln>
              </p:spPr>
              <p:txBody>
                <a:bodyPr anchor="ctr"/>
                <a:lstStyle/>
                <a:p>
                  <a:pPr algn="ctr"/>
                  <a:r>
                    <a:rPr lang="zh-TW" altLang="en-US" b="1" i="0">
                      <a:latin typeface="微軟正黑體" pitchFamily="34" charset="-120"/>
                      <a:ea typeface="微軟正黑體" pitchFamily="34" charset="-120"/>
                    </a:rPr>
                    <a:t>可</a:t>
                  </a:r>
                </a:p>
              </p:txBody>
            </p:sp>
            <p:sp>
              <p:nvSpPr>
                <p:cNvPr id="13" name="矩形 12">
                  <a:extLst>
                    <a:ext uri="{FF2B5EF4-FFF2-40B4-BE49-F238E27FC236}">
                      <a16:creationId xmlns:a16="http://schemas.microsoft.com/office/drawing/2014/main" id="{04925E0D-C027-4493-A0E8-D75421F625AC}"/>
                    </a:ext>
                  </a:extLst>
                </p:cNvPr>
                <p:cNvSpPr/>
                <p:nvPr/>
              </p:nvSpPr>
              <p:spPr bwMode="auto">
                <a:xfrm>
                  <a:off x="9310538" y="3744352"/>
                  <a:ext cx="361913" cy="476197"/>
                </a:xfrm>
                <a:prstGeom prst="rect">
                  <a:avLst/>
                </a:prstGeom>
                <a:pattFill prst="wdUpDiag">
                  <a:fgClr>
                    <a:srgbClr val="FFE38B"/>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14" name="矩形 13">
                  <a:extLst>
                    <a:ext uri="{FF2B5EF4-FFF2-40B4-BE49-F238E27FC236}">
                      <a16:creationId xmlns:a16="http://schemas.microsoft.com/office/drawing/2014/main" id="{29BAE2A4-78B2-4AD3-BBBB-0C9286186F8F}"/>
                    </a:ext>
                  </a:extLst>
                </p:cNvPr>
                <p:cNvSpPr/>
                <p:nvPr/>
              </p:nvSpPr>
              <p:spPr bwMode="auto">
                <a:xfrm>
                  <a:off x="9310538" y="4230073"/>
                  <a:ext cx="361913" cy="477785"/>
                </a:xfrm>
                <a:prstGeom prst="rect">
                  <a:avLst/>
                </a:prstGeom>
                <a:pattFill prst="wdUpDiag">
                  <a:fgClr>
                    <a:srgbClr val="FFE38B"/>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15" name="矩形 45">
                  <a:extLst>
                    <a:ext uri="{FF2B5EF4-FFF2-40B4-BE49-F238E27FC236}">
                      <a16:creationId xmlns:a16="http://schemas.microsoft.com/office/drawing/2014/main" id="{C03ACC1A-EDD6-4AEE-B1BA-23F12632805A}"/>
                    </a:ext>
                  </a:extLst>
                </p:cNvPr>
                <p:cNvSpPr>
                  <a:spLocks noChangeArrowheads="1"/>
                </p:cNvSpPr>
                <p:nvPr/>
              </p:nvSpPr>
              <p:spPr bwMode="auto">
                <a:xfrm>
                  <a:off x="9311680" y="5655333"/>
                  <a:ext cx="360040" cy="477162"/>
                </a:xfrm>
                <a:prstGeom prst="rect">
                  <a:avLst/>
                </a:prstGeom>
                <a:solidFill>
                  <a:srgbClr val="FFFFCC"/>
                </a:solidFill>
                <a:ln w="22225" algn="ctr">
                  <a:solidFill>
                    <a:schemeClr val="tx1"/>
                  </a:solidFill>
                  <a:prstDash val="sysDash"/>
                  <a:round/>
                  <a:headEnd/>
                  <a:tailEnd type="triangle" w="med" len="med"/>
                </a:ln>
              </p:spPr>
              <p:txBody>
                <a:bodyPr anchor="ctr"/>
                <a:lstStyle/>
                <a:p>
                  <a:pPr algn="ctr"/>
                  <a:endParaRPr lang="zh-TW" altLang="en-US" b="1" i="0">
                    <a:latin typeface="微軟正黑體" pitchFamily="34" charset="-120"/>
                    <a:ea typeface="微軟正黑體" pitchFamily="34" charset="-120"/>
                  </a:endParaRPr>
                </a:p>
              </p:txBody>
            </p:sp>
            <p:sp>
              <p:nvSpPr>
                <p:cNvPr id="16" name="矩形 15">
                  <a:extLst>
                    <a:ext uri="{FF2B5EF4-FFF2-40B4-BE49-F238E27FC236}">
                      <a16:creationId xmlns:a16="http://schemas.microsoft.com/office/drawing/2014/main" id="{023BC9E7-DBA7-45B5-A1AD-475030B00DE7}"/>
                    </a:ext>
                  </a:extLst>
                </p:cNvPr>
                <p:cNvSpPr/>
                <p:nvPr/>
              </p:nvSpPr>
              <p:spPr bwMode="auto">
                <a:xfrm>
                  <a:off x="9310538" y="4707858"/>
                  <a:ext cx="361913" cy="477784"/>
                </a:xfrm>
                <a:prstGeom prst="rect">
                  <a:avLst/>
                </a:prstGeom>
                <a:pattFill prst="wdUpDiag">
                  <a:fgClr>
                    <a:srgbClr val="FFE38B"/>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17" name="矩形 16">
                  <a:extLst>
                    <a:ext uri="{FF2B5EF4-FFF2-40B4-BE49-F238E27FC236}">
                      <a16:creationId xmlns:a16="http://schemas.microsoft.com/office/drawing/2014/main" id="{396CEFED-E2D0-4774-851A-83EE2C591C37}"/>
                    </a:ext>
                  </a:extLst>
                </p:cNvPr>
                <p:cNvSpPr/>
                <p:nvPr/>
              </p:nvSpPr>
              <p:spPr bwMode="auto">
                <a:xfrm>
                  <a:off x="9299427" y="5185642"/>
                  <a:ext cx="360325" cy="477785"/>
                </a:xfrm>
                <a:prstGeom prst="rect">
                  <a:avLst/>
                </a:prstGeom>
                <a:pattFill prst="wdUpDiag">
                  <a:fgClr>
                    <a:srgbClr val="FFE38B"/>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grpSp>
        </p:grpSp>
      </p:grpSp>
      <p:sp>
        <p:nvSpPr>
          <p:cNvPr id="46" name="矩形 45">
            <a:extLst>
              <a:ext uri="{FF2B5EF4-FFF2-40B4-BE49-F238E27FC236}">
                <a16:creationId xmlns:a16="http://schemas.microsoft.com/office/drawing/2014/main" id="{4CF0665C-3AAE-4156-9927-31DA61B59C0C}"/>
              </a:ext>
            </a:extLst>
          </p:cNvPr>
          <p:cNvSpPr>
            <a:spLocks noChangeArrowheads="1"/>
          </p:cNvSpPr>
          <p:nvPr/>
        </p:nvSpPr>
        <p:spPr bwMode="auto">
          <a:xfrm>
            <a:off x="1258888" y="3122315"/>
            <a:ext cx="4826000" cy="72040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i="0" dirty="0">
                <a:latin typeface="微軟正黑體" pitchFamily="34" charset="-120"/>
                <a:ea typeface="微軟正黑體" pitchFamily="34" charset="-120"/>
              </a:rPr>
              <a:t>機密性：因此次事件未造成資料外洩情形，選</a:t>
            </a:r>
            <a:r>
              <a:rPr lang="en-US" altLang="zh-TW" i="0" dirty="0">
                <a:latin typeface="微軟正黑體" pitchFamily="34" charset="-120"/>
                <a:ea typeface="微軟正黑體" pitchFamily="34" charset="-120"/>
              </a:rPr>
              <a:t>	</a:t>
            </a:r>
            <a:r>
              <a:rPr lang="zh-TW" altLang="en-US" i="0" dirty="0">
                <a:latin typeface="微軟正黑體" pitchFamily="34" charset="-120"/>
                <a:ea typeface="微軟正黑體" pitchFamily="34" charset="-120"/>
              </a:rPr>
              <a:t>擇「無需通報」</a:t>
            </a:r>
            <a:endParaRPr lang="en-US" altLang="zh-TW" i="0" dirty="0">
              <a:latin typeface="微軟正黑體" pitchFamily="34" charset="-120"/>
              <a:ea typeface="微軟正黑體" pitchFamily="34" charset="-120"/>
            </a:endParaRPr>
          </a:p>
        </p:txBody>
      </p:sp>
      <p:sp>
        <p:nvSpPr>
          <p:cNvPr id="47" name="矩形 46">
            <a:extLst>
              <a:ext uri="{FF2B5EF4-FFF2-40B4-BE49-F238E27FC236}">
                <a16:creationId xmlns:a16="http://schemas.microsoft.com/office/drawing/2014/main" id="{9A6BDA42-39EB-4339-BC22-32435F50F2F9}"/>
              </a:ext>
            </a:extLst>
          </p:cNvPr>
          <p:cNvSpPr>
            <a:spLocks noChangeArrowheads="1"/>
          </p:cNvSpPr>
          <p:nvPr/>
        </p:nvSpPr>
        <p:spPr bwMode="auto">
          <a:xfrm>
            <a:off x="1258888" y="5570240"/>
            <a:ext cx="4824412" cy="10080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i="0" dirty="0">
                <a:latin typeface="微軟正黑體" pitchFamily="34" charset="-120"/>
                <a:ea typeface="微軟正黑體" pitchFamily="34" charset="-120"/>
              </a:rPr>
              <a:t>因第二項目為「</a:t>
            </a:r>
            <a:r>
              <a:rPr lang="en-US" altLang="zh-TW" i="0" dirty="0">
                <a:latin typeface="微軟正黑體" pitchFamily="34" charset="-120"/>
                <a:ea typeface="微軟正黑體" pitchFamily="34" charset="-120"/>
              </a:rPr>
              <a:t>2</a:t>
            </a:r>
            <a:r>
              <a:rPr lang="zh-TW" altLang="en-US" i="0" dirty="0">
                <a:latin typeface="微軟正黑體" pitchFamily="34" charset="-120"/>
                <a:ea typeface="微軟正黑體" pitchFamily="34" charset="-120"/>
              </a:rPr>
              <a:t>級事件」，第一、三項目為「無需通報」，故綜合評估此資安事件為「</a:t>
            </a:r>
            <a:r>
              <a:rPr lang="en-US" altLang="zh-TW" i="0" dirty="0">
                <a:latin typeface="微軟正黑體" pitchFamily="34" charset="-120"/>
                <a:ea typeface="微軟正黑體" pitchFamily="34" charset="-120"/>
              </a:rPr>
              <a:t>2</a:t>
            </a:r>
            <a:r>
              <a:rPr lang="zh-TW" altLang="en-US" i="0" dirty="0">
                <a:latin typeface="微軟正黑體" pitchFamily="34" charset="-120"/>
                <a:ea typeface="微軟正黑體" pitchFamily="34" charset="-120"/>
              </a:rPr>
              <a:t>級事件」。</a:t>
            </a:r>
          </a:p>
        </p:txBody>
      </p:sp>
      <p:sp>
        <p:nvSpPr>
          <p:cNvPr id="48" name="矩形 47">
            <a:extLst>
              <a:ext uri="{FF2B5EF4-FFF2-40B4-BE49-F238E27FC236}">
                <a16:creationId xmlns:a16="http://schemas.microsoft.com/office/drawing/2014/main" id="{AA226847-BD7A-4F93-8365-53802EE12E0A}"/>
              </a:ext>
            </a:extLst>
          </p:cNvPr>
          <p:cNvSpPr/>
          <p:nvPr/>
        </p:nvSpPr>
        <p:spPr bwMode="auto">
          <a:xfrm>
            <a:off x="6732588" y="5892502"/>
            <a:ext cx="347662" cy="465138"/>
          </a:xfrm>
          <a:prstGeom prst="rect">
            <a:avLst/>
          </a:prstGeom>
          <a:solidFill>
            <a:srgbClr val="FF0000"/>
          </a:solidFill>
          <a:ln w="25400" cap="flat" cmpd="sng" algn="ctr">
            <a:solidFill>
              <a:schemeClr val="tx1"/>
            </a:solid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grpSp>
        <p:nvGrpSpPr>
          <p:cNvPr id="49" name="群組 52">
            <a:extLst>
              <a:ext uri="{FF2B5EF4-FFF2-40B4-BE49-F238E27FC236}">
                <a16:creationId xmlns:a16="http://schemas.microsoft.com/office/drawing/2014/main" id="{D51C7C25-8F5B-4C64-BF79-DC054C5A28A7}"/>
              </a:ext>
            </a:extLst>
          </p:cNvPr>
          <p:cNvGrpSpPr>
            <a:grpSpLocks/>
          </p:cNvGrpSpPr>
          <p:nvPr/>
        </p:nvGrpSpPr>
        <p:grpSpPr bwMode="auto">
          <a:xfrm>
            <a:off x="7092950" y="5427365"/>
            <a:ext cx="358775" cy="930275"/>
            <a:chOff x="7092280" y="5373216"/>
            <a:chExt cx="360040" cy="930133"/>
          </a:xfrm>
          <a:solidFill>
            <a:srgbClr val="FF0000"/>
          </a:solidFill>
        </p:grpSpPr>
        <p:sp>
          <p:nvSpPr>
            <p:cNvPr id="50" name="矩形 49">
              <a:extLst>
                <a:ext uri="{FF2B5EF4-FFF2-40B4-BE49-F238E27FC236}">
                  <a16:creationId xmlns:a16="http://schemas.microsoft.com/office/drawing/2014/main" id="{2E299E03-7476-47A4-8C2C-63BB94B7D87A}"/>
                </a:ext>
              </a:extLst>
            </p:cNvPr>
            <p:cNvSpPr/>
            <p:nvPr/>
          </p:nvSpPr>
          <p:spPr bwMode="auto">
            <a:xfrm>
              <a:off x="7092280" y="5833521"/>
              <a:ext cx="360040" cy="469828"/>
            </a:xfrm>
            <a:prstGeom prst="rect">
              <a:avLst/>
            </a:prstGeom>
            <a:grpFill/>
            <a:ln w="25400" cap="flat" cmpd="sng" algn="ctr">
              <a:solidFill>
                <a:schemeClr val="tx1"/>
              </a:solid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sp>
          <p:nvSpPr>
            <p:cNvPr id="51" name="矩形 50">
              <a:extLst>
                <a:ext uri="{FF2B5EF4-FFF2-40B4-BE49-F238E27FC236}">
                  <a16:creationId xmlns:a16="http://schemas.microsoft.com/office/drawing/2014/main" id="{EC172F97-9DC7-494E-8268-6371D774C6C3}"/>
                </a:ext>
              </a:extLst>
            </p:cNvPr>
            <p:cNvSpPr/>
            <p:nvPr/>
          </p:nvSpPr>
          <p:spPr bwMode="auto">
            <a:xfrm>
              <a:off x="7092280" y="5373216"/>
              <a:ext cx="360040" cy="469828"/>
            </a:xfrm>
            <a:prstGeom prst="rect">
              <a:avLst/>
            </a:prstGeom>
            <a:grpFill/>
            <a:ln w="25400" cap="flat" cmpd="sng" algn="ctr">
              <a:solidFill>
                <a:schemeClr val="tx1"/>
              </a:solid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grpSp>
      <p:grpSp>
        <p:nvGrpSpPr>
          <p:cNvPr id="52" name="群組 55">
            <a:extLst>
              <a:ext uri="{FF2B5EF4-FFF2-40B4-BE49-F238E27FC236}">
                <a16:creationId xmlns:a16="http://schemas.microsoft.com/office/drawing/2014/main" id="{FCD5D41F-ACB7-4619-A60B-356C87F8C72B}"/>
              </a:ext>
            </a:extLst>
          </p:cNvPr>
          <p:cNvGrpSpPr>
            <a:grpSpLocks/>
          </p:cNvGrpSpPr>
          <p:nvPr/>
        </p:nvGrpSpPr>
        <p:grpSpPr bwMode="auto">
          <a:xfrm>
            <a:off x="7886700" y="4418781"/>
            <a:ext cx="1006475" cy="1011237"/>
            <a:chOff x="7887100" y="4821333"/>
            <a:chExt cx="1005380" cy="1010825"/>
          </a:xfrm>
        </p:grpSpPr>
        <p:sp>
          <p:nvSpPr>
            <p:cNvPr id="53" name="向左箭號 53">
              <a:extLst>
                <a:ext uri="{FF2B5EF4-FFF2-40B4-BE49-F238E27FC236}">
                  <a16:creationId xmlns:a16="http://schemas.microsoft.com/office/drawing/2014/main" id="{AF1587E3-C9B5-4851-BB8B-AA0F40948B16}"/>
                </a:ext>
              </a:extLst>
            </p:cNvPr>
            <p:cNvSpPr>
              <a:spLocks noChangeArrowheads="1"/>
            </p:cNvSpPr>
            <p:nvPr/>
          </p:nvSpPr>
          <p:spPr bwMode="auto">
            <a:xfrm>
              <a:off x="7887100" y="5301208"/>
              <a:ext cx="861363" cy="530950"/>
            </a:xfrm>
            <a:prstGeom prst="leftArrow">
              <a:avLst>
                <a:gd name="adj1" fmla="val 50000"/>
                <a:gd name="adj2" fmla="val 49999"/>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TW" altLang="en-US">
                <a:latin typeface="微軟正黑體" pitchFamily="34" charset="-120"/>
                <a:ea typeface="微軟正黑體" pitchFamily="34" charset="-120"/>
              </a:endParaRPr>
            </a:p>
          </p:txBody>
        </p:sp>
        <p:sp>
          <p:nvSpPr>
            <p:cNvPr id="54" name="矩形 53">
              <a:extLst>
                <a:ext uri="{FF2B5EF4-FFF2-40B4-BE49-F238E27FC236}">
                  <a16:creationId xmlns:a16="http://schemas.microsoft.com/office/drawing/2014/main" id="{21940C03-534E-4AE5-998B-22DDE7C485D9}"/>
                </a:ext>
              </a:extLst>
            </p:cNvPr>
            <p:cNvSpPr/>
            <p:nvPr/>
          </p:nvSpPr>
          <p:spPr bwMode="auto">
            <a:xfrm>
              <a:off x="7887100" y="4821333"/>
              <a:ext cx="1005380" cy="452253"/>
            </a:xfrm>
            <a:prstGeom prst="rect">
              <a:avLst/>
            </a:prstGeom>
            <a:noFill/>
            <a:ln w="25400" cap="flat" cmpd="sng" algn="ctr">
              <a:noFill/>
              <a:prstDash val="solid"/>
              <a:round/>
              <a:headEnd type="none" w="med" len="med"/>
              <a:tailEnd type="triangle" w="med" len="med"/>
            </a:ln>
            <a:effectLst/>
          </p:spPr>
          <p:txBody>
            <a:bodyPr/>
            <a:lstStyle/>
            <a:p>
              <a:pPr algn="ctr">
                <a:defRPr/>
              </a:pP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級事件</a:t>
              </a:r>
            </a:p>
          </p:txBody>
        </p:sp>
      </p:grpSp>
      <p:sp>
        <p:nvSpPr>
          <p:cNvPr id="55" name="矩形 54">
            <a:extLst>
              <a:ext uri="{FF2B5EF4-FFF2-40B4-BE49-F238E27FC236}">
                <a16:creationId xmlns:a16="http://schemas.microsoft.com/office/drawing/2014/main" id="{9585BC28-DC1A-4CA0-AEAA-8E2848CACF44}"/>
              </a:ext>
            </a:extLst>
          </p:cNvPr>
          <p:cNvSpPr/>
          <p:nvPr/>
        </p:nvSpPr>
        <p:spPr bwMode="auto">
          <a:xfrm>
            <a:off x="7449104" y="5890121"/>
            <a:ext cx="347662" cy="465138"/>
          </a:xfrm>
          <a:prstGeom prst="rect">
            <a:avLst/>
          </a:prstGeom>
          <a:solidFill>
            <a:srgbClr val="FF0000"/>
          </a:solidFill>
          <a:ln w="25400" cap="flat" cmpd="sng" algn="ctr">
            <a:solidFill>
              <a:schemeClr val="tx1"/>
            </a:solid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sp>
        <p:nvSpPr>
          <p:cNvPr id="56" name="矩形 55">
            <a:extLst>
              <a:ext uri="{FF2B5EF4-FFF2-40B4-BE49-F238E27FC236}">
                <a16:creationId xmlns:a16="http://schemas.microsoft.com/office/drawing/2014/main" id="{96CE084F-03A6-439E-93C0-B8C07082F0E6}"/>
              </a:ext>
            </a:extLst>
          </p:cNvPr>
          <p:cNvSpPr>
            <a:spLocks noChangeArrowheads="1"/>
          </p:cNvSpPr>
          <p:nvPr/>
        </p:nvSpPr>
        <p:spPr bwMode="auto">
          <a:xfrm>
            <a:off x="1259899" y="3842717"/>
            <a:ext cx="4826000" cy="7920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i="0" dirty="0">
                <a:latin typeface="微軟正黑體" pitchFamily="34" charset="-120"/>
                <a:ea typeface="微軟正黑體" pitchFamily="34" charset="-120"/>
              </a:rPr>
              <a:t>完整性：此電腦為核心業務使用，其系統已</a:t>
            </a:r>
            <a:r>
              <a:rPr lang="en-US" altLang="zh-TW" i="0" dirty="0">
                <a:latin typeface="微軟正黑體" pitchFamily="34" charset="-120"/>
                <a:ea typeface="微軟正黑體" pitchFamily="34" charset="-120"/>
              </a:rPr>
              <a:t>	</a:t>
            </a:r>
            <a:r>
              <a:rPr lang="zh-TW" altLang="en-US" i="0" dirty="0">
                <a:latin typeface="微軟正黑體" pitchFamily="34" charset="-120"/>
                <a:ea typeface="微軟正黑體" pitchFamily="34" charset="-120"/>
              </a:rPr>
              <a:t>遭變更竄改，故選擇「</a:t>
            </a:r>
            <a:r>
              <a:rPr lang="en-US" altLang="zh-TW" i="0" dirty="0">
                <a:latin typeface="微軟正黑體" pitchFamily="34" charset="-120"/>
                <a:ea typeface="微軟正黑體" pitchFamily="34" charset="-120"/>
              </a:rPr>
              <a:t>2</a:t>
            </a:r>
            <a:r>
              <a:rPr lang="zh-TW" altLang="en-US" i="0" dirty="0">
                <a:latin typeface="微軟正黑體" pitchFamily="34" charset="-120"/>
                <a:ea typeface="微軟正黑體" pitchFamily="34" charset="-120"/>
              </a:rPr>
              <a:t>級」</a:t>
            </a:r>
            <a:endParaRPr lang="en-US" altLang="zh-TW" i="0" dirty="0">
              <a:latin typeface="微軟正黑體" pitchFamily="34" charset="-120"/>
              <a:ea typeface="微軟正黑體" pitchFamily="34" charset="-120"/>
            </a:endParaRPr>
          </a:p>
        </p:txBody>
      </p:sp>
      <p:sp>
        <p:nvSpPr>
          <p:cNvPr id="57" name="矩形 56">
            <a:extLst>
              <a:ext uri="{FF2B5EF4-FFF2-40B4-BE49-F238E27FC236}">
                <a16:creationId xmlns:a16="http://schemas.microsoft.com/office/drawing/2014/main" id="{42315186-9373-436C-9C0E-81F93D6AB89F}"/>
              </a:ext>
            </a:extLst>
          </p:cNvPr>
          <p:cNvSpPr>
            <a:spLocks noChangeArrowheads="1"/>
          </p:cNvSpPr>
          <p:nvPr/>
        </p:nvSpPr>
        <p:spPr bwMode="auto">
          <a:xfrm>
            <a:off x="1259899" y="4634804"/>
            <a:ext cx="4826000" cy="7814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i="0" dirty="0">
                <a:latin typeface="微軟正黑體" pitchFamily="34" charset="-120"/>
                <a:ea typeface="微軟正黑體" pitchFamily="34" charset="-120"/>
              </a:rPr>
              <a:t>可用性：因此次於事件無系統或設備運作受影</a:t>
            </a:r>
            <a:r>
              <a:rPr lang="en-US" altLang="zh-TW" i="0" dirty="0">
                <a:latin typeface="微軟正黑體" pitchFamily="34" charset="-120"/>
                <a:ea typeface="微軟正黑體" pitchFamily="34" charset="-120"/>
              </a:rPr>
              <a:t>	</a:t>
            </a:r>
            <a:r>
              <a:rPr lang="zh-TW" altLang="en-US" i="0" dirty="0">
                <a:latin typeface="微軟正黑體" pitchFamily="34" charset="-120"/>
                <a:ea typeface="微軟正黑體" pitchFamily="34" charset="-120"/>
              </a:rPr>
              <a:t>響，故選擇「無需通報」</a:t>
            </a:r>
          </a:p>
        </p:txBody>
      </p:sp>
      <p:cxnSp>
        <p:nvCxnSpPr>
          <p:cNvPr id="58" name="直線單箭頭接點 25">
            <a:extLst>
              <a:ext uri="{FF2B5EF4-FFF2-40B4-BE49-F238E27FC236}">
                <a16:creationId xmlns:a16="http://schemas.microsoft.com/office/drawing/2014/main" id="{4BD3DB0F-D490-43CC-9F46-513213456CED}"/>
              </a:ext>
            </a:extLst>
          </p:cNvPr>
          <p:cNvCxnSpPr>
            <a:cxnSpLocks noChangeShapeType="1"/>
          </p:cNvCxnSpPr>
          <p:nvPr/>
        </p:nvCxnSpPr>
        <p:spPr bwMode="auto">
          <a:xfrm flipH="1">
            <a:off x="1770578" y="1988125"/>
            <a:ext cx="2873430" cy="0"/>
          </a:xfrm>
          <a:prstGeom prst="straightConnector1">
            <a:avLst/>
          </a:prstGeom>
          <a:noFill/>
          <a:ln w="25400" algn="ctr">
            <a:solidFill>
              <a:srgbClr val="FF0000"/>
            </a:solidFill>
            <a:round/>
            <a:headEnd/>
            <a:tailEnd type="none" w="med" len="med"/>
          </a:ln>
          <a:extLst>
            <a:ext uri="{909E8E84-426E-40DD-AFC4-6F175D3DCCD1}">
              <a14:hiddenFill xmlns:a14="http://schemas.microsoft.com/office/drawing/2010/main">
                <a:noFill/>
              </a14:hiddenFill>
            </a:ext>
          </a:extLst>
        </p:spPr>
      </p:cxnSp>
      <p:cxnSp>
        <p:nvCxnSpPr>
          <p:cNvPr id="59" name="直線單箭頭接點 25">
            <a:extLst>
              <a:ext uri="{FF2B5EF4-FFF2-40B4-BE49-F238E27FC236}">
                <a16:creationId xmlns:a16="http://schemas.microsoft.com/office/drawing/2014/main" id="{BE3F5BAE-B691-496C-ABF8-47A68E55AAF5}"/>
              </a:ext>
            </a:extLst>
          </p:cNvPr>
          <p:cNvCxnSpPr>
            <a:cxnSpLocks noChangeShapeType="1"/>
          </p:cNvCxnSpPr>
          <p:nvPr/>
        </p:nvCxnSpPr>
        <p:spPr bwMode="auto">
          <a:xfrm flipH="1">
            <a:off x="4649184" y="1988125"/>
            <a:ext cx="3739240" cy="0"/>
          </a:xfrm>
          <a:prstGeom prst="straightConnector1">
            <a:avLst/>
          </a:prstGeom>
          <a:noFill/>
          <a:ln w="25400" algn="ctr">
            <a:solidFill>
              <a:srgbClr val="FF0000"/>
            </a:solidFill>
            <a:round/>
            <a:headEnd/>
            <a:tailEnd type="none" w="med" len="med"/>
          </a:ln>
          <a:extLst>
            <a:ext uri="{909E8E84-426E-40DD-AFC4-6F175D3DCCD1}">
              <a14:hiddenFill xmlns:a14="http://schemas.microsoft.com/office/drawing/2010/main">
                <a:noFill/>
              </a14:hiddenFill>
            </a:ext>
          </a:extLst>
        </p:spPr>
      </p:cxnSp>
      <p:grpSp>
        <p:nvGrpSpPr>
          <p:cNvPr id="60" name="群組 52">
            <a:extLst>
              <a:ext uri="{FF2B5EF4-FFF2-40B4-BE49-F238E27FC236}">
                <a16:creationId xmlns:a16="http://schemas.microsoft.com/office/drawing/2014/main" id="{DE821489-CB78-456D-9E41-D3A06F7F51B5}"/>
              </a:ext>
            </a:extLst>
          </p:cNvPr>
          <p:cNvGrpSpPr>
            <a:grpSpLocks/>
          </p:cNvGrpSpPr>
          <p:nvPr/>
        </p:nvGrpSpPr>
        <p:grpSpPr bwMode="auto">
          <a:xfrm>
            <a:off x="7098625" y="4947519"/>
            <a:ext cx="335526" cy="942603"/>
            <a:chOff x="7076227" y="5360890"/>
            <a:chExt cx="360051" cy="942459"/>
          </a:xfrm>
          <a:solidFill>
            <a:srgbClr val="FF0000"/>
          </a:solidFill>
        </p:grpSpPr>
        <p:sp>
          <p:nvSpPr>
            <p:cNvPr id="61" name="矩形 60">
              <a:extLst>
                <a:ext uri="{FF2B5EF4-FFF2-40B4-BE49-F238E27FC236}">
                  <a16:creationId xmlns:a16="http://schemas.microsoft.com/office/drawing/2014/main" id="{4607D8E6-F68C-42D2-9687-376481A71746}"/>
                </a:ext>
              </a:extLst>
            </p:cNvPr>
            <p:cNvSpPr/>
            <p:nvPr/>
          </p:nvSpPr>
          <p:spPr bwMode="auto">
            <a:xfrm>
              <a:off x="7076237" y="5833521"/>
              <a:ext cx="360041" cy="469828"/>
            </a:xfrm>
            <a:prstGeom prst="rect">
              <a:avLst/>
            </a:prstGeom>
            <a:grpFill/>
            <a:ln w="25400" cap="flat" cmpd="sng" algn="ctr">
              <a:solidFill>
                <a:schemeClr val="tx1"/>
              </a:solid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sp>
          <p:nvSpPr>
            <p:cNvPr id="62" name="矩形 61">
              <a:extLst>
                <a:ext uri="{FF2B5EF4-FFF2-40B4-BE49-F238E27FC236}">
                  <a16:creationId xmlns:a16="http://schemas.microsoft.com/office/drawing/2014/main" id="{3AF725AC-97DD-43A8-9ACF-8D65242F0ACC}"/>
                </a:ext>
              </a:extLst>
            </p:cNvPr>
            <p:cNvSpPr/>
            <p:nvPr/>
          </p:nvSpPr>
          <p:spPr bwMode="auto">
            <a:xfrm>
              <a:off x="7076227" y="5360890"/>
              <a:ext cx="360040" cy="469828"/>
            </a:xfrm>
            <a:prstGeom prst="rect">
              <a:avLst/>
            </a:prstGeom>
            <a:grpFill/>
            <a:ln w="25400" cap="flat" cmpd="sng" algn="ctr">
              <a:solidFill>
                <a:schemeClr val="tx1"/>
              </a:solidFill>
              <a:prstDash val="solid"/>
              <a:round/>
              <a:headEnd type="none" w="med" len="med"/>
              <a:tailEnd type="triangle" w="med" len="med"/>
            </a:ln>
            <a:effectLst/>
          </p:spPr>
          <p:txBody>
            <a:bodyPr/>
            <a:lstStyle/>
            <a:p>
              <a:pPr algn="ctr">
                <a:defRPr/>
              </a:pPr>
              <a:endParaRPr lang="zh-TW" altLang="en-US" dirty="0">
                <a:latin typeface="微軟正黑體" pitchFamily="34" charset="-120"/>
                <a:ea typeface="微軟正黑體" pitchFamily="34" charset="-120"/>
              </a:endParaRPr>
            </a:p>
          </p:txBody>
        </p:sp>
      </p:grpSp>
      <p:cxnSp>
        <p:nvCxnSpPr>
          <p:cNvPr id="63" name="直線接點 62">
            <a:extLst>
              <a:ext uri="{FF2B5EF4-FFF2-40B4-BE49-F238E27FC236}">
                <a16:creationId xmlns:a16="http://schemas.microsoft.com/office/drawing/2014/main" id="{173AAC2F-F52B-45AD-8C9F-536118DDB053}"/>
              </a:ext>
            </a:extLst>
          </p:cNvPr>
          <p:cNvCxnSpPr>
            <a:cxnSpLocks/>
          </p:cNvCxnSpPr>
          <p:nvPr/>
        </p:nvCxnSpPr>
        <p:spPr bwMode="auto">
          <a:xfrm>
            <a:off x="6362031" y="3464626"/>
            <a:ext cx="318027" cy="438247"/>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2543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par>
                          <p:cTn id="32" fill="hold">
                            <p:stCondLst>
                              <p:cond delay="0"/>
                            </p:stCondLst>
                            <p:childTnLst>
                              <p:par>
                                <p:cTn id="33" presetID="35" presetClass="emph" presetSubtype="0" fill="hold" grpId="1" nodeType="afterEffect">
                                  <p:stCondLst>
                                    <p:cond delay="500"/>
                                  </p:stCondLst>
                                  <p:childTnLst>
                                    <p:anim calcmode="discrete" valueType="str">
                                      <p:cBhvr>
                                        <p:cTn id="34" dur="1500" fill="hold"/>
                                        <p:tgtEl>
                                          <p:spTgt spid="47"/>
                                        </p:tgtEl>
                                        <p:attrNameLst>
                                          <p:attrName>style.visibility</p:attrName>
                                        </p:attrNameLst>
                                      </p:cBhvr>
                                      <p:tavLst>
                                        <p:tav tm="0">
                                          <p:val>
                                            <p:strVal val="hidden"/>
                                          </p:val>
                                        </p:tav>
                                        <p:tav tm="50000">
                                          <p:val>
                                            <p:strVal val="visible"/>
                                          </p:val>
                                        </p:tav>
                                      </p:tavLst>
                                    </p:anim>
                                  </p:childTnLst>
                                </p:cTn>
                              </p:par>
                              <p:par>
                                <p:cTn id="35" presetID="35" presetClass="emph" presetSubtype="0" fill="hold" nodeType="withEffect">
                                  <p:stCondLst>
                                    <p:cond delay="500"/>
                                  </p:stCondLst>
                                  <p:childTnLst>
                                    <p:anim calcmode="discrete" valueType="str">
                                      <p:cBhvr>
                                        <p:cTn id="36" dur="1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7" grpId="1" animBg="1"/>
      <p:bldP spid="48" grpId="0" animBg="1"/>
      <p:bldP spid="55" grpId="0" animBg="1"/>
      <p:bldP spid="56" grpId="0" animBg="1"/>
      <p:bldP spid="5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8A9F1413-AF5C-442D-9DFE-9439B82AD9B5}"/>
              </a:ext>
            </a:extLst>
          </p:cNvPr>
          <p:cNvSpPr txBox="1">
            <a:spLocks/>
          </p:cNvSpPr>
          <p:nvPr/>
        </p:nvSpPr>
        <p:spPr bwMode="auto">
          <a:xfrm>
            <a:off x="612000" y="1089320"/>
            <a:ext cx="8071200" cy="52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endParaRPr lang="zh-TW" altLang="en-US" i="0" kern="0" dirty="0"/>
          </a:p>
        </p:txBody>
      </p:sp>
      <p:sp>
        <p:nvSpPr>
          <p:cNvPr id="3" name="Rectangle 2">
            <a:extLst>
              <a:ext uri="{FF2B5EF4-FFF2-40B4-BE49-F238E27FC236}">
                <a16:creationId xmlns:a16="http://schemas.microsoft.com/office/drawing/2014/main" id="{DF0CC4A5-22EE-482A-B5EF-32868C7D4265}"/>
              </a:ext>
            </a:extLst>
          </p:cNvPr>
          <p:cNvSpPr txBox="1">
            <a:spLocks noChangeArrowheads="1"/>
          </p:cNvSpPr>
          <p:nvPr/>
        </p:nvSpPr>
        <p:spPr>
          <a:xfrm>
            <a:off x="1224000" y="188640"/>
            <a:ext cx="7459200" cy="936104"/>
          </a:xfrm>
          <a:prstGeom prst="rect">
            <a:avLst/>
          </a:prstGeom>
        </p:spPr>
        <p:txBody>
          <a:bodyPr>
            <a:noAutofit/>
          </a:bodyPr>
          <a:lstStyle>
            <a:lvl1pPr algn="l" rtl="0" eaLnBrk="1" fontAlgn="base" hangingPunct="1">
              <a:spcBef>
                <a:spcPct val="0"/>
              </a:spcBef>
              <a:spcAft>
                <a:spcPct val="0"/>
              </a:spcAft>
              <a:defRPr kumimoji="1" sz="4000" b="1">
                <a:solidFill>
                  <a:schemeClr val="accent2"/>
                </a:solidFill>
                <a:latin typeface="+mj-ea"/>
                <a:ea typeface="+mj-ea"/>
                <a:cs typeface="+mj-cs"/>
              </a:defRPr>
            </a:lvl1pPr>
            <a:lvl2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2pPr>
            <a:lvl3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3pPr>
            <a:lvl4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4pPr>
            <a:lvl5pPr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5pPr>
            <a:lvl6pPr marL="4572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6pPr>
            <a:lvl7pPr marL="9144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7pPr>
            <a:lvl8pPr marL="13716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8pPr>
            <a:lvl9pPr marL="1828800" algn="l" rtl="0" eaLnBrk="1" fontAlgn="base" hangingPunct="1">
              <a:spcBef>
                <a:spcPct val="0"/>
              </a:spcBef>
              <a:spcAft>
                <a:spcPct val="0"/>
              </a:spcAft>
              <a:defRPr kumimoji="1" sz="4000" b="1">
                <a:solidFill>
                  <a:schemeClr val="accent2"/>
                </a:solidFill>
                <a:latin typeface="Times New Roman" pitchFamily="18" charset="0"/>
                <a:ea typeface="標楷體" pitchFamily="65" charset="-120"/>
              </a:defRPr>
            </a:lvl9pPr>
          </a:lstStyle>
          <a:p>
            <a:pPr>
              <a:defRPr/>
            </a:pPr>
            <a:r>
              <a:rPr lang="zh-TW" altLang="en-US" sz="3400" i="0" kern="0" dirty="0"/>
              <a:t>資通安全事件通報及應變辦法</a:t>
            </a:r>
            <a:br>
              <a:rPr lang="zh-TW" altLang="en-US" sz="3400" i="0" kern="0" dirty="0"/>
            </a:br>
            <a:r>
              <a:rPr lang="zh-TW" altLang="en-US" sz="3400" i="0" kern="0" dirty="0"/>
              <a:t>─資安事件等級綜合評估說明</a:t>
            </a:r>
            <a:r>
              <a:rPr lang="en-US" altLang="zh-TW" sz="3400" i="0" kern="0" dirty="0"/>
              <a:t>(8/8)</a:t>
            </a:r>
          </a:p>
        </p:txBody>
      </p:sp>
      <p:grpSp>
        <p:nvGrpSpPr>
          <p:cNvPr id="4" name="群組 11">
            <a:extLst>
              <a:ext uri="{FF2B5EF4-FFF2-40B4-BE49-F238E27FC236}">
                <a16:creationId xmlns:a16="http://schemas.microsoft.com/office/drawing/2014/main" id="{2BB8F80D-87F6-4ED5-B9F0-E788C603F84D}"/>
              </a:ext>
            </a:extLst>
          </p:cNvPr>
          <p:cNvGrpSpPr>
            <a:grpSpLocks/>
          </p:cNvGrpSpPr>
          <p:nvPr/>
        </p:nvGrpSpPr>
        <p:grpSpPr bwMode="auto">
          <a:xfrm>
            <a:off x="246063" y="1268413"/>
            <a:ext cx="8647112" cy="5275262"/>
            <a:chOff x="246257" y="1268760"/>
            <a:chExt cx="8646223" cy="5274676"/>
          </a:xfrm>
        </p:grpSpPr>
        <p:sp>
          <p:nvSpPr>
            <p:cNvPr id="5" name="矩形 4">
              <a:extLst>
                <a:ext uri="{FF2B5EF4-FFF2-40B4-BE49-F238E27FC236}">
                  <a16:creationId xmlns:a16="http://schemas.microsoft.com/office/drawing/2014/main" id="{E4FA5EA2-0FC1-4706-8072-5BDDFA2820A5}"/>
                </a:ext>
              </a:extLst>
            </p:cNvPr>
            <p:cNvSpPr>
              <a:spLocks noChangeArrowheads="1"/>
            </p:cNvSpPr>
            <p:nvPr/>
          </p:nvSpPr>
          <p:spPr bwMode="auto">
            <a:xfrm>
              <a:off x="251520" y="1268760"/>
              <a:ext cx="936104" cy="1440347"/>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b="1">
                  <a:latin typeface="微軟正黑體" pitchFamily="34" charset="-120"/>
                  <a:ea typeface="微軟正黑體" pitchFamily="34" charset="-120"/>
                </a:rPr>
                <a:t>情境</a:t>
              </a:r>
            </a:p>
          </p:txBody>
        </p:sp>
        <p:sp>
          <p:nvSpPr>
            <p:cNvPr id="6" name="矩形 5">
              <a:extLst>
                <a:ext uri="{FF2B5EF4-FFF2-40B4-BE49-F238E27FC236}">
                  <a16:creationId xmlns:a16="http://schemas.microsoft.com/office/drawing/2014/main" id="{4B5827D9-6925-424B-B9DA-11B200F8BE14}"/>
                </a:ext>
              </a:extLst>
            </p:cNvPr>
            <p:cNvSpPr>
              <a:spLocks noChangeArrowheads="1"/>
            </p:cNvSpPr>
            <p:nvPr/>
          </p:nvSpPr>
          <p:spPr bwMode="auto">
            <a:xfrm>
              <a:off x="251520" y="2813713"/>
              <a:ext cx="936104" cy="2559503"/>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b="1" dirty="0">
                  <a:latin typeface="微軟正黑體" pitchFamily="34" charset="-120"/>
                  <a:ea typeface="微軟正黑體" pitchFamily="34" charset="-120"/>
                </a:rPr>
                <a:t>解析</a:t>
              </a:r>
            </a:p>
          </p:txBody>
        </p:sp>
        <p:sp>
          <p:nvSpPr>
            <p:cNvPr id="7" name="矩形 6">
              <a:extLst>
                <a:ext uri="{FF2B5EF4-FFF2-40B4-BE49-F238E27FC236}">
                  <a16:creationId xmlns:a16="http://schemas.microsoft.com/office/drawing/2014/main" id="{1FA138C4-E3EF-4AE7-9FCE-57A517FC9B7E}"/>
                </a:ext>
              </a:extLst>
            </p:cNvPr>
            <p:cNvSpPr>
              <a:spLocks noChangeArrowheads="1"/>
            </p:cNvSpPr>
            <p:nvPr/>
          </p:nvSpPr>
          <p:spPr bwMode="auto">
            <a:xfrm>
              <a:off x="246257" y="5517231"/>
              <a:ext cx="936104" cy="1026205"/>
            </a:xfrm>
            <a:prstGeom prst="rect">
              <a:avLst/>
            </a:prstGeom>
            <a:solidFill>
              <a:srgbClr val="72BF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TW" altLang="en-US" b="1">
                  <a:latin typeface="微軟正黑體" pitchFamily="34" charset="-120"/>
                  <a:ea typeface="微軟正黑體" pitchFamily="34" charset="-120"/>
                </a:rPr>
                <a:t>綜合</a:t>
              </a:r>
              <a:endParaRPr lang="en-US" altLang="zh-TW" b="1" dirty="0">
                <a:latin typeface="微軟正黑體" pitchFamily="34" charset="-120"/>
                <a:ea typeface="微軟正黑體" pitchFamily="34" charset="-120"/>
              </a:endParaRPr>
            </a:p>
            <a:p>
              <a:pPr algn="ctr"/>
              <a:r>
                <a:rPr lang="zh-TW" altLang="en-US" b="1">
                  <a:latin typeface="微軟正黑體" pitchFamily="34" charset="-120"/>
                  <a:ea typeface="微軟正黑體" pitchFamily="34" charset="-120"/>
                </a:rPr>
                <a:t>評估</a:t>
              </a:r>
            </a:p>
          </p:txBody>
        </p:sp>
        <p:sp>
          <p:nvSpPr>
            <p:cNvPr id="8" name="矩形 7">
              <a:extLst>
                <a:ext uri="{FF2B5EF4-FFF2-40B4-BE49-F238E27FC236}">
                  <a16:creationId xmlns:a16="http://schemas.microsoft.com/office/drawing/2014/main" id="{F4B124D9-B36E-485B-8E86-B0CC209B0BB7}"/>
                </a:ext>
              </a:extLst>
            </p:cNvPr>
            <p:cNvSpPr>
              <a:spLocks noChangeArrowheads="1"/>
            </p:cNvSpPr>
            <p:nvPr/>
          </p:nvSpPr>
          <p:spPr bwMode="auto">
            <a:xfrm>
              <a:off x="1259632" y="1268760"/>
              <a:ext cx="7632848" cy="1440347"/>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TW" sz="1700" i="0" dirty="0">
                  <a:latin typeface="微軟正黑體" pitchFamily="34" charset="-120"/>
                  <a:ea typeface="微軟正黑體" pitchFamily="34" charset="-120"/>
                </a:rPr>
                <a:t>B</a:t>
              </a:r>
              <a:r>
                <a:rPr lang="zh-TW" altLang="en-US" sz="1700" i="0" dirty="0">
                  <a:latin typeface="微軟正黑體" pitchFamily="34" charset="-120"/>
                  <a:ea typeface="微軟正黑體" pitchFamily="34" charset="-120"/>
                </a:rPr>
                <a:t>機關製程資料收集系統為負責關鍵基礎設施運作團隊存放執行紀錄系統，每日進行備份，資料處理人員發現系統無法正常開啟，經查發現製程資料收集系統遭植入</a:t>
              </a:r>
              <a:r>
                <a:rPr lang="en-US" altLang="zh-TW" sz="1700" i="0" dirty="0" err="1">
                  <a:latin typeface="微軟正黑體" pitchFamily="34" charset="-120"/>
                  <a:ea typeface="微軟正黑體" pitchFamily="34" charset="-120"/>
                </a:rPr>
                <a:t>KillDisk</a:t>
              </a:r>
              <a:r>
                <a:rPr lang="zh-TW" altLang="en-US" sz="1700" i="0" dirty="0">
                  <a:latin typeface="微軟正黑體" pitchFamily="34" charset="-120"/>
                  <a:ea typeface="微軟正黑體" pitchFamily="34" charset="-120"/>
                </a:rPr>
                <a:t>程式刪除主機的主要啟動磁區</a:t>
              </a:r>
              <a:r>
                <a:rPr lang="en-US" altLang="zh-TW" sz="1700" i="0" dirty="0">
                  <a:latin typeface="微軟正黑體" pitchFamily="34" charset="-120"/>
                  <a:ea typeface="微軟正黑體" pitchFamily="34" charset="-120"/>
                </a:rPr>
                <a:t>(MBR)</a:t>
              </a:r>
              <a:r>
                <a:rPr lang="zh-TW" altLang="en-US" sz="1700" i="0" dirty="0">
                  <a:latin typeface="微軟正黑體" pitchFamily="34" charset="-120"/>
                  <a:ea typeface="微軟正黑體" pitchFamily="34" charset="-120"/>
                </a:rPr>
                <a:t>與系統資料，事件發生後，處理人員透過備份還原機制，將前日資料還原，並由各執行團隊重新匯入當日執行紀錄</a:t>
              </a:r>
            </a:p>
          </p:txBody>
        </p:sp>
        <p:sp>
          <p:nvSpPr>
            <p:cNvPr id="9" name="矩形 8">
              <a:extLst>
                <a:ext uri="{FF2B5EF4-FFF2-40B4-BE49-F238E27FC236}">
                  <a16:creationId xmlns:a16="http://schemas.microsoft.com/office/drawing/2014/main" id="{06024816-9D9C-4EC7-85CF-009BD4E8E55B}"/>
                </a:ext>
              </a:extLst>
            </p:cNvPr>
            <p:cNvSpPr>
              <a:spLocks noChangeArrowheads="1"/>
            </p:cNvSpPr>
            <p:nvPr/>
          </p:nvSpPr>
          <p:spPr bwMode="auto">
            <a:xfrm>
              <a:off x="1258307" y="3068960"/>
              <a:ext cx="4825861" cy="2304256"/>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TW" altLang="en-US" i="0">
                <a:latin typeface="微軟正黑體" pitchFamily="34" charset="-120"/>
                <a:ea typeface="微軟正黑體" pitchFamily="34" charset="-120"/>
              </a:endParaRPr>
            </a:p>
          </p:txBody>
        </p:sp>
        <p:sp>
          <p:nvSpPr>
            <p:cNvPr id="10" name="矩形 9">
              <a:extLst>
                <a:ext uri="{FF2B5EF4-FFF2-40B4-BE49-F238E27FC236}">
                  <a16:creationId xmlns:a16="http://schemas.microsoft.com/office/drawing/2014/main" id="{9161D27C-A8CB-461F-AE39-30074A9734A0}"/>
                </a:ext>
              </a:extLst>
            </p:cNvPr>
            <p:cNvSpPr>
              <a:spLocks noChangeArrowheads="1"/>
            </p:cNvSpPr>
            <p:nvPr/>
          </p:nvSpPr>
          <p:spPr bwMode="auto">
            <a:xfrm>
              <a:off x="1259632" y="5517230"/>
              <a:ext cx="4825861" cy="10081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TW" altLang="en-US" i="0">
                <a:latin typeface="微軟正黑體" pitchFamily="34" charset="-120"/>
                <a:ea typeface="微軟正黑體" pitchFamily="34" charset="-120"/>
              </a:endParaRPr>
            </a:p>
          </p:txBody>
        </p:sp>
        <p:sp>
          <p:nvSpPr>
            <p:cNvPr id="11" name="矩形 10">
              <a:extLst>
                <a:ext uri="{FF2B5EF4-FFF2-40B4-BE49-F238E27FC236}">
                  <a16:creationId xmlns:a16="http://schemas.microsoft.com/office/drawing/2014/main" id="{0FE993EE-73CC-4352-9CA9-39452A32D53D}"/>
                </a:ext>
              </a:extLst>
            </p:cNvPr>
            <p:cNvSpPr/>
            <p:nvPr/>
          </p:nvSpPr>
          <p:spPr bwMode="auto">
            <a:xfrm>
              <a:off x="6228929" y="2803666"/>
              <a:ext cx="2663551" cy="3720722"/>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lstStyle/>
            <a:p>
              <a:pPr algn="ctr">
                <a:defRPr/>
              </a:pPr>
              <a:endParaRPr lang="zh-TW" altLang="en-US">
                <a:latin typeface="微軟正黑體" pitchFamily="34" charset="-120"/>
                <a:ea typeface="微軟正黑體" pitchFamily="34" charset="-120"/>
              </a:endParaRPr>
            </a:p>
          </p:txBody>
        </p:sp>
      </p:grpSp>
      <p:sp>
        <p:nvSpPr>
          <p:cNvPr id="12" name="矩形 11">
            <a:extLst>
              <a:ext uri="{FF2B5EF4-FFF2-40B4-BE49-F238E27FC236}">
                <a16:creationId xmlns:a16="http://schemas.microsoft.com/office/drawing/2014/main" id="{28F6317B-F8CF-4D62-B88F-B63E870639F8}"/>
              </a:ext>
            </a:extLst>
          </p:cNvPr>
          <p:cNvSpPr>
            <a:spLocks noChangeArrowheads="1"/>
          </p:cNvSpPr>
          <p:nvPr/>
        </p:nvSpPr>
        <p:spPr bwMode="auto">
          <a:xfrm>
            <a:off x="1258888" y="2803490"/>
            <a:ext cx="4826000" cy="25728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814388" indent="-814388">
              <a:spcAft>
                <a:spcPts val="300"/>
              </a:spcAft>
            </a:pPr>
            <a:r>
              <a:rPr lang="zh-TW" altLang="en-US" sz="1600" i="0" dirty="0">
                <a:latin typeface="微軟正黑體" pitchFamily="34" charset="-120"/>
                <a:ea typeface="微軟正黑體" pitchFamily="34" charset="-120"/>
              </a:rPr>
              <a:t>機密性：因此次資料收集系統未造成資料外洩情形，選擇「無需通報」</a:t>
            </a:r>
          </a:p>
          <a:p>
            <a:pPr marL="814388" indent="-814388">
              <a:spcAft>
                <a:spcPts val="300"/>
              </a:spcAft>
            </a:pPr>
            <a:r>
              <a:rPr lang="zh-TW" altLang="en-US" sz="1600" i="0" dirty="0">
                <a:latin typeface="微軟正黑體" pitchFamily="34" charset="-120"/>
                <a:ea typeface="微軟正黑體" pitchFamily="34" charset="-120"/>
              </a:rPr>
              <a:t>完整性：資料收集系統被植入一惡意程式，系統主要存放關鍵基礎設施業務執行團隊相關紀錄，故判定為</a:t>
            </a:r>
            <a:r>
              <a:rPr lang="zh-TW" altLang="en-US" sz="1600" i="0" dirty="0">
                <a:solidFill>
                  <a:srgbClr val="FF0000"/>
                </a:solidFill>
                <a:latin typeface="微軟正黑體" pitchFamily="34" charset="-120"/>
                <a:ea typeface="微軟正黑體" pitchFamily="34" charset="-120"/>
              </a:rPr>
              <a:t>涉及關鍵基礎設施維運之核心資通系統遭嚴重竄改</a:t>
            </a:r>
            <a:r>
              <a:rPr lang="zh-TW" altLang="en-US" sz="1600" i="0" dirty="0">
                <a:latin typeface="微軟正黑體" pitchFamily="34" charset="-120"/>
                <a:ea typeface="微軟正黑體" pitchFamily="34" charset="-120"/>
              </a:rPr>
              <a:t>，故選擇「</a:t>
            </a:r>
            <a:r>
              <a:rPr lang="en-US" altLang="zh-TW" sz="1600" i="0" dirty="0">
                <a:latin typeface="微軟正黑體" pitchFamily="34" charset="-120"/>
                <a:ea typeface="微軟正黑體" pitchFamily="34" charset="-120"/>
              </a:rPr>
              <a:t>4</a:t>
            </a:r>
            <a:r>
              <a:rPr lang="zh-TW" altLang="en-US" sz="1600" i="0" dirty="0">
                <a:latin typeface="微軟正黑體" pitchFamily="34" charset="-120"/>
                <a:ea typeface="微軟正黑體" pitchFamily="34" charset="-120"/>
              </a:rPr>
              <a:t>級」</a:t>
            </a:r>
          </a:p>
          <a:p>
            <a:pPr marL="814388" indent="-814388">
              <a:spcAft>
                <a:spcPts val="300"/>
              </a:spcAft>
            </a:pPr>
            <a:r>
              <a:rPr lang="zh-TW" altLang="en-US" sz="1600" i="0" dirty="0">
                <a:latin typeface="微軟正黑體" pitchFamily="34" charset="-120"/>
                <a:ea typeface="微軟正黑體" pitchFamily="34" charset="-120"/>
              </a:rPr>
              <a:t>可用性：資料收集系統透過備份機制復原，判定為</a:t>
            </a:r>
            <a:r>
              <a:rPr lang="zh-TW" altLang="en-US" sz="1600" i="0" dirty="0">
                <a:solidFill>
                  <a:srgbClr val="FF0000"/>
                </a:solidFill>
                <a:latin typeface="微軟正黑體" pitchFamily="34" charset="-120"/>
                <a:ea typeface="微軟正黑體" pitchFamily="34" charset="-120"/>
              </a:rPr>
              <a:t>涉及關鍵基礎設施維運之核心資通系統之運作受影響或停頓，於可容忍中斷時間內回覆正常運作</a:t>
            </a:r>
            <a:r>
              <a:rPr lang="zh-TW" altLang="en-US" sz="1600" i="0" dirty="0">
                <a:latin typeface="微軟正黑體" pitchFamily="34" charset="-120"/>
                <a:ea typeface="微軟正黑體" pitchFamily="34" charset="-120"/>
              </a:rPr>
              <a:t>，故選擇「</a:t>
            </a:r>
            <a:r>
              <a:rPr lang="en-US" altLang="zh-TW" sz="1600" i="0" dirty="0">
                <a:latin typeface="微軟正黑體" pitchFamily="34" charset="-120"/>
                <a:ea typeface="微軟正黑體" pitchFamily="34" charset="-120"/>
              </a:rPr>
              <a:t>3</a:t>
            </a:r>
            <a:r>
              <a:rPr lang="zh-TW" altLang="en-US" sz="1600" i="0" dirty="0">
                <a:latin typeface="微軟正黑體" pitchFamily="34" charset="-120"/>
                <a:ea typeface="微軟正黑體" pitchFamily="34" charset="-120"/>
              </a:rPr>
              <a:t>級」</a:t>
            </a:r>
            <a:endParaRPr lang="en-US" altLang="zh-TW" sz="1600" i="0" dirty="0">
              <a:latin typeface="微軟正黑體" pitchFamily="34" charset="-120"/>
              <a:ea typeface="微軟正黑體" pitchFamily="34" charset="-120"/>
            </a:endParaRPr>
          </a:p>
        </p:txBody>
      </p:sp>
      <p:sp>
        <p:nvSpPr>
          <p:cNvPr id="13" name="矩形 12">
            <a:extLst>
              <a:ext uri="{FF2B5EF4-FFF2-40B4-BE49-F238E27FC236}">
                <a16:creationId xmlns:a16="http://schemas.microsoft.com/office/drawing/2014/main" id="{9F7BDCBE-29B1-49E7-A0F4-BD9B9D394B9C}"/>
              </a:ext>
            </a:extLst>
          </p:cNvPr>
          <p:cNvSpPr>
            <a:spLocks noChangeArrowheads="1"/>
          </p:cNvSpPr>
          <p:nvPr/>
        </p:nvSpPr>
        <p:spPr bwMode="auto">
          <a:xfrm>
            <a:off x="1258888" y="5516563"/>
            <a:ext cx="4824412" cy="10080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TW" altLang="en-US" sz="1700" i="0" dirty="0">
                <a:latin typeface="微軟正黑體" pitchFamily="34" charset="-120"/>
                <a:ea typeface="微軟正黑體" pitchFamily="34" charset="-120"/>
              </a:rPr>
              <a:t>因第一項目為「無需通報」，第二項目為是「</a:t>
            </a:r>
            <a:r>
              <a:rPr lang="en-US" altLang="zh-TW" sz="1700" i="0" dirty="0">
                <a:latin typeface="微軟正黑體" pitchFamily="34" charset="-120"/>
                <a:ea typeface="微軟正黑體" pitchFamily="34" charset="-120"/>
              </a:rPr>
              <a:t>4</a:t>
            </a:r>
            <a:r>
              <a:rPr lang="zh-TW" altLang="en-US" sz="1700" i="0" dirty="0">
                <a:latin typeface="微軟正黑體" pitchFamily="34" charset="-120"/>
                <a:ea typeface="微軟正黑體" pitchFamily="34" charset="-120"/>
              </a:rPr>
              <a:t>級」，第三項目為「</a:t>
            </a:r>
            <a:r>
              <a:rPr lang="en-US" altLang="zh-TW" sz="1700" i="0" dirty="0">
                <a:latin typeface="微軟正黑體" pitchFamily="34" charset="-120"/>
                <a:ea typeface="微軟正黑體" pitchFamily="34" charset="-120"/>
              </a:rPr>
              <a:t>3</a:t>
            </a:r>
            <a:r>
              <a:rPr lang="zh-TW" altLang="en-US" sz="1700" i="0" dirty="0">
                <a:latin typeface="微軟正黑體" pitchFamily="34" charset="-120"/>
                <a:ea typeface="微軟正黑體" pitchFamily="34" charset="-120"/>
              </a:rPr>
              <a:t>級」，故綜合評估此資安事件為「</a:t>
            </a:r>
            <a:r>
              <a:rPr lang="en-US" altLang="zh-TW" sz="1700" i="0" dirty="0">
                <a:latin typeface="微軟正黑體" pitchFamily="34" charset="-120"/>
                <a:ea typeface="微軟正黑體" pitchFamily="34" charset="-120"/>
              </a:rPr>
              <a:t>4</a:t>
            </a:r>
            <a:r>
              <a:rPr lang="zh-TW" altLang="en-US" sz="1700" i="0" dirty="0">
                <a:latin typeface="微軟正黑體" pitchFamily="34" charset="-120"/>
                <a:ea typeface="微軟正黑體" pitchFamily="34" charset="-120"/>
              </a:rPr>
              <a:t>級事件」</a:t>
            </a:r>
          </a:p>
        </p:txBody>
      </p:sp>
      <p:grpSp>
        <p:nvGrpSpPr>
          <p:cNvPr id="14" name="群組 55">
            <a:extLst>
              <a:ext uri="{FF2B5EF4-FFF2-40B4-BE49-F238E27FC236}">
                <a16:creationId xmlns:a16="http://schemas.microsoft.com/office/drawing/2014/main" id="{986ECE57-F1E3-4F6D-B2C1-071276D5D39E}"/>
              </a:ext>
            </a:extLst>
          </p:cNvPr>
          <p:cNvGrpSpPr>
            <a:grpSpLocks/>
          </p:cNvGrpSpPr>
          <p:nvPr/>
        </p:nvGrpSpPr>
        <p:grpSpPr bwMode="auto">
          <a:xfrm>
            <a:off x="7886700" y="3933055"/>
            <a:ext cx="1006475" cy="1011255"/>
            <a:chOff x="7887100" y="4389464"/>
            <a:chExt cx="1005380" cy="1010843"/>
          </a:xfrm>
        </p:grpSpPr>
        <p:sp>
          <p:nvSpPr>
            <p:cNvPr id="15" name="向左箭號 53">
              <a:extLst>
                <a:ext uri="{FF2B5EF4-FFF2-40B4-BE49-F238E27FC236}">
                  <a16:creationId xmlns:a16="http://schemas.microsoft.com/office/drawing/2014/main" id="{A4AB6266-3B74-4134-92CA-E4247B192297}"/>
                </a:ext>
              </a:extLst>
            </p:cNvPr>
            <p:cNvSpPr>
              <a:spLocks noChangeArrowheads="1"/>
            </p:cNvSpPr>
            <p:nvPr/>
          </p:nvSpPr>
          <p:spPr bwMode="auto">
            <a:xfrm>
              <a:off x="7887100" y="4869357"/>
              <a:ext cx="861363" cy="530950"/>
            </a:xfrm>
            <a:prstGeom prst="leftArrow">
              <a:avLst>
                <a:gd name="adj1" fmla="val 50000"/>
                <a:gd name="adj2" fmla="val 49999"/>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TW" altLang="en-US">
                <a:latin typeface="微軟正黑體" pitchFamily="34" charset="-120"/>
                <a:ea typeface="微軟正黑體" pitchFamily="34" charset="-120"/>
              </a:endParaRPr>
            </a:p>
          </p:txBody>
        </p:sp>
        <p:sp>
          <p:nvSpPr>
            <p:cNvPr id="16" name="矩形 15">
              <a:extLst>
                <a:ext uri="{FF2B5EF4-FFF2-40B4-BE49-F238E27FC236}">
                  <a16:creationId xmlns:a16="http://schemas.microsoft.com/office/drawing/2014/main" id="{48C75E04-174F-4D54-982A-4F3E7305B580}"/>
                </a:ext>
              </a:extLst>
            </p:cNvPr>
            <p:cNvSpPr/>
            <p:nvPr/>
          </p:nvSpPr>
          <p:spPr bwMode="auto">
            <a:xfrm>
              <a:off x="7887100" y="4389464"/>
              <a:ext cx="1005380" cy="452253"/>
            </a:xfrm>
            <a:prstGeom prst="rect">
              <a:avLst/>
            </a:prstGeom>
            <a:noFill/>
            <a:ln w="25400" cap="flat" cmpd="sng" algn="ctr">
              <a:noFill/>
              <a:prstDash val="solid"/>
              <a:round/>
              <a:headEnd type="none" w="med" len="med"/>
              <a:tailEnd type="triangle" w="med" len="med"/>
            </a:ln>
            <a:effectLst/>
          </p:spPr>
          <p:txBody>
            <a:bodyPr/>
            <a:lstStyle/>
            <a:p>
              <a:pPr algn="ctr">
                <a:defRPr/>
              </a:pP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級事件</a:t>
              </a:r>
            </a:p>
          </p:txBody>
        </p:sp>
      </p:grpSp>
      <p:sp>
        <p:nvSpPr>
          <p:cNvPr id="17" name="矩形 16">
            <a:extLst>
              <a:ext uri="{FF2B5EF4-FFF2-40B4-BE49-F238E27FC236}">
                <a16:creationId xmlns:a16="http://schemas.microsoft.com/office/drawing/2014/main" id="{3A928471-3ECC-413B-B3B7-E781EAF88BBC}"/>
              </a:ext>
            </a:extLst>
          </p:cNvPr>
          <p:cNvSpPr/>
          <p:nvPr/>
        </p:nvSpPr>
        <p:spPr bwMode="auto">
          <a:xfrm>
            <a:off x="6300192" y="3284985"/>
            <a:ext cx="1512168" cy="302433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1" u="none" strike="noStrike" cap="none" normalizeH="0" baseline="0">
              <a:ln>
                <a:noFill/>
              </a:ln>
              <a:solidFill>
                <a:schemeClr val="tx1"/>
              </a:solidFill>
              <a:effectLst/>
              <a:latin typeface="Arial" charset="0"/>
              <a:ea typeface="標楷體" pitchFamily="65" charset="-120"/>
            </a:endParaRPr>
          </a:p>
        </p:txBody>
      </p:sp>
      <p:graphicFrame>
        <p:nvGraphicFramePr>
          <p:cNvPr id="18" name="表格 17">
            <a:extLst>
              <a:ext uri="{FF2B5EF4-FFF2-40B4-BE49-F238E27FC236}">
                <a16:creationId xmlns:a16="http://schemas.microsoft.com/office/drawing/2014/main" id="{84616294-BE35-4F13-AC24-2E9B7ED8A6BC}"/>
              </a:ext>
            </a:extLst>
          </p:cNvPr>
          <p:cNvGraphicFramePr>
            <a:graphicFrameLocks noGrp="1"/>
          </p:cNvGraphicFramePr>
          <p:nvPr>
            <p:extLst>
              <p:ext uri="{D42A27DB-BD31-4B8C-83A1-F6EECF244321}">
                <p14:modId xmlns:p14="http://schemas.microsoft.com/office/powerpoint/2010/main" val="3685974808"/>
              </p:ext>
            </p:extLst>
          </p:nvPr>
        </p:nvGraphicFramePr>
        <p:xfrm>
          <a:off x="6398078" y="3374727"/>
          <a:ext cx="1368152" cy="2814900"/>
        </p:xfrm>
        <a:graphic>
          <a:graphicData uri="http://schemas.openxmlformats.org/drawingml/2006/table">
            <a:tbl>
              <a:tblPr firstRow="1" bandRow="1">
                <a:tableStyleId>{5C22544A-7EE6-4342-B048-85BDC9FD1C3A}</a:tableStyleId>
              </a:tblPr>
              <a:tblGrid>
                <a:gridCol w="342038">
                  <a:extLst>
                    <a:ext uri="{9D8B030D-6E8A-4147-A177-3AD203B41FA5}">
                      <a16:colId xmlns:a16="http://schemas.microsoft.com/office/drawing/2014/main" val="3667220989"/>
                    </a:ext>
                  </a:extLst>
                </a:gridCol>
                <a:gridCol w="342038">
                  <a:extLst>
                    <a:ext uri="{9D8B030D-6E8A-4147-A177-3AD203B41FA5}">
                      <a16:colId xmlns:a16="http://schemas.microsoft.com/office/drawing/2014/main" val="2412332207"/>
                    </a:ext>
                  </a:extLst>
                </a:gridCol>
                <a:gridCol w="342038">
                  <a:extLst>
                    <a:ext uri="{9D8B030D-6E8A-4147-A177-3AD203B41FA5}">
                      <a16:colId xmlns:a16="http://schemas.microsoft.com/office/drawing/2014/main" val="3913506101"/>
                    </a:ext>
                  </a:extLst>
                </a:gridCol>
                <a:gridCol w="342038">
                  <a:extLst>
                    <a:ext uri="{9D8B030D-6E8A-4147-A177-3AD203B41FA5}">
                      <a16:colId xmlns:a16="http://schemas.microsoft.com/office/drawing/2014/main" val="1699961475"/>
                    </a:ext>
                  </a:extLst>
                </a:gridCol>
              </a:tblGrid>
              <a:tr h="469150">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4011758622"/>
                  </a:ext>
                </a:extLst>
              </a:tr>
              <a:tr h="469150">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72276564"/>
                  </a:ext>
                </a:extLst>
              </a:tr>
              <a:tr h="469150">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15881087"/>
                  </a:ext>
                </a:extLst>
              </a:tr>
              <a:tr h="469150">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944243497"/>
                  </a:ext>
                </a:extLst>
              </a:tr>
              <a:tr h="469150">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89122270"/>
                  </a:ext>
                </a:extLst>
              </a:tr>
              <a:tr h="469150">
                <a:tc>
                  <a:txBody>
                    <a:bodyPr/>
                    <a:lstStyle/>
                    <a:p>
                      <a:endParaRPr lang="zh-TW"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TW"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774122821"/>
                  </a:ext>
                </a:extLst>
              </a:tr>
            </a:tbl>
          </a:graphicData>
        </a:graphic>
      </p:graphicFrame>
      <p:sp>
        <p:nvSpPr>
          <p:cNvPr id="19" name="矩形 18">
            <a:extLst>
              <a:ext uri="{FF2B5EF4-FFF2-40B4-BE49-F238E27FC236}">
                <a16:creationId xmlns:a16="http://schemas.microsoft.com/office/drawing/2014/main" id="{03BA71BE-026B-45CC-A216-89168F209308}"/>
              </a:ext>
            </a:extLst>
          </p:cNvPr>
          <p:cNvSpPr/>
          <p:nvPr/>
        </p:nvSpPr>
        <p:spPr bwMode="auto">
          <a:xfrm>
            <a:off x="6401391" y="3843634"/>
            <a:ext cx="324000" cy="460800"/>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4</a:t>
            </a:r>
            <a:endParaRPr lang="zh-TW" altLang="en-US" b="1" i="0" dirty="0">
              <a:latin typeface="微軟正黑體" pitchFamily="34" charset="-120"/>
              <a:ea typeface="微軟正黑體" pitchFamily="34" charset="-120"/>
            </a:endParaRPr>
          </a:p>
        </p:txBody>
      </p:sp>
      <p:sp>
        <p:nvSpPr>
          <p:cNvPr id="20" name="矩形 19">
            <a:extLst>
              <a:ext uri="{FF2B5EF4-FFF2-40B4-BE49-F238E27FC236}">
                <a16:creationId xmlns:a16="http://schemas.microsoft.com/office/drawing/2014/main" id="{4B0338A6-A1E9-4AC7-97CC-8C531C8A0C7E}"/>
              </a:ext>
            </a:extLst>
          </p:cNvPr>
          <p:cNvSpPr/>
          <p:nvPr/>
        </p:nvSpPr>
        <p:spPr bwMode="auto">
          <a:xfrm>
            <a:off x="6401391" y="4310831"/>
            <a:ext cx="324000" cy="460800"/>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3</a:t>
            </a:r>
            <a:endParaRPr lang="zh-TW" altLang="en-US" b="1" i="0" dirty="0">
              <a:latin typeface="微軟正黑體" pitchFamily="34" charset="-120"/>
              <a:ea typeface="微軟正黑體" pitchFamily="34" charset="-120"/>
            </a:endParaRPr>
          </a:p>
        </p:txBody>
      </p:sp>
      <p:sp>
        <p:nvSpPr>
          <p:cNvPr id="21" name="矩形 20">
            <a:extLst>
              <a:ext uri="{FF2B5EF4-FFF2-40B4-BE49-F238E27FC236}">
                <a16:creationId xmlns:a16="http://schemas.microsoft.com/office/drawing/2014/main" id="{77E3D43A-AFB8-413A-BEDE-654F9182F8D5}"/>
              </a:ext>
            </a:extLst>
          </p:cNvPr>
          <p:cNvSpPr/>
          <p:nvPr/>
        </p:nvSpPr>
        <p:spPr bwMode="auto">
          <a:xfrm>
            <a:off x="6401391" y="4782105"/>
            <a:ext cx="324000" cy="460800"/>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2</a:t>
            </a:r>
            <a:endParaRPr lang="zh-TW" altLang="en-US" b="1" i="0" dirty="0">
              <a:latin typeface="微軟正黑體" pitchFamily="34" charset="-120"/>
              <a:ea typeface="微軟正黑體" pitchFamily="34" charset="-120"/>
            </a:endParaRPr>
          </a:p>
        </p:txBody>
      </p:sp>
      <p:sp>
        <p:nvSpPr>
          <p:cNvPr id="22" name="矩形 21">
            <a:extLst>
              <a:ext uri="{FF2B5EF4-FFF2-40B4-BE49-F238E27FC236}">
                <a16:creationId xmlns:a16="http://schemas.microsoft.com/office/drawing/2014/main" id="{F1723F5D-4AA7-4FB9-B99F-F963A11C914A}"/>
              </a:ext>
            </a:extLst>
          </p:cNvPr>
          <p:cNvSpPr/>
          <p:nvPr/>
        </p:nvSpPr>
        <p:spPr bwMode="auto">
          <a:xfrm>
            <a:off x="6401391" y="5251239"/>
            <a:ext cx="324000" cy="460800"/>
          </a:xfrm>
          <a:prstGeom prst="rect">
            <a:avLst/>
          </a:prstGeom>
          <a:solidFill>
            <a:srgbClr val="FFCCFF"/>
          </a:solidFill>
          <a:ln w="22225" cap="flat" cmpd="sng" algn="ctr">
            <a:solidFill>
              <a:schemeClr val="tx1"/>
            </a:solidFill>
            <a:prstDash val="sysDash"/>
            <a:round/>
            <a:headEnd type="none" w="med" len="med"/>
            <a:tailEnd type="triangle" w="med" len="med"/>
          </a:ln>
          <a:effectLst/>
        </p:spPr>
        <p:txBody>
          <a:bodyPr anchor="ctr"/>
          <a:lstStyle/>
          <a:p>
            <a:pPr algn="ctr">
              <a:defRPr/>
            </a:pPr>
            <a:r>
              <a:rPr lang="en-US" altLang="zh-TW" b="1" i="0" dirty="0">
                <a:latin typeface="微軟正黑體" pitchFamily="34" charset="-120"/>
                <a:ea typeface="微軟正黑體" pitchFamily="34" charset="-120"/>
              </a:rPr>
              <a:t>1</a:t>
            </a:r>
            <a:endParaRPr lang="zh-TW" altLang="en-US" b="1" i="0" dirty="0">
              <a:latin typeface="微軟正黑體" pitchFamily="34" charset="-120"/>
              <a:ea typeface="微軟正黑體" pitchFamily="34" charset="-120"/>
            </a:endParaRPr>
          </a:p>
        </p:txBody>
      </p:sp>
      <p:sp>
        <p:nvSpPr>
          <p:cNvPr id="23" name="矩形 20">
            <a:extLst>
              <a:ext uri="{FF2B5EF4-FFF2-40B4-BE49-F238E27FC236}">
                <a16:creationId xmlns:a16="http://schemas.microsoft.com/office/drawing/2014/main" id="{2524A5D7-1DC7-407E-B51D-D8832C155524}"/>
              </a:ext>
            </a:extLst>
          </p:cNvPr>
          <p:cNvSpPr>
            <a:spLocks noChangeArrowheads="1"/>
          </p:cNvSpPr>
          <p:nvPr/>
        </p:nvSpPr>
        <p:spPr bwMode="auto">
          <a:xfrm>
            <a:off x="6401391" y="5720982"/>
            <a:ext cx="324000" cy="460800"/>
          </a:xfrm>
          <a:prstGeom prst="rect">
            <a:avLst/>
          </a:prstGeom>
          <a:solidFill>
            <a:srgbClr val="FFCCFF"/>
          </a:solidFill>
          <a:ln w="22225" algn="ctr">
            <a:solidFill>
              <a:schemeClr val="tx1"/>
            </a:solidFill>
            <a:prstDash val="sysDash"/>
            <a:round/>
            <a:headEnd/>
            <a:tailEnd type="triangle" w="med" len="med"/>
          </a:ln>
        </p:spPr>
        <p:txBody>
          <a:bodyPr anchor="ctr"/>
          <a:lstStyle/>
          <a:p>
            <a:pPr algn="ctr"/>
            <a:r>
              <a:rPr lang="zh-TW" altLang="en-US" b="1" i="0">
                <a:latin typeface="微軟正黑體" pitchFamily="34" charset="-120"/>
                <a:ea typeface="微軟正黑體" pitchFamily="34" charset="-120"/>
              </a:rPr>
              <a:t>無</a:t>
            </a:r>
          </a:p>
        </p:txBody>
      </p:sp>
      <p:sp>
        <p:nvSpPr>
          <p:cNvPr id="24" name="矩形 24">
            <a:extLst>
              <a:ext uri="{FF2B5EF4-FFF2-40B4-BE49-F238E27FC236}">
                <a16:creationId xmlns:a16="http://schemas.microsoft.com/office/drawing/2014/main" id="{D6F20C55-3549-40C2-8FC5-E52A4236B751}"/>
              </a:ext>
            </a:extLst>
          </p:cNvPr>
          <p:cNvSpPr>
            <a:spLocks noChangeArrowheads="1"/>
          </p:cNvSpPr>
          <p:nvPr/>
        </p:nvSpPr>
        <p:spPr bwMode="auto">
          <a:xfrm>
            <a:off x="6743962" y="3365618"/>
            <a:ext cx="327600" cy="468000"/>
          </a:xfrm>
          <a:prstGeom prst="rect">
            <a:avLst/>
          </a:prstGeom>
          <a:solidFill>
            <a:srgbClr val="00B0F0"/>
          </a:solidFill>
          <a:ln w="22225" algn="ctr">
            <a:solidFill>
              <a:schemeClr val="tx1"/>
            </a:solidFill>
            <a:round/>
            <a:headEnd/>
            <a:tailEnd type="triangle" w="med" len="med"/>
          </a:ln>
        </p:spPr>
        <p:txBody>
          <a:bodyPr anchor="ctr"/>
          <a:lstStyle/>
          <a:p>
            <a:pPr algn="ctr"/>
            <a:r>
              <a:rPr lang="zh-TW" altLang="en-US" b="1" i="0" dirty="0">
                <a:latin typeface="微軟正黑體" pitchFamily="34" charset="-120"/>
                <a:ea typeface="微軟正黑體" pitchFamily="34" charset="-120"/>
              </a:rPr>
              <a:t>機</a:t>
            </a:r>
          </a:p>
        </p:txBody>
      </p:sp>
      <p:sp>
        <p:nvSpPr>
          <p:cNvPr id="25" name="矩形 24">
            <a:extLst>
              <a:ext uri="{FF2B5EF4-FFF2-40B4-BE49-F238E27FC236}">
                <a16:creationId xmlns:a16="http://schemas.microsoft.com/office/drawing/2014/main" id="{E34F633D-18F7-4B35-B506-E07C0100DBEE}"/>
              </a:ext>
            </a:extLst>
          </p:cNvPr>
          <p:cNvSpPr/>
          <p:nvPr/>
        </p:nvSpPr>
        <p:spPr bwMode="auto">
          <a:xfrm>
            <a:off x="6743962" y="3842571"/>
            <a:ext cx="327600" cy="460800"/>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6" name="矩形 25">
            <a:extLst>
              <a:ext uri="{FF2B5EF4-FFF2-40B4-BE49-F238E27FC236}">
                <a16:creationId xmlns:a16="http://schemas.microsoft.com/office/drawing/2014/main" id="{527A9E4F-40DF-4D3C-8ADC-4AF433454B27}"/>
              </a:ext>
            </a:extLst>
          </p:cNvPr>
          <p:cNvSpPr/>
          <p:nvPr/>
        </p:nvSpPr>
        <p:spPr bwMode="auto">
          <a:xfrm>
            <a:off x="6743962" y="4310240"/>
            <a:ext cx="327600" cy="460800"/>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7" name="矩形 32">
            <a:extLst>
              <a:ext uri="{FF2B5EF4-FFF2-40B4-BE49-F238E27FC236}">
                <a16:creationId xmlns:a16="http://schemas.microsoft.com/office/drawing/2014/main" id="{C317694E-7BA4-4FE2-BB4D-784B2F4E8D0B}"/>
              </a:ext>
            </a:extLst>
          </p:cNvPr>
          <p:cNvSpPr>
            <a:spLocks noChangeArrowheads="1"/>
          </p:cNvSpPr>
          <p:nvPr/>
        </p:nvSpPr>
        <p:spPr bwMode="auto">
          <a:xfrm>
            <a:off x="7081654" y="3365618"/>
            <a:ext cx="327600" cy="468000"/>
          </a:xfrm>
          <a:prstGeom prst="rect">
            <a:avLst/>
          </a:prstGeom>
          <a:solidFill>
            <a:srgbClr val="99FF33"/>
          </a:solidFill>
          <a:ln w="22225" algn="ctr">
            <a:solidFill>
              <a:schemeClr val="tx1"/>
            </a:solidFill>
            <a:round/>
            <a:headEnd/>
            <a:tailEnd type="triangle" w="med" len="med"/>
          </a:ln>
        </p:spPr>
        <p:txBody>
          <a:bodyPr anchor="ctr"/>
          <a:lstStyle/>
          <a:p>
            <a:pPr algn="ctr"/>
            <a:r>
              <a:rPr lang="zh-TW" altLang="en-US" b="1" i="0">
                <a:latin typeface="微軟正黑體" pitchFamily="34" charset="-120"/>
                <a:ea typeface="微軟正黑體" pitchFamily="34" charset="-120"/>
              </a:rPr>
              <a:t>完</a:t>
            </a:r>
          </a:p>
        </p:txBody>
      </p:sp>
      <p:sp>
        <p:nvSpPr>
          <p:cNvPr id="28" name="矩形 27">
            <a:extLst>
              <a:ext uri="{FF2B5EF4-FFF2-40B4-BE49-F238E27FC236}">
                <a16:creationId xmlns:a16="http://schemas.microsoft.com/office/drawing/2014/main" id="{2DA0EDC4-1CBF-4EAC-B3C1-7D89DE09EB75}"/>
              </a:ext>
            </a:extLst>
          </p:cNvPr>
          <p:cNvSpPr/>
          <p:nvPr/>
        </p:nvSpPr>
        <p:spPr bwMode="auto">
          <a:xfrm>
            <a:off x="7081654" y="3842571"/>
            <a:ext cx="327600" cy="252000"/>
          </a:xfrm>
          <a:prstGeom prst="rect">
            <a:avLst/>
          </a:prstGeom>
          <a:pattFill prst="wdUpDiag">
            <a:fgClr>
              <a:srgbClr val="CCFF99"/>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29" name="矩形 40">
            <a:extLst>
              <a:ext uri="{FF2B5EF4-FFF2-40B4-BE49-F238E27FC236}">
                <a16:creationId xmlns:a16="http://schemas.microsoft.com/office/drawing/2014/main" id="{9CB5DE3C-5C33-4B94-B03D-3B9E3DF79A29}"/>
              </a:ext>
            </a:extLst>
          </p:cNvPr>
          <p:cNvSpPr>
            <a:spLocks noChangeArrowheads="1"/>
          </p:cNvSpPr>
          <p:nvPr/>
        </p:nvSpPr>
        <p:spPr bwMode="auto">
          <a:xfrm>
            <a:off x="7425977" y="3365618"/>
            <a:ext cx="327600" cy="468000"/>
          </a:xfrm>
          <a:prstGeom prst="rect">
            <a:avLst/>
          </a:prstGeom>
          <a:solidFill>
            <a:srgbClr val="FFC000"/>
          </a:solidFill>
          <a:ln w="22225" algn="ctr">
            <a:solidFill>
              <a:schemeClr val="tx1"/>
            </a:solidFill>
            <a:round/>
            <a:headEnd/>
            <a:tailEnd type="triangle" w="med" len="med"/>
          </a:ln>
        </p:spPr>
        <p:txBody>
          <a:bodyPr anchor="ctr"/>
          <a:lstStyle/>
          <a:p>
            <a:pPr algn="ctr"/>
            <a:r>
              <a:rPr lang="zh-TW" altLang="en-US" b="1" i="0">
                <a:latin typeface="微軟正黑體" pitchFamily="34" charset="-120"/>
                <a:ea typeface="微軟正黑體" pitchFamily="34" charset="-120"/>
              </a:rPr>
              <a:t>可</a:t>
            </a:r>
          </a:p>
        </p:txBody>
      </p:sp>
      <p:sp>
        <p:nvSpPr>
          <p:cNvPr id="30" name="矩形 29">
            <a:extLst>
              <a:ext uri="{FF2B5EF4-FFF2-40B4-BE49-F238E27FC236}">
                <a16:creationId xmlns:a16="http://schemas.microsoft.com/office/drawing/2014/main" id="{942EE55E-98C9-4799-ABCB-21665CB0BA61}"/>
              </a:ext>
            </a:extLst>
          </p:cNvPr>
          <p:cNvSpPr/>
          <p:nvPr/>
        </p:nvSpPr>
        <p:spPr bwMode="auto">
          <a:xfrm>
            <a:off x="7425977" y="3842571"/>
            <a:ext cx="327600" cy="460800"/>
          </a:xfrm>
          <a:prstGeom prst="rect">
            <a:avLst/>
          </a:prstGeom>
          <a:pattFill prst="wdUpDiag">
            <a:fgClr>
              <a:srgbClr val="FFE38B"/>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1" name="矩形 30">
            <a:extLst>
              <a:ext uri="{FF2B5EF4-FFF2-40B4-BE49-F238E27FC236}">
                <a16:creationId xmlns:a16="http://schemas.microsoft.com/office/drawing/2014/main" id="{FD668A9F-0F9F-422B-BB03-1D7BBF3D2CC2}"/>
              </a:ext>
            </a:extLst>
          </p:cNvPr>
          <p:cNvSpPr/>
          <p:nvPr/>
        </p:nvSpPr>
        <p:spPr bwMode="auto">
          <a:xfrm>
            <a:off x="7425977" y="4310240"/>
            <a:ext cx="327600" cy="252000"/>
          </a:xfrm>
          <a:prstGeom prst="rect">
            <a:avLst/>
          </a:prstGeom>
          <a:pattFill prst="wdUpDiag">
            <a:fgClr>
              <a:srgbClr val="FFE38B"/>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2" name="矩形 31">
            <a:extLst>
              <a:ext uri="{FF2B5EF4-FFF2-40B4-BE49-F238E27FC236}">
                <a16:creationId xmlns:a16="http://schemas.microsoft.com/office/drawing/2014/main" id="{04E88F1D-9176-4DAE-89E6-DD6EC01AA10F}"/>
              </a:ext>
            </a:extLst>
          </p:cNvPr>
          <p:cNvSpPr/>
          <p:nvPr/>
        </p:nvSpPr>
        <p:spPr bwMode="auto">
          <a:xfrm>
            <a:off x="6745001" y="4782105"/>
            <a:ext cx="327600" cy="460800"/>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3" name="矩形 32">
            <a:extLst>
              <a:ext uri="{FF2B5EF4-FFF2-40B4-BE49-F238E27FC236}">
                <a16:creationId xmlns:a16="http://schemas.microsoft.com/office/drawing/2014/main" id="{310DAC23-B487-406E-94EE-07314DF95D1D}"/>
              </a:ext>
            </a:extLst>
          </p:cNvPr>
          <p:cNvSpPr/>
          <p:nvPr/>
        </p:nvSpPr>
        <p:spPr bwMode="auto">
          <a:xfrm>
            <a:off x="6743962" y="5239825"/>
            <a:ext cx="327600" cy="460800"/>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4" name="矩形 33">
            <a:extLst>
              <a:ext uri="{FF2B5EF4-FFF2-40B4-BE49-F238E27FC236}">
                <a16:creationId xmlns:a16="http://schemas.microsoft.com/office/drawing/2014/main" id="{DAC532C1-7FE1-4BE3-A329-2A5FD7E32295}"/>
              </a:ext>
            </a:extLst>
          </p:cNvPr>
          <p:cNvSpPr/>
          <p:nvPr/>
        </p:nvSpPr>
        <p:spPr bwMode="auto">
          <a:xfrm>
            <a:off x="6743962" y="5712039"/>
            <a:ext cx="327600" cy="144000"/>
          </a:xfrm>
          <a:prstGeom prst="rect">
            <a:avLst/>
          </a:prstGeom>
          <a:pattFill prst="wdUpDiag">
            <a:fgClr>
              <a:srgbClr val="CCECFF"/>
            </a:fgClr>
            <a:bgClr>
              <a:schemeClr val="bg1"/>
            </a:bgClr>
          </a:patt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sp>
        <p:nvSpPr>
          <p:cNvPr id="35" name="矩形 34">
            <a:extLst>
              <a:ext uri="{FF2B5EF4-FFF2-40B4-BE49-F238E27FC236}">
                <a16:creationId xmlns:a16="http://schemas.microsoft.com/office/drawing/2014/main" id="{2CB31768-B8DB-4D9C-953F-604E999EF0EE}"/>
              </a:ext>
            </a:extLst>
          </p:cNvPr>
          <p:cNvSpPr/>
          <p:nvPr/>
        </p:nvSpPr>
        <p:spPr bwMode="auto">
          <a:xfrm>
            <a:off x="6401391" y="3372360"/>
            <a:ext cx="324000" cy="460800"/>
          </a:xfrm>
          <a:prstGeom prst="rect">
            <a:avLst/>
          </a:prstGeom>
          <a:solidFill>
            <a:schemeClr val="bg1">
              <a:lumMod val="85000"/>
            </a:schemeClr>
          </a:solidFill>
          <a:ln w="22225" cap="flat" cmpd="sng" algn="ctr">
            <a:solidFill>
              <a:schemeClr val="tx1"/>
            </a:solidFill>
            <a:prstDash val="sysDash"/>
            <a:round/>
            <a:headEnd type="none" w="med" len="med"/>
            <a:tailEnd type="triangle" w="med" len="med"/>
          </a:ln>
          <a:effectLst/>
        </p:spPr>
        <p:txBody>
          <a:bodyPr anchor="ctr"/>
          <a:lstStyle/>
          <a:p>
            <a:pPr algn="ctr">
              <a:defRPr/>
            </a:pPr>
            <a:endParaRPr lang="zh-TW" altLang="en-US" b="1" i="0" dirty="0">
              <a:latin typeface="微軟正黑體" pitchFamily="34" charset="-120"/>
              <a:ea typeface="微軟正黑體" pitchFamily="34" charset="-120"/>
            </a:endParaRPr>
          </a:p>
        </p:txBody>
      </p:sp>
      <p:cxnSp>
        <p:nvCxnSpPr>
          <p:cNvPr id="36" name="直線接點 35">
            <a:extLst>
              <a:ext uri="{FF2B5EF4-FFF2-40B4-BE49-F238E27FC236}">
                <a16:creationId xmlns:a16="http://schemas.microsoft.com/office/drawing/2014/main" id="{E0387B85-ED41-4380-B535-41564E095850}"/>
              </a:ext>
            </a:extLst>
          </p:cNvPr>
          <p:cNvCxnSpPr>
            <a:cxnSpLocks/>
          </p:cNvCxnSpPr>
          <p:nvPr/>
        </p:nvCxnSpPr>
        <p:spPr bwMode="auto">
          <a:xfrm>
            <a:off x="6407364" y="3394913"/>
            <a:ext cx="318027" cy="438247"/>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1307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35" presetClass="emph" presetSubtype="0" fill="hold" grpId="1" nodeType="afterEffect">
                                  <p:stCondLst>
                                    <p:cond delay="500"/>
                                  </p:stCondLst>
                                  <p:childTnLst>
                                    <p:anim calcmode="discrete" valueType="str">
                                      <p:cBhvr>
                                        <p:cTn id="15" dur="1500" fill="hold"/>
                                        <p:tgtEl>
                                          <p:spTgt spid="13"/>
                                        </p:tgtEl>
                                        <p:attrNameLst>
                                          <p:attrName>style.visibility</p:attrName>
                                        </p:attrNameLst>
                                      </p:cBhvr>
                                      <p:tavLst>
                                        <p:tav tm="0">
                                          <p:val>
                                            <p:strVal val="hidden"/>
                                          </p:val>
                                        </p:tav>
                                        <p:tav tm="50000">
                                          <p:val>
                                            <p:strVal val="visible"/>
                                          </p:val>
                                        </p:tav>
                                      </p:tavLst>
                                    </p:anim>
                                  </p:childTnLst>
                                </p:cTn>
                              </p:par>
                              <p:par>
                                <p:cTn id="16" presetID="35" presetClass="emph" presetSubtype="0" fill="hold" nodeType="withEffect">
                                  <p:stCondLst>
                                    <p:cond delay="500"/>
                                  </p:stCondLst>
                                  <p:childTnLst>
                                    <p:anim calcmode="discrete" valueType="str">
                                      <p:cBhvr>
                                        <p:cTn id="17" dur="1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資安事件通報資訊</a:t>
            </a:r>
          </a:p>
        </p:txBody>
      </p:sp>
      <p:sp>
        <p:nvSpPr>
          <p:cNvPr id="3" name="矩形 2"/>
          <p:cNvSpPr/>
          <p:nvPr/>
        </p:nvSpPr>
        <p:spPr bwMode="auto">
          <a:xfrm>
            <a:off x="6228184" y="1592796"/>
            <a:ext cx="2808312" cy="4912808"/>
          </a:xfrm>
          <a:prstGeom prst="rect">
            <a:avLst/>
          </a:prstGeom>
          <a:solidFill>
            <a:schemeClr val="tx1">
              <a:lumMod val="50000"/>
              <a:lumOff val="50000"/>
              <a:alpha val="41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TW" altLang="en-US" sz="1400" i="0" dirty="0">
              <a:latin typeface="微軟正黑體" panose="020B0604030504040204" pitchFamily="34" charset="-120"/>
              <a:ea typeface="微軟正黑體" panose="020B0604030504040204" pitchFamily="34" charset="-120"/>
            </a:endParaRPr>
          </a:p>
        </p:txBody>
      </p:sp>
      <p:sp>
        <p:nvSpPr>
          <p:cNvPr id="4" name="矩形 3"/>
          <p:cNvSpPr/>
          <p:nvPr/>
        </p:nvSpPr>
        <p:spPr bwMode="auto">
          <a:xfrm>
            <a:off x="3347864" y="1592796"/>
            <a:ext cx="2592288" cy="4912808"/>
          </a:xfrm>
          <a:prstGeom prst="rect">
            <a:avLst/>
          </a:prstGeom>
          <a:solidFill>
            <a:srgbClr val="3C8C93">
              <a:alpha val="41000"/>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TW" altLang="en-US" sz="1400" i="0" dirty="0">
              <a:latin typeface="微軟正黑體" panose="020B0604030504040204" pitchFamily="34" charset="-120"/>
              <a:ea typeface="微軟正黑體" panose="020B0604030504040204" pitchFamily="34" charset="-120"/>
            </a:endParaRPr>
          </a:p>
        </p:txBody>
      </p:sp>
      <p:sp>
        <p:nvSpPr>
          <p:cNvPr id="5" name="矩形 4"/>
          <p:cNvSpPr/>
          <p:nvPr/>
        </p:nvSpPr>
        <p:spPr bwMode="auto">
          <a:xfrm>
            <a:off x="223207" y="1592796"/>
            <a:ext cx="2781531" cy="4912808"/>
          </a:xfrm>
          <a:prstGeom prst="rect">
            <a:avLst/>
          </a:prstGeom>
          <a:solidFill>
            <a:srgbClr val="0070C0">
              <a:alpha val="41000"/>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TW" altLang="en-US" sz="1400" i="0" dirty="0">
              <a:latin typeface="微軟正黑體" panose="020B0604030504040204" pitchFamily="34" charset="-120"/>
              <a:ea typeface="微軟正黑體" panose="020B0604030504040204" pitchFamily="34" charset="-120"/>
            </a:endParaRPr>
          </a:p>
        </p:txBody>
      </p:sp>
      <p:sp>
        <p:nvSpPr>
          <p:cNvPr id="6" name="圓角矩形 5"/>
          <p:cNvSpPr/>
          <p:nvPr/>
        </p:nvSpPr>
        <p:spPr bwMode="auto">
          <a:xfrm>
            <a:off x="533852" y="1268760"/>
            <a:ext cx="2160240" cy="648072"/>
          </a:xfrm>
          <a:prstGeom prst="roundRect">
            <a:avLst/>
          </a:prstGeom>
          <a:solidFill>
            <a:srgbClr val="0070C0"/>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TW" altLang="en-US" b="1" i="0" dirty="0">
                <a:solidFill>
                  <a:schemeClr val="bg1"/>
                </a:solidFill>
                <a:latin typeface="微軟正黑體" panose="020B0604030504040204" pitchFamily="34" charset="-120"/>
                <a:ea typeface="微軟正黑體" panose="020B0604030504040204" pitchFamily="34" charset="-120"/>
              </a:rPr>
              <a:t>資安事件通報</a:t>
            </a:r>
            <a:endParaRPr lang="en-US" altLang="zh-TW" b="1" i="0" dirty="0">
              <a:solidFill>
                <a:schemeClr val="bg1"/>
              </a:solidFill>
              <a:latin typeface="微軟正黑體" panose="020B0604030504040204" pitchFamily="34" charset="-120"/>
              <a:ea typeface="微軟正黑體" panose="020B0604030504040204" pitchFamily="34" charset="-120"/>
            </a:endParaRPr>
          </a:p>
          <a:p>
            <a:pPr algn="ctr"/>
            <a:r>
              <a:rPr lang="zh-TW" altLang="en-US" b="1" i="0" dirty="0">
                <a:solidFill>
                  <a:schemeClr val="bg1"/>
                </a:solidFill>
                <a:latin typeface="微軟正黑體" panose="020B0604030504040204" pitchFamily="34" charset="-120"/>
                <a:ea typeface="微軟正黑體" panose="020B0604030504040204" pitchFamily="34" charset="-120"/>
              </a:rPr>
              <a:t>基本項目</a:t>
            </a:r>
          </a:p>
        </p:txBody>
      </p:sp>
      <p:sp>
        <p:nvSpPr>
          <p:cNvPr id="7" name="文字方塊 6"/>
          <p:cNvSpPr txBox="1"/>
          <p:nvPr/>
        </p:nvSpPr>
        <p:spPr>
          <a:xfrm>
            <a:off x="223209" y="2060848"/>
            <a:ext cx="2690200" cy="2308324"/>
          </a:xfrm>
          <a:prstGeom prst="rect">
            <a:avLst/>
          </a:prstGeom>
          <a:noFill/>
        </p:spPr>
        <p:txBody>
          <a:bodyPr wrap="square" rtlCol="0">
            <a:spAutoFit/>
          </a:bodyPr>
          <a:lstStyle/>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發生機關</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發生或知悉時間</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狀況之描述</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其他相關事項</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等級之評估</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外部支援需求評估</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因應事件所採取之措施</a:t>
            </a:r>
            <a:endParaRPr lang="zh-TW" altLang="en-US" b="1" i="0" dirty="0">
              <a:latin typeface="微軟正黑體" panose="020B0604030504040204" pitchFamily="34" charset="-120"/>
              <a:ea typeface="微軟正黑體" panose="020B0604030504040204" pitchFamily="34" charset="-120"/>
            </a:endParaRPr>
          </a:p>
        </p:txBody>
      </p:sp>
      <p:sp>
        <p:nvSpPr>
          <p:cNvPr id="8" name="圓角矩形 7"/>
          <p:cNvSpPr/>
          <p:nvPr/>
        </p:nvSpPr>
        <p:spPr bwMode="auto">
          <a:xfrm>
            <a:off x="3635895" y="1280006"/>
            <a:ext cx="2016225" cy="648072"/>
          </a:xfrm>
          <a:prstGeom prst="roundRect">
            <a:avLst/>
          </a:prstGeom>
          <a:solidFill>
            <a:srgbClr val="3C8C93"/>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TW" altLang="en-US" b="1" i="0" dirty="0">
                <a:solidFill>
                  <a:schemeClr val="bg1"/>
                </a:solidFill>
                <a:latin typeface="微軟正黑體" panose="020B0604030504040204" pitchFamily="34" charset="-120"/>
                <a:ea typeface="微軟正黑體" panose="020B0604030504040204" pitchFamily="34" charset="-120"/>
              </a:rPr>
              <a:t>損害控制</a:t>
            </a:r>
            <a:endParaRPr lang="en-US" altLang="zh-TW" b="1" i="0" dirty="0">
              <a:solidFill>
                <a:schemeClr val="bg1"/>
              </a:solidFill>
              <a:latin typeface="微軟正黑體" panose="020B0604030504040204" pitchFamily="34" charset="-120"/>
              <a:ea typeface="微軟正黑體" panose="020B0604030504040204" pitchFamily="34" charset="-120"/>
            </a:endParaRPr>
          </a:p>
          <a:p>
            <a:pPr algn="ctr"/>
            <a:r>
              <a:rPr lang="zh-TW" altLang="en-US" b="1" i="0" dirty="0">
                <a:solidFill>
                  <a:schemeClr val="bg1"/>
                </a:solidFill>
                <a:latin typeface="微軟正黑體" panose="020B0604030504040204" pitchFamily="34" charset="-120"/>
                <a:ea typeface="微軟正黑體" panose="020B0604030504040204" pitchFamily="34" charset="-120"/>
              </a:rPr>
              <a:t>內容</a:t>
            </a:r>
          </a:p>
        </p:txBody>
      </p:sp>
      <p:sp>
        <p:nvSpPr>
          <p:cNvPr id="9" name="文字方塊 8"/>
          <p:cNvSpPr txBox="1"/>
          <p:nvPr/>
        </p:nvSpPr>
        <p:spPr>
          <a:xfrm>
            <a:off x="3380134" y="1981289"/>
            <a:ext cx="2410730" cy="1200329"/>
          </a:xfrm>
          <a:prstGeom prst="rect">
            <a:avLst/>
          </a:prstGeom>
          <a:noFill/>
        </p:spPr>
        <p:txBody>
          <a:bodyPr wrap="square" rtlCol="0">
            <a:spAutoFit/>
          </a:bodyPr>
          <a:lstStyle/>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根據機關內部處理資安事件之程序，記錄損害控制或復原之歷程</a:t>
            </a:r>
          </a:p>
        </p:txBody>
      </p:sp>
      <p:sp>
        <p:nvSpPr>
          <p:cNvPr id="10" name="圓角矩形 9"/>
          <p:cNvSpPr/>
          <p:nvPr/>
        </p:nvSpPr>
        <p:spPr bwMode="auto">
          <a:xfrm>
            <a:off x="6552220" y="1268760"/>
            <a:ext cx="2160240" cy="648072"/>
          </a:xfrm>
          <a:prstGeom prst="roundRect">
            <a:avLst/>
          </a:prstGeom>
          <a:solidFill>
            <a:schemeClr val="tx1">
              <a:lumMod val="50000"/>
              <a:lumOff val="50000"/>
            </a:scheme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TW" altLang="en-US" b="1" i="0" dirty="0">
                <a:solidFill>
                  <a:schemeClr val="bg1"/>
                </a:solidFill>
                <a:latin typeface="微軟正黑體" panose="020B0604030504040204" pitchFamily="34" charset="-120"/>
                <a:ea typeface="微軟正黑體" panose="020B0604030504040204" pitchFamily="34" charset="-120"/>
              </a:rPr>
              <a:t>調查、處理</a:t>
            </a:r>
            <a:endParaRPr lang="en-US" altLang="zh-TW" b="1" i="0" dirty="0">
              <a:solidFill>
                <a:schemeClr val="bg1"/>
              </a:solidFill>
              <a:latin typeface="微軟正黑體" panose="020B0604030504040204" pitchFamily="34" charset="-120"/>
              <a:ea typeface="微軟正黑體" panose="020B0604030504040204" pitchFamily="34" charset="-120"/>
            </a:endParaRPr>
          </a:p>
          <a:p>
            <a:pPr algn="ctr"/>
            <a:r>
              <a:rPr lang="zh-TW" altLang="en-US" b="1" i="0" dirty="0">
                <a:solidFill>
                  <a:schemeClr val="bg1"/>
                </a:solidFill>
                <a:latin typeface="微軟正黑體" panose="020B0604030504040204" pitchFamily="34" charset="-120"/>
                <a:ea typeface="微軟正黑體" panose="020B0604030504040204" pitchFamily="34" charset="-120"/>
              </a:rPr>
              <a:t>及改善報告</a:t>
            </a:r>
          </a:p>
        </p:txBody>
      </p:sp>
      <p:sp>
        <p:nvSpPr>
          <p:cNvPr id="11" name="文字方塊 10"/>
          <p:cNvSpPr txBox="1"/>
          <p:nvPr/>
        </p:nvSpPr>
        <p:spPr>
          <a:xfrm>
            <a:off x="6228184" y="1981289"/>
            <a:ext cx="2736304" cy="4524315"/>
          </a:xfrm>
          <a:prstGeom prst="rect">
            <a:avLst/>
          </a:prstGeom>
          <a:noFill/>
        </p:spPr>
        <p:txBody>
          <a:bodyPr wrap="square" rtlCol="0">
            <a:spAutoFit/>
          </a:bodyPr>
          <a:lstStyle/>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事件發生或知悉其發生、完成損害控制或復原作業之時間</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事件影響之範圍及損害評估</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損害控制及復原作業之歷程</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事件調查及處理作業之歷程</a:t>
            </a:r>
            <a:endParaRPr lang="en-US" altLang="zh-TW" i="0" dirty="0">
              <a:latin typeface="微軟正黑體" panose="020B0604030504040204" pitchFamily="34" charset="-120"/>
              <a:ea typeface="微軟正黑體" panose="020B0604030504040204" pitchFamily="34" charset="-120"/>
            </a:endParaRP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事件根因分析</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為防範類似事件再次發生所採取之管理、技術、人力或資源等層面之措施</a:t>
            </a:r>
          </a:p>
          <a:p>
            <a:pPr marL="285750" lvl="0" indent="-285750">
              <a:buFont typeface="Arial" panose="020B0604020202020204" pitchFamily="34" charset="0"/>
              <a:buChar char="•"/>
            </a:pPr>
            <a:r>
              <a:rPr lang="zh-TW" altLang="en-US" i="0" dirty="0">
                <a:latin typeface="微軟正黑體" panose="020B0604030504040204" pitchFamily="34" charset="-120"/>
                <a:ea typeface="微軟正黑體" panose="020B0604030504040204" pitchFamily="34" charset="-120"/>
              </a:rPr>
              <a:t>預定完成時程及成效追蹤機制</a:t>
            </a:r>
          </a:p>
        </p:txBody>
      </p:sp>
      <p:sp>
        <p:nvSpPr>
          <p:cNvPr id="12" name="向右箭號 11"/>
          <p:cNvSpPr/>
          <p:nvPr/>
        </p:nvSpPr>
        <p:spPr bwMode="auto">
          <a:xfrm>
            <a:off x="2913408" y="3181618"/>
            <a:ext cx="556195" cy="567358"/>
          </a:xfrm>
          <a:prstGeom prst="rightArrow">
            <a:avLst/>
          </a:prstGeom>
          <a:solidFill>
            <a:schemeClr val="bg1">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TW" altLang="en-US" sz="1400" i="0" dirty="0">
              <a:latin typeface="微軟正黑體" panose="020B0604030504040204" pitchFamily="34" charset="-120"/>
              <a:ea typeface="微軟正黑體" panose="020B0604030504040204" pitchFamily="34" charset="-120"/>
            </a:endParaRPr>
          </a:p>
        </p:txBody>
      </p:sp>
      <p:sp>
        <p:nvSpPr>
          <p:cNvPr id="14" name="向右箭號 13"/>
          <p:cNvSpPr/>
          <p:nvPr/>
        </p:nvSpPr>
        <p:spPr bwMode="auto">
          <a:xfrm>
            <a:off x="5790863" y="3191271"/>
            <a:ext cx="556195" cy="567358"/>
          </a:xfrm>
          <a:prstGeom prst="rightArrow">
            <a:avLst/>
          </a:prstGeom>
          <a:solidFill>
            <a:schemeClr val="bg1">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zh-TW" altLang="en-US" sz="1400" i="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92928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通報及應變作業流程規範</a:t>
            </a:r>
            <a:r>
              <a:rPr lang="en-US" altLang="zh-TW" dirty="0"/>
              <a:t>(1/3)</a:t>
            </a:r>
            <a:endParaRPr lang="zh-TW" altLang="en-US" dirty="0"/>
          </a:p>
        </p:txBody>
      </p:sp>
      <p:sp>
        <p:nvSpPr>
          <p:cNvPr id="6" name="內容版面配置區 2"/>
          <p:cNvSpPr txBox="1">
            <a:spLocks/>
          </p:cNvSpPr>
          <p:nvPr/>
        </p:nvSpPr>
        <p:spPr>
          <a:xfrm>
            <a:off x="612000" y="1124744"/>
            <a:ext cx="8208472" cy="5616624"/>
          </a:xfrm>
          <a:prstGeom prst="rect">
            <a:avLst/>
          </a:prstGeom>
        </p:spPr>
        <p:txBody>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en-US" sz="2400" i="0" dirty="0"/>
              <a:t>公務機關</a:t>
            </a:r>
            <a:r>
              <a:rPr lang="en-US" altLang="zh-TW" sz="2400" i="0" dirty="0"/>
              <a:t>/</a:t>
            </a:r>
            <a:r>
              <a:rPr lang="zh-TW" altLang="en-US" sz="2400" i="0" dirty="0"/>
              <a:t>特定非公務機關應於知悉資安事件後，</a:t>
            </a:r>
            <a:r>
              <a:rPr lang="en-US" altLang="zh-TW" sz="2400" b="1" i="0" dirty="0">
                <a:solidFill>
                  <a:srgbClr val="FF0000"/>
                </a:solidFill>
              </a:rPr>
              <a:t>1</a:t>
            </a:r>
            <a:r>
              <a:rPr lang="zh-TW" altLang="en-US" sz="2400" b="1" i="0" dirty="0">
                <a:solidFill>
                  <a:srgbClr val="FF0000"/>
                </a:solidFill>
              </a:rPr>
              <a:t>小時</a:t>
            </a:r>
            <a:r>
              <a:rPr lang="zh-TW" altLang="en-US" sz="2400" i="0" dirty="0"/>
              <a:t>內向上呈報相關事件相關資訊，並於限定時間內，儘速完成損害控制或復原</a:t>
            </a:r>
          </a:p>
          <a:p>
            <a:r>
              <a:rPr lang="zh-TW" altLang="en-US" sz="2400" i="0" dirty="0"/>
              <a:t>上級</a:t>
            </a:r>
            <a:r>
              <a:rPr lang="en-US" altLang="zh-TW" sz="2400" i="0" dirty="0"/>
              <a:t>/</a:t>
            </a:r>
            <a:r>
              <a:rPr lang="zh-TW" altLang="en-US" sz="2400" i="0" dirty="0"/>
              <a:t>監督機關或中央目的事業主管機關接獲資安事件通報後，應於時限內進行審核作業，並視情況提供必要支援服務</a:t>
            </a:r>
          </a:p>
          <a:p>
            <a:pPr lvl="1"/>
            <a:r>
              <a:rPr lang="en-US" altLang="zh-TW" sz="2000" i="0" dirty="0"/>
              <a:t>1</a:t>
            </a:r>
            <a:r>
              <a:rPr lang="zh-TW" altLang="en-US" sz="2000" i="0" dirty="0"/>
              <a:t>、</a:t>
            </a:r>
            <a:r>
              <a:rPr lang="en-US" altLang="zh-TW" sz="2000" i="0" dirty="0"/>
              <a:t>2</a:t>
            </a:r>
            <a:r>
              <a:rPr lang="zh-TW" altLang="en-US" sz="2000" i="0" dirty="0"/>
              <a:t>級事件應於</a:t>
            </a:r>
            <a:r>
              <a:rPr lang="en-US" altLang="zh-TW" sz="2000" b="1" i="0" dirty="0">
                <a:solidFill>
                  <a:srgbClr val="FF0000"/>
                </a:solidFill>
              </a:rPr>
              <a:t>8</a:t>
            </a:r>
            <a:r>
              <a:rPr lang="zh-TW" altLang="en-US" sz="2000" b="1" i="0" dirty="0">
                <a:solidFill>
                  <a:srgbClr val="FF0000"/>
                </a:solidFill>
              </a:rPr>
              <a:t>小時</a:t>
            </a:r>
            <a:r>
              <a:rPr lang="zh-TW" altLang="en-US" sz="2000" i="0" dirty="0"/>
              <a:t>內完成審核，</a:t>
            </a:r>
            <a:r>
              <a:rPr lang="en-US" altLang="zh-TW" sz="2000" i="0" dirty="0"/>
              <a:t>3</a:t>
            </a:r>
            <a:r>
              <a:rPr lang="zh-TW" altLang="en-US" sz="2000" i="0" dirty="0"/>
              <a:t>、</a:t>
            </a:r>
            <a:r>
              <a:rPr lang="en-US" altLang="zh-TW" sz="2000" i="0" dirty="0"/>
              <a:t>4</a:t>
            </a:r>
            <a:r>
              <a:rPr lang="zh-TW" altLang="en-US" sz="2000" i="0" dirty="0"/>
              <a:t>級事件應於</a:t>
            </a:r>
            <a:r>
              <a:rPr lang="en-US" altLang="zh-TW" sz="2000" b="1" i="0" dirty="0">
                <a:solidFill>
                  <a:srgbClr val="FF0000"/>
                </a:solidFill>
              </a:rPr>
              <a:t>2</a:t>
            </a:r>
            <a:r>
              <a:rPr lang="zh-TW" altLang="en-US" sz="2000" b="1" i="0" dirty="0">
                <a:solidFill>
                  <a:srgbClr val="FF0000"/>
                </a:solidFill>
              </a:rPr>
              <a:t>小時</a:t>
            </a:r>
            <a:r>
              <a:rPr lang="zh-TW" altLang="en-US" sz="2000" i="0" dirty="0"/>
              <a:t>內完成審核</a:t>
            </a:r>
            <a:endParaRPr lang="en-US" altLang="zh-TW" sz="2000" i="0" dirty="0"/>
          </a:p>
          <a:p>
            <a:pPr lvl="1"/>
            <a:r>
              <a:rPr lang="zh-TW" altLang="en-US" sz="2000" i="0" dirty="0"/>
              <a:t>中央目的事業主管機關須定期彙送</a:t>
            </a:r>
            <a:r>
              <a:rPr lang="en-US" altLang="zh-TW" sz="2000" i="0" dirty="0"/>
              <a:t>1</a:t>
            </a:r>
            <a:r>
              <a:rPr lang="zh-TW" altLang="en-US" sz="2000" i="0" dirty="0"/>
              <a:t>、</a:t>
            </a:r>
            <a:r>
              <a:rPr lang="en-US" altLang="zh-TW" sz="2000" i="0" dirty="0"/>
              <a:t>2</a:t>
            </a:r>
            <a:r>
              <a:rPr lang="zh-TW" altLang="en-US" sz="2000" i="0" dirty="0"/>
              <a:t>級資安事件</a:t>
            </a:r>
          </a:p>
          <a:p>
            <a:r>
              <a:rPr lang="zh-TW" altLang="en-US" sz="2400" i="0" dirty="0"/>
              <a:t>主管機關接獲審核機關呈報所屬資安事件後，應進行覆核作業，並視情況召開資安防護會議</a:t>
            </a:r>
          </a:p>
          <a:p>
            <a:pPr lvl="1"/>
            <a:r>
              <a:rPr lang="zh-TW" altLang="en-US" sz="2000" i="0" dirty="0"/>
              <a:t>覆核公務機關</a:t>
            </a:r>
            <a:r>
              <a:rPr lang="en-US" altLang="zh-TW" sz="2000" i="0" dirty="0"/>
              <a:t>1-4</a:t>
            </a:r>
            <a:r>
              <a:rPr lang="zh-TW" altLang="en-US" sz="2000" i="0" dirty="0"/>
              <a:t>級資安事件</a:t>
            </a:r>
          </a:p>
          <a:p>
            <a:pPr lvl="1"/>
            <a:r>
              <a:rPr lang="zh-TW" altLang="en-US" sz="2000" i="0" dirty="0"/>
              <a:t>覆核特定非公務機關</a:t>
            </a:r>
            <a:r>
              <a:rPr lang="en-US" altLang="zh-TW" sz="2000" i="0" dirty="0"/>
              <a:t>3</a:t>
            </a:r>
            <a:r>
              <a:rPr lang="zh-TW" altLang="en-US" sz="2000" i="0" dirty="0"/>
              <a:t>、</a:t>
            </a:r>
            <a:r>
              <a:rPr lang="en-US" altLang="zh-TW" sz="2000" i="0" dirty="0"/>
              <a:t>4</a:t>
            </a:r>
            <a:r>
              <a:rPr lang="zh-TW" altLang="en-US" sz="2000" i="0" dirty="0"/>
              <a:t>級資安事件</a:t>
            </a:r>
          </a:p>
        </p:txBody>
      </p:sp>
    </p:spTree>
    <p:extLst>
      <p:ext uri="{BB962C8B-B14F-4D97-AF65-F5344CB8AC3E}">
        <p14:creationId xmlns:p14="http://schemas.microsoft.com/office/powerpoint/2010/main" val="42057689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通報及應變作業流程規範</a:t>
            </a:r>
            <a:r>
              <a:rPr lang="en-US" altLang="zh-TW" dirty="0"/>
              <a:t>(2/3)</a:t>
            </a:r>
            <a:endParaRPr lang="zh-TW" altLang="en-US"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6742" y="1268760"/>
            <a:ext cx="791971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107504" y="5469031"/>
            <a:ext cx="8784976" cy="1200329"/>
          </a:xfrm>
          <a:prstGeom prst="rect">
            <a:avLst/>
          </a:prstGeom>
          <a:noFill/>
        </p:spPr>
        <p:txBody>
          <a:bodyPr wrap="square" rtlCol="0">
            <a:spAutoFit/>
          </a:bodyPr>
          <a:lstStyle/>
          <a:p>
            <a:pPr marL="204788" indent="-204788"/>
            <a:r>
              <a:rPr lang="en-US" altLang="zh-TW" b="1" i="0" dirty="0">
                <a:latin typeface="微軟正黑體"/>
                <a:ea typeface="微軟正黑體"/>
              </a:rPr>
              <a:t>※</a:t>
            </a:r>
            <a:r>
              <a:rPr lang="zh-TW" altLang="en-US" b="1" i="0" dirty="0">
                <a:latin typeface="+mn-ea"/>
                <a:ea typeface="+mn-ea"/>
              </a:rPr>
              <a:t>通報機關於事件調查過程中，發現事件影響範圍擴大，應適時提出</a:t>
            </a:r>
            <a:r>
              <a:rPr lang="zh-TW" altLang="en-US" b="1" i="0" u="sng" dirty="0">
                <a:solidFill>
                  <a:srgbClr val="FF0000"/>
                </a:solidFill>
                <a:latin typeface="+mn-ea"/>
                <a:ea typeface="+mn-ea"/>
              </a:rPr>
              <a:t>等級變更申請</a:t>
            </a:r>
            <a:r>
              <a:rPr lang="zh-TW" altLang="en-US" b="1" i="0" dirty="0">
                <a:latin typeface="+mn-ea"/>
                <a:ea typeface="+mn-ea"/>
              </a:rPr>
              <a:t>，並說明等級變更原因與事件調查情況，以利審核機關</a:t>
            </a:r>
            <a:r>
              <a:rPr lang="en-US" altLang="zh-TW" b="1" i="0" dirty="0">
                <a:latin typeface="+mn-ea"/>
                <a:ea typeface="+mn-ea"/>
              </a:rPr>
              <a:t>/</a:t>
            </a:r>
            <a:r>
              <a:rPr lang="zh-TW" altLang="en-US" b="1" i="0" dirty="0">
                <a:latin typeface="+mn-ea"/>
                <a:ea typeface="+mn-ea"/>
              </a:rPr>
              <a:t>主管機關儘早知悉，以適時提供必要支援</a:t>
            </a:r>
            <a:endParaRPr lang="en-US" altLang="zh-TW" b="1" i="0" dirty="0">
              <a:latin typeface="+mn-ea"/>
              <a:ea typeface="+mn-ea"/>
            </a:endParaRPr>
          </a:p>
          <a:p>
            <a:r>
              <a:rPr lang="en-US" altLang="zh-TW" b="1" i="0" dirty="0">
                <a:latin typeface="微軟正黑體"/>
                <a:ea typeface="微軟正黑體"/>
              </a:rPr>
              <a:t>※</a:t>
            </a:r>
            <a:r>
              <a:rPr lang="zh-TW" altLang="en-US" b="1" i="0" dirty="0">
                <a:latin typeface="微軟正黑體"/>
                <a:ea typeface="微軟正黑體"/>
              </a:rPr>
              <a:t>資通安全事件調查、處理及改善報告應於</a:t>
            </a:r>
            <a:r>
              <a:rPr lang="en-US" altLang="zh-TW" b="1" i="0" dirty="0">
                <a:latin typeface="微軟正黑體"/>
                <a:ea typeface="微軟正黑體"/>
              </a:rPr>
              <a:t>1</a:t>
            </a:r>
            <a:r>
              <a:rPr lang="zh-TW" altLang="en-US" b="1" i="0" dirty="0">
                <a:latin typeface="微軟正黑體"/>
                <a:ea typeface="微軟正黑體"/>
              </a:rPr>
              <a:t>個月內提交，視情況可</a:t>
            </a:r>
            <a:r>
              <a:rPr lang="zh-TW" altLang="en-US" b="1" i="0" u="sng" dirty="0">
                <a:solidFill>
                  <a:srgbClr val="FF0000"/>
                </a:solidFill>
                <a:latin typeface="微軟正黑體"/>
                <a:ea typeface="微軟正黑體"/>
              </a:rPr>
              <a:t>提出延後提交申請</a:t>
            </a:r>
            <a:endParaRPr lang="zh-TW" altLang="en-US" b="1" i="0" u="sng" dirty="0">
              <a:solidFill>
                <a:srgbClr val="FF0000"/>
              </a:solidFill>
              <a:latin typeface="+mn-ea"/>
              <a:ea typeface="+mn-ea"/>
            </a:endParaRPr>
          </a:p>
        </p:txBody>
      </p:sp>
    </p:spTree>
    <p:extLst>
      <p:ext uri="{BB962C8B-B14F-4D97-AF65-F5344CB8AC3E}">
        <p14:creationId xmlns:p14="http://schemas.microsoft.com/office/powerpoint/2010/main" val="19303663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通報及應變作業流程規範</a:t>
            </a:r>
            <a:r>
              <a:rPr lang="en-US" altLang="zh-TW" dirty="0"/>
              <a:t>(3/3)</a:t>
            </a:r>
            <a:endParaRPr lang="zh-TW" altLang="en-US" dirty="0"/>
          </a:p>
        </p:txBody>
      </p:sp>
      <p:sp>
        <p:nvSpPr>
          <p:cNvPr id="6" name="內容版面配置區 2"/>
          <p:cNvSpPr txBox="1">
            <a:spLocks/>
          </p:cNvSpPr>
          <p:nvPr/>
        </p:nvSpPr>
        <p:spPr>
          <a:xfrm>
            <a:off x="612000" y="1124744"/>
            <a:ext cx="8208472" cy="5616624"/>
          </a:xfrm>
          <a:prstGeom prst="rect">
            <a:avLst/>
          </a:prstGeom>
        </p:spPr>
        <p:txBody>
          <a:bodyPr/>
          <a:lstStyle>
            <a:lvl1pPr marL="288000" indent="-288000" algn="l" defTabSz="0" rtl="0" eaLnBrk="1" fontAlgn="base" hangingPunct="1">
              <a:lnSpc>
                <a:spcPct val="120000"/>
              </a:lnSpc>
              <a:spcBef>
                <a:spcPts val="200"/>
              </a:spcBef>
              <a:spcAft>
                <a:spcPts val="200"/>
              </a:spcAft>
              <a:buFont typeface="Times New Roman" pitchFamily="18" charset="0"/>
              <a:buChar char="●"/>
              <a:tabLst>
                <a:tab pos="0" algn="l"/>
              </a:tabLst>
              <a:defRPr kumimoji="1" sz="2800" baseline="0">
                <a:solidFill>
                  <a:srgbClr val="333399"/>
                </a:solidFill>
                <a:latin typeface="微軟正黑體" panose="020B0604030504040204" pitchFamily="34" charset="-120"/>
                <a:ea typeface="微軟正黑體" panose="020B0604030504040204" pitchFamily="34" charset="-120"/>
                <a:cs typeface="+mn-cs"/>
              </a:defRPr>
            </a:lvl1pPr>
            <a:lvl2pPr marL="468000" marR="0" indent="-180000" algn="l" defTabSz="914400" rtl="0" eaLnBrk="1" fontAlgn="base" latinLnBrk="0" hangingPunct="1">
              <a:lnSpc>
                <a:spcPct val="120000"/>
              </a:lnSpc>
              <a:spcBef>
                <a:spcPts val="200"/>
              </a:spcBef>
              <a:spcAft>
                <a:spcPts val="200"/>
              </a:spcAft>
              <a:buClrTx/>
              <a:buSzTx/>
              <a:buFont typeface="Times New Roman" pitchFamily="18" charset="0"/>
              <a:buChar char="–"/>
              <a:tabLst/>
              <a:defRPr kumimoji="1" sz="2400" baseline="0">
                <a:solidFill>
                  <a:schemeClr val="tx1"/>
                </a:solidFill>
                <a:latin typeface="Microsoft JhengHei" panose="020B0604030504040204" pitchFamily="34" charset="-120"/>
                <a:ea typeface="Microsoft JhengHei" panose="020B0604030504040204" pitchFamily="34" charset="-120"/>
                <a:cs typeface="Microsoft JhengHei" panose="020B0604030504040204" pitchFamily="34" charset="-120"/>
              </a:defRPr>
            </a:lvl2pPr>
            <a:lvl3pPr marL="684000" indent="-216000" algn="l" rtl="0" eaLnBrk="1" fontAlgn="base" hangingPunct="1">
              <a:lnSpc>
                <a:spcPct val="120000"/>
              </a:lnSpc>
              <a:spcBef>
                <a:spcPts val="200"/>
              </a:spcBef>
              <a:spcAft>
                <a:spcPts val="200"/>
              </a:spcAft>
              <a:buSzPct val="100000"/>
              <a:buFont typeface="Wingdings" pitchFamily="2" charset="2"/>
              <a:buChar char="Ø"/>
              <a:defRPr kumimoji="1" sz="2000" baseline="0">
                <a:solidFill>
                  <a:schemeClr val="tx1"/>
                </a:solidFill>
                <a:latin typeface="+mn-lt"/>
                <a:ea typeface="+mn-ea"/>
                <a:cs typeface="SimSun-18030" pitchFamily="49" charset="-122"/>
              </a:defRPr>
            </a:lvl3pPr>
            <a:lvl4pPr marL="900000" indent="-180000" algn="l" rtl="0" eaLnBrk="1" fontAlgn="base" hangingPunct="1">
              <a:lnSpc>
                <a:spcPct val="120000"/>
              </a:lnSpc>
              <a:spcBef>
                <a:spcPts val="200"/>
              </a:spcBef>
              <a:spcAft>
                <a:spcPts val="200"/>
              </a:spcAft>
              <a:buFont typeface="Dotum" pitchFamily="34" charset="-127"/>
              <a:buChar char="♦"/>
              <a:defRPr kumimoji="1" baseline="0">
                <a:solidFill>
                  <a:schemeClr val="tx1"/>
                </a:solidFill>
                <a:latin typeface="+mn-ea"/>
                <a:ea typeface="+mn-ea"/>
                <a:cs typeface="SimSun-18030" pitchFamily="49" charset="-122"/>
              </a:defRPr>
            </a:lvl4pPr>
            <a:lvl5pPr marL="1080000" indent="-180000" algn="l" rtl="0" eaLnBrk="1" fontAlgn="base" hangingPunct="1">
              <a:lnSpc>
                <a:spcPct val="120000"/>
              </a:lnSpc>
              <a:spcBef>
                <a:spcPts val="200"/>
              </a:spcBef>
              <a:spcAft>
                <a:spcPts val="200"/>
              </a:spcAft>
              <a:buSzPct val="100000"/>
              <a:buFont typeface="Wingdings" pitchFamily="2" charset="2"/>
              <a:buChar char="n"/>
              <a:tabLst/>
              <a:defRPr kumimoji="1" sz="1600" baseline="0">
                <a:solidFill>
                  <a:schemeClr val="tx1"/>
                </a:solidFill>
                <a:latin typeface="+mn-ea"/>
                <a:ea typeface="+mn-ea"/>
                <a:cs typeface="SimSun-18030" pitchFamily="49" charset="-122"/>
              </a:defRPr>
            </a:lvl5pPr>
            <a:lvl6pPr marL="27432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6pPr>
            <a:lvl7pPr marL="32004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7pPr>
            <a:lvl8pPr marL="36576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8pPr>
            <a:lvl9pPr marL="4114800" indent="-457200" algn="l" rtl="0" eaLnBrk="1" fontAlgn="base" hangingPunct="1">
              <a:lnSpc>
                <a:spcPct val="120000"/>
              </a:lnSpc>
              <a:spcBef>
                <a:spcPct val="20000"/>
              </a:spcBef>
              <a:spcAft>
                <a:spcPct val="0"/>
              </a:spcAft>
              <a:buFont typeface="Arial" charset="0"/>
              <a:defRPr kumimoji="1" sz="2400">
                <a:solidFill>
                  <a:schemeClr val="accent2"/>
                </a:solidFill>
                <a:latin typeface="+mn-lt"/>
                <a:ea typeface="華康魏碑體" pitchFamily="65" charset="-120"/>
                <a:cs typeface="SimSun-18030" pitchFamily="49" charset="-122"/>
              </a:defRPr>
            </a:lvl9pPr>
          </a:lstStyle>
          <a:p>
            <a:r>
              <a:rPr lang="zh-TW" altLang="zh-TW" sz="1800" i="0" dirty="0"/>
              <a:t>第九條</a:t>
            </a:r>
            <a:r>
              <a:rPr lang="en-US" altLang="zh-TW" sz="1800" i="0" dirty="0"/>
              <a:t>:</a:t>
            </a:r>
            <a:r>
              <a:rPr lang="zh-TW" altLang="zh-TW" sz="1800" i="0" dirty="0"/>
              <a:t>公務機關應就資通安全事件之</a:t>
            </a:r>
            <a:r>
              <a:rPr lang="zh-TW" altLang="zh-TW" sz="1800" i="0" dirty="0">
                <a:solidFill>
                  <a:srgbClr val="FF0000"/>
                </a:solidFill>
              </a:rPr>
              <a:t>通報訂定作業規範</a:t>
            </a:r>
            <a:r>
              <a:rPr lang="zh-TW" altLang="zh-TW" sz="1800" i="0" dirty="0"/>
              <a:t>，其內容應包括下列事項：</a:t>
            </a:r>
          </a:p>
          <a:p>
            <a:pPr lvl="1"/>
            <a:r>
              <a:rPr lang="zh-TW" altLang="zh-TW" sz="1400" i="0" dirty="0"/>
              <a:t>判定事件等級之流程及權責</a:t>
            </a:r>
          </a:p>
          <a:p>
            <a:pPr lvl="1"/>
            <a:r>
              <a:rPr lang="zh-TW" altLang="zh-TW" sz="1400" i="0" dirty="0"/>
              <a:t>事件之影響範圍、損害程度及機關因應能力之評估</a:t>
            </a:r>
          </a:p>
          <a:p>
            <a:pPr lvl="1"/>
            <a:r>
              <a:rPr lang="zh-TW" altLang="zh-TW" sz="1400" i="0" dirty="0"/>
              <a:t>資通安全事件之內部通報流程</a:t>
            </a:r>
          </a:p>
          <a:p>
            <a:pPr lvl="1"/>
            <a:r>
              <a:rPr lang="zh-TW" altLang="zh-TW" sz="1400" i="0" dirty="0"/>
              <a:t>通知受資通安全事件影響之其他機關之方式</a:t>
            </a:r>
          </a:p>
          <a:p>
            <a:pPr lvl="1"/>
            <a:r>
              <a:rPr lang="zh-TW" altLang="zh-TW" sz="1400" i="0" dirty="0"/>
              <a:t>前四款事項之演練</a:t>
            </a:r>
          </a:p>
          <a:p>
            <a:pPr lvl="1"/>
            <a:r>
              <a:rPr lang="zh-TW" altLang="zh-TW" sz="1400" i="0" dirty="0"/>
              <a:t>資通安全事件通報窗口及聯繫方式</a:t>
            </a:r>
          </a:p>
          <a:p>
            <a:pPr lvl="1"/>
            <a:r>
              <a:rPr lang="zh-TW" altLang="zh-TW" sz="1400" i="0" dirty="0"/>
              <a:t>其他資通安全事件通報相關事項</a:t>
            </a:r>
          </a:p>
          <a:p>
            <a:r>
              <a:rPr lang="zh-TW" altLang="zh-TW" sz="1800" i="0" dirty="0"/>
              <a:t>第十條</a:t>
            </a:r>
            <a:r>
              <a:rPr lang="en-US" altLang="zh-TW" sz="1800" i="0" dirty="0"/>
              <a:t>:</a:t>
            </a:r>
            <a:r>
              <a:rPr lang="zh-TW" altLang="zh-TW" sz="1800" i="0" dirty="0"/>
              <a:t>公務機關應就資通安全事件之</a:t>
            </a:r>
            <a:r>
              <a:rPr lang="zh-TW" altLang="zh-TW" sz="1800" i="0" dirty="0">
                <a:solidFill>
                  <a:srgbClr val="FF0000"/>
                </a:solidFill>
              </a:rPr>
              <a:t>應變訂定作業規範</a:t>
            </a:r>
            <a:r>
              <a:rPr lang="zh-TW" altLang="zh-TW" sz="1800" i="0" dirty="0"/>
              <a:t>，其內容應包括下列事項：</a:t>
            </a:r>
          </a:p>
          <a:p>
            <a:pPr lvl="1"/>
            <a:r>
              <a:rPr lang="zh-TW" altLang="zh-TW" sz="1400" i="0" dirty="0"/>
              <a:t>應變小組之組織</a:t>
            </a:r>
          </a:p>
          <a:p>
            <a:pPr lvl="1"/>
            <a:r>
              <a:rPr lang="zh-TW" altLang="zh-TW" sz="1400" i="0" dirty="0"/>
              <a:t>事件發生前之演練作業</a:t>
            </a:r>
          </a:p>
          <a:p>
            <a:pPr lvl="1"/>
            <a:r>
              <a:rPr lang="zh-TW" altLang="zh-TW" sz="1400" i="0" dirty="0"/>
              <a:t>事件發生時之損害控制機制</a:t>
            </a:r>
          </a:p>
          <a:p>
            <a:pPr lvl="1"/>
            <a:r>
              <a:rPr lang="zh-TW" altLang="zh-TW" sz="1400" i="0" dirty="0"/>
              <a:t>事件發生後之復原、鑑識、調查及改善機制</a:t>
            </a:r>
          </a:p>
          <a:p>
            <a:pPr lvl="1"/>
            <a:r>
              <a:rPr lang="zh-TW" altLang="zh-TW" sz="1400" i="0" dirty="0"/>
              <a:t>事件相關紀錄之保全</a:t>
            </a:r>
          </a:p>
          <a:p>
            <a:pPr lvl="1"/>
            <a:r>
              <a:rPr lang="zh-TW" altLang="zh-TW" sz="1400" i="0" dirty="0"/>
              <a:t>其他資通安全事件應變相關事項</a:t>
            </a:r>
            <a:endParaRPr lang="zh-TW" altLang="en-US" sz="1400" i="0" dirty="0"/>
          </a:p>
        </p:txBody>
      </p:sp>
    </p:spTree>
    <p:extLst>
      <p:ext uri="{BB962C8B-B14F-4D97-AF65-F5344CB8AC3E}">
        <p14:creationId xmlns:p14="http://schemas.microsoft.com/office/powerpoint/2010/main" val="31832680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zh-TW" altLang="en-US" sz="3600" dirty="0">
                <a:solidFill>
                  <a:srgbClr val="FF0000"/>
                </a:solidFill>
              </a:rPr>
              <a:t>資安事件處理</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40449081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4"/>
          <p:cNvSpPr>
            <a:spLocks noGrp="1" noChangeArrowheads="1"/>
          </p:cNvSpPr>
          <p:nvPr>
            <p:ph type="title"/>
          </p:nvPr>
        </p:nvSpPr>
        <p:spPr/>
        <p:txBody>
          <a:bodyPr/>
          <a:lstStyle/>
          <a:p>
            <a:r>
              <a:rPr lang="zh-TW" altLang="en-US" dirty="0"/>
              <a:t>資安事件處理目的</a:t>
            </a:r>
            <a:endParaRPr lang="en-US" altLang="zh-TW" dirty="0"/>
          </a:p>
        </p:txBody>
      </p:sp>
      <p:sp>
        <p:nvSpPr>
          <p:cNvPr id="384004" name="Rectangle 5"/>
          <p:cNvSpPr>
            <a:spLocks noGrp="1" noChangeArrowheads="1"/>
          </p:cNvSpPr>
          <p:nvPr>
            <p:ph sz="quarter" idx="10"/>
          </p:nvPr>
        </p:nvSpPr>
        <p:spPr/>
        <p:txBody>
          <a:bodyPr/>
          <a:lstStyle/>
          <a:p>
            <a:r>
              <a:rPr lang="zh-TW" altLang="en-US" sz="3000" dirty="0"/>
              <a:t>確認資安事件是否發生</a:t>
            </a:r>
            <a:endParaRPr lang="en-US" altLang="zh-TW" sz="3000" dirty="0"/>
          </a:p>
          <a:p>
            <a:r>
              <a:rPr lang="zh-TW" altLang="en-US" sz="3000" dirty="0"/>
              <a:t>降低對業務與網路服務的中斷時間</a:t>
            </a:r>
            <a:endParaRPr lang="en-US" altLang="zh-TW" sz="3000" dirty="0"/>
          </a:p>
          <a:p>
            <a:r>
              <a:rPr lang="zh-TW" altLang="en-US" sz="3000" dirty="0"/>
              <a:t>提供精準與及時的資訊</a:t>
            </a:r>
            <a:endParaRPr lang="en-US" altLang="zh-TW" sz="3000" dirty="0"/>
          </a:p>
          <a:p>
            <a:r>
              <a:rPr lang="zh-TW" altLang="zh-TW" sz="3000" dirty="0"/>
              <a:t>於規定時間內完成損害控制或復原作業</a:t>
            </a:r>
            <a:endParaRPr lang="en-US" altLang="zh-TW" sz="3000" dirty="0"/>
          </a:p>
          <a:p>
            <a:r>
              <a:rPr lang="zh-TW" altLang="en-US" sz="3000" dirty="0"/>
              <a:t>保障由政策與法律要求的權利</a:t>
            </a:r>
            <a:endParaRPr lang="en-US" altLang="zh-TW" sz="3000" dirty="0"/>
          </a:p>
          <a:p>
            <a:r>
              <a:rPr lang="zh-TW" altLang="en-US" sz="3000" dirty="0"/>
              <a:t>實作控制措施以維護監管鏈</a:t>
            </a:r>
            <a:endParaRPr lang="en-US" altLang="zh-TW" sz="3000" dirty="0"/>
          </a:p>
          <a:p>
            <a:r>
              <a:rPr lang="zh-TW" altLang="en-US" sz="3000" dirty="0"/>
              <a:t>讓法務單位可對惡意者提起訴訟</a:t>
            </a:r>
            <a:endParaRPr lang="en-US" altLang="zh-TW" sz="3000" dirty="0"/>
          </a:p>
        </p:txBody>
      </p:sp>
    </p:spTree>
    <p:extLst>
      <p:ext uri="{BB962C8B-B14F-4D97-AF65-F5344CB8AC3E}">
        <p14:creationId xmlns:p14="http://schemas.microsoft.com/office/powerpoint/2010/main" val="40977323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2"/>
          <p:cNvSpPr>
            <a:spLocks noGrp="1" noChangeArrowheads="1"/>
          </p:cNvSpPr>
          <p:nvPr>
            <p:ph type="title"/>
          </p:nvPr>
        </p:nvSpPr>
        <p:spPr/>
        <p:txBody>
          <a:bodyPr/>
          <a:lstStyle/>
          <a:p>
            <a:r>
              <a:rPr lang="zh-TW" altLang="en-US" dirty="0"/>
              <a:t>資安事件處理計畫</a:t>
            </a:r>
            <a:endParaRPr lang="en-US" altLang="zh-TW" dirty="0"/>
          </a:p>
        </p:txBody>
      </p:sp>
      <p:sp>
        <p:nvSpPr>
          <p:cNvPr id="386052" name="Rectangle 3"/>
          <p:cNvSpPr>
            <a:spLocks noGrp="1" noChangeArrowheads="1"/>
          </p:cNvSpPr>
          <p:nvPr>
            <p:ph sz="quarter" idx="10"/>
          </p:nvPr>
        </p:nvSpPr>
        <p:spPr/>
        <p:txBody>
          <a:bodyPr/>
          <a:lstStyle/>
          <a:p>
            <a:pPr algn="just"/>
            <a:r>
              <a:rPr kumimoji="0" lang="zh-TW" altLang="en-US" dirty="0"/>
              <a:t>定期重新審查計畫文件</a:t>
            </a:r>
            <a:endParaRPr kumimoji="0" lang="en-US" altLang="zh-TW" dirty="0"/>
          </a:p>
          <a:p>
            <a:pPr lvl="1" algn="just"/>
            <a:r>
              <a:rPr kumimoji="0" lang="zh-TW" altLang="en-US" sz="2400" dirty="0"/>
              <a:t>更新人員、科技及業務處理流程</a:t>
            </a:r>
            <a:endParaRPr kumimoji="0" lang="en-US" altLang="zh-TW" sz="2400" dirty="0"/>
          </a:p>
          <a:p>
            <a:pPr algn="just"/>
            <a:r>
              <a:rPr kumimoji="0" lang="zh-TW" altLang="en-US" dirty="0"/>
              <a:t>訓練</a:t>
            </a:r>
          </a:p>
          <a:p>
            <a:pPr lvl="1" algn="just"/>
            <a:r>
              <a:rPr kumimoji="0" lang="zh-TW" altLang="en-US" sz="2400" dirty="0"/>
              <a:t>組織分工與權責、資通安全技能、危機處理、數位鑑識與調查技能及溝通能力</a:t>
            </a:r>
            <a:endParaRPr kumimoji="0" lang="en-US" altLang="zh-TW" sz="2400" dirty="0"/>
          </a:p>
          <a:p>
            <a:pPr algn="just"/>
            <a:r>
              <a:rPr kumimoji="0" lang="zh-TW" altLang="en-US" dirty="0"/>
              <a:t>財務支持</a:t>
            </a:r>
          </a:p>
          <a:p>
            <a:pPr lvl="1" algn="just"/>
            <a:r>
              <a:rPr kumimoji="0" lang="zh-TW" altLang="en-US" sz="2400" dirty="0"/>
              <a:t>預算、額外的設備、專業人員、員工薪資及訓練費用</a:t>
            </a:r>
            <a:endParaRPr kumimoji="0" lang="en-US" altLang="zh-TW" sz="2400" dirty="0"/>
          </a:p>
          <a:p>
            <a:pPr algn="just"/>
            <a:r>
              <a:rPr kumimoji="0" lang="zh-TW" altLang="en-US" dirty="0"/>
              <a:t>演練</a:t>
            </a:r>
          </a:p>
          <a:p>
            <a:pPr lvl="1" algn="just"/>
            <a:r>
              <a:rPr kumimoji="0" lang="zh-TW" altLang="en-US" sz="2400" dirty="0"/>
              <a:t>定期驗證與修正作業流程</a:t>
            </a:r>
            <a:endParaRPr lang="en-US" altLang="zh-TW" sz="2400" dirty="0"/>
          </a:p>
        </p:txBody>
      </p:sp>
    </p:spTree>
    <p:extLst>
      <p:ext uri="{BB962C8B-B14F-4D97-AF65-F5344CB8AC3E}">
        <p14:creationId xmlns:p14="http://schemas.microsoft.com/office/powerpoint/2010/main" val="29707095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Grp="1" noChangeArrowheads="1"/>
          </p:cNvSpPr>
          <p:nvPr>
            <p:ph type="title"/>
          </p:nvPr>
        </p:nvSpPr>
        <p:spPr>
          <a:xfrm>
            <a:off x="1115616" y="117028"/>
            <a:ext cx="7458831" cy="935708"/>
          </a:xfrm>
        </p:spPr>
        <p:txBody>
          <a:bodyPr/>
          <a:lstStyle/>
          <a:p>
            <a:r>
              <a:rPr lang="zh-TW" altLang="en-US" dirty="0"/>
              <a:t>緩衝區溢位</a:t>
            </a:r>
          </a:p>
        </p:txBody>
      </p:sp>
      <p:sp>
        <p:nvSpPr>
          <p:cNvPr id="15364" name="Rectangle 7"/>
          <p:cNvSpPr>
            <a:spLocks noGrp="1" noChangeArrowheads="1"/>
          </p:cNvSpPr>
          <p:nvPr>
            <p:ph type="body" idx="1"/>
          </p:nvPr>
        </p:nvSpPr>
        <p:spPr>
          <a:xfrm>
            <a:off x="611559" y="1052736"/>
            <a:ext cx="8071271" cy="5229320"/>
          </a:xfrm>
        </p:spPr>
        <p:txBody>
          <a:bodyPr/>
          <a:lstStyle/>
          <a:p>
            <a:pPr algn="just"/>
            <a:r>
              <a:rPr lang="zh-TW" altLang="en-US" sz="2600" dirty="0"/>
              <a:t>緩衝區是程式執行期間在記憶體中用來存放資料的空間</a:t>
            </a:r>
          </a:p>
          <a:p>
            <a:pPr algn="just"/>
            <a:r>
              <a:rPr lang="zh-TW" altLang="en-US" sz="2600" dirty="0"/>
              <a:t>當應用程式處理資料時未檢查輸入資料的長度，就有可能讓太長的資料覆蓋到其他記憶體區段，導致惡意程式碼被植入且被執行</a:t>
            </a:r>
          </a:p>
          <a:p>
            <a:endParaRPr lang="zh-TW" altLang="en-US" dirty="0"/>
          </a:p>
        </p:txBody>
      </p:sp>
      <p:grpSp>
        <p:nvGrpSpPr>
          <p:cNvPr id="15365" name="Group 61"/>
          <p:cNvGrpSpPr>
            <a:grpSpLocks/>
          </p:cNvGrpSpPr>
          <p:nvPr/>
        </p:nvGrpSpPr>
        <p:grpSpPr bwMode="auto">
          <a:xfrm>
            <a:off x="1296889" y="3573016"/>
            <a:ext cx="2951162" cy="3184525"/>
            <a:chOff x="431" y="2104"/>
            <a:chExt cx="1859" cy="2006"/>
          </a:xfrm>
        </p:grpSpPr>
        <p:sp>
          <p:nvSpPr>
            <p:cNvPr id="15384" name="Rectangle 8"/>
            <p:cNvSpPr>
              <a:spLocks noChangeArrowheads="1"/>
            </p:cNvSpPr>
            <p:nvPr/>
          </p:nvSpPr>
          <p:spPr bwMode="auto">
            <a:xfrm>
              <a:off x="1474" y="2341"/>
              <a:ext cx="635" cy="49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600" b="0" i="0">
                  <a:latin typeface="+mn-ea"/>
                  <a:ea typeface="+mn-ea"/>
                </a:rPr>
                <a:t>程式碼</a:t>
              </a:r>
            </a:p>
            <a:p>
              <a:pPr eaLnBrk="1" hangingPunct="1"/>
              <a:endParaRPr lang="zh-TW" altLang="en-US" sz="1600" b="0" i="0">
                <a:latin typeface="+mn-ea"/>
                <a:ea typeface="+mn-ea"/>
              </a:endParaRPr>
            </a:p>
            <a:p>
              <a:pPr eaLnBrk="1" hangingPunct="1"/>
              <a:endParaRPr lang="zh-TW" altLang="en-US" sz="1600" b="0" i="0">
                <a:latin typeface="+mn-ea"/>
                <a:ea typeface="+mn-ea"/>
              </a:endParaRPr>
            </a:p>
          </p:txBody>
        </p:sp>
        <p:sp>
          <p:nvSpPr>
            <p:cNvPr id="871437" name="Text Box 13"/>
            <p:cNvSpPr txBox="1">
              <a:spLocks noChangeArrowheads="1"/>
            </p:cNvSpPr>
            <p:nvPr/>
          </p:nvSpPr>
          <p:spPr bwMode="auto">
            <a:xfrm>
              <a:off x="1506" y="2104"/>
              <a:ext cx="572"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latin typeface="+mn-ea"/>
                  <a:ea typeface="+mn-ea"/>
                </a:rPr>
                <a:t>Memory</a:t>
              </a:r>
            </a:p>
          </p:txBody>
        </p:sp>
        <p:sp>
          <p:nvSpPr>
            <p:cNvPr id="15386" name="Line 19"/>
            <p:cNvSpPr>
              <a:spLocks noChangeShapeType="1"/>
            </p:cNvSpPr>
            <p:nvPr/>
          </p:nvSpPr>
          <p:spPr bwMode="auto">
            <a:xfrm>
              <a:off x="1292" y="2432"/>
              <a:ext cx="181"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15387" name="Rectangle 31"/>
            <p:cNvSpPr>
              <a:spLocks noChangeArrowheads="1"/>
            </p:cNvSpPr>
            <p:nvPr/>
          </p:nvSpPr>
          <p:spPr bwMode="auto">
            <a:xfrm>
              <a:off x="1474" y="2840"/>
              <a:ext cx="635" cy="127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1600" b="0" i="0">
                <a:latin typeface="+mn-ea"/>
                <a:ea typeface="+mn-ea"/>
              </a:endParaRPr>
            </a:p>
          </p:txBody>
        </p:sp>
        <p:sp>
          <p:nvSpPr>
            <p:cNvPr id="15388" name="Rectangle 32"/>
            <p:cNvSpPr>
              <a:spLocks noChangeArrowheads="1"/>
            </p:cNvSpPr>
            <p:nvPr/>
          </p:nvSpPr>
          <p:spPr bwMode="auto">
            <a:xfrm>
              <a:off x="1474" y="3703"/>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RET AAAA</a:t>
              </a:r>
            </a:p>
          </p:txBody>
        </p:sp>
        <p:sp>
          <p:nvSpPr>
            <p:cNvPr id="15389" name="Rectangle 33"/>
            <p:cNvSpPr>
              <a:spLocks noChangeArrowheads="1"/>
            </p:cNvSpPr>
            <p:nvPr/>
          </p:nvSpPr>
          <p:spPr bwMode="auto">
            <a:xfrm>
              <a:off x="1474" y="3522"/>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Data 1</a:t>
              </a:r>
            </a:p>
          </p:txBody>
        </p:sp>
        <p:sp>
          <p:nvSpPr>
            <p:cNvPr id="15390" name="Rectangle 34"/>
            <p:cNvSpPr>
              <a:spLocks noChangeArrowheads="1"/>
            </p:cNvSpPr>
            <p:nvPr/>
          </p:nvSpPr>
          <p:spPr bwMode="auto">
            <a:xfrm>
              <a:off x="1474" y="3339"/>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Data 2</a:t>
              </a:r>
            </a:p>
          </p:txBody>
        </p:sp>
        <p:sp>
          <p:nvSpPr>
            <p:cNvPr id="871459" name="Text Box 35"/>
            <p:cNvSpPr txBox="1">
              <a:spLocks noChangeArrowheads="1"/>
            </p:cNvSpPr>
            <p:nvPr/>
          </p:nvSpPr>
          <p:spPr bwMode="auto">
            <a:xfrm>
              <a:off x="431" y="2311"/>
              <a:ext cx="884" cy="21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i="0" dirty="0">
                  <a:latin typeface="+mn-ea"/>
                  <a:ea typeface="+mn-ea"/>
                </a:rPr>
                <a:t>正常輸入資料</a:t>
              </a:r>
            </a:p>
          </p:txBody>
        </p:sp>
        <p:sp>
          <p:nvSpPr>
            <p:cNvPr id="15392" name="Line 36"/>
            <p:cNvSpPr>
              <a:spLocks noChangeShapeType="1"/>
            </p:cNvSpPr>
            <p:nvPr/>
          </p:nvSpPr>
          <p:spPr bwMode="auto">
            <a:xfrm>
              <a:off x="2109" y="2387"/>
              <a:ext cx="181"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15393" name="Line 37"/>
            <p:cNvSpPr>
              <a:spLocks noChangeShapeType="1"/>
            </p:cNvSpPr>
            <p:nvPr/>
          </p:nvSpPr>
          <p:spPr bwMode="auto">
            <a:xfrm flipH="1">
              <a:off x="2109" y="3249"/>
              <a:ext cx="181"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15394" name="Line 38"/>
            <p:cNvSpPr>
              <a:spLocks noChangeShapeType="1"/>
            </p:cNvSpPr>
            <p:nvPr/>
          </p:nvSpPr>
          <p:spPr bwMode="auto">
            <a:xfrm>
              <a:off x="2290" y="2387"/>
              <a:ext cx="0" cy="862"/>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871454" name="Text Box 30"/>
            <p:cNvSpPr txBox="1">
              <a:spLocks noChangeArrowheads="1"/>
            </p:cNvSpPr>
            <p:nvPr/>
          </p:nvSpPr>
          <p:spPr bwMode="auto">
            <a:xfrm>
              <a:off x="1519" y="2840"/>
              <a:ext cx="500" cy="21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i="0" dirty="0">
                  <a:latin typeface="+mn-ea"/>
                  <a:ea typeface="+mn-ea"/>
                </a:rPr>
                <a:t>緩衝區</a:t>
              </a:r>
            </a:p>
          </p:txBody>
        </p:sp>
        <p:sp>
          <p:nvSpPr>
            <p:cNvPr id="15396" name="Line 39"/>
            <p:cNvSpPr>
              <a:spLocks noChangeShapeType="1"/>
            </p:cNvSpPr>
            <p:nvPr/>
          </p:nvSpPr>
          <p:spPr bwMode="auto">
            <a:xfrm>
              <a:off x="1338" y="3793"/>
              <a:ext cx="135"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15397" name="Line 40"/>
            <p:cNvSpPr>
              <a:spLocks noChangeShapeType="1"/>
            </p:cNvSpPr>
            <p:nvPr/>
          </p:nvSpPr>
          <p:spPr bwMode="auto">
            <a:xfrm>
              <a:off x="1338" y="2704"/>
              <a:ext cx="0" cy="1089"/>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15398" name="Line 41"/>
            <p:cNvSpPr>
              <a:spLocks noChangeShapeType="1"/>
            </p:cNvSpPr>
            <p:nvPr/>
          </p:nvSpPr>
          <p:spPr bwMode="auto">
            <a:xfrm>
              <a:off x="1338" y="2704"/>
              <a:ext cx="136"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i="0">
                <a:latin typeface="+mn-ea"/>
                <a:ea typeface="+mn-ea"/>
              </a:endParaRPr>
            </a:p>
          </p:txBody>
        </p:sp>
        <p:sp>
          <p:nvSpPr>
            <p:cNvPr id="15399" name="Rectangle 57"/>
            <p:cNvSpPr>
              <a:spLocks noChangeArrowheads="1"/>
            </p:cNvSpPr>
            <p:nvPr/>
          </p:nvSpPr>
          <p:spPr bwMode="auto">
            <a:xfrm>
              <a:off x="1474" y="3158"/>
              <a:ext cx="635" cy="181"/>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Data 3</a:t>
              </a:r>
            </a:p>
          </p:txBody>
        </p:sp>
        <p:sp>
          <p:nvSpPr>
            <p:cNvPr id="871483" name="Text Box 59"/>
            <p:cNvSpPr txBox="1">
              <a:spLocks noChangeArrowheads="1"/>
            </p:cNvSpPr>
            <p:nvPr/>
          </p:nvSpPr>
          <p:spPr bwMode="auto">
            <a:xfrm>
              <a:off x="937" y="2614"/>
              <a:ext cx="440" cy="19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latin typeface="+mn-ea"/>
                  <a:ea typeface="+mn-ea"/>
                </a:rPr>
                <a:t>AAAA</a:t>
              </a:r>
            </a:p>
          </p:txBody>
        </p:sp>
      </p:grpSp>
      <p:grpSp>
        <p:nvGrpSpPr>
          <p:cNvPr id="15366" name="Group 62"/>
          <p:cNvGrpSpPr>
            <a:grpSpLocks/>
          </p:cNvGrpSpPr>
          <p:nvPr/>
        </p:nvGrpSpPr>
        <p:grpSpPr bwMode="auto">
          <a:xfrm>
            <a:off x="4213125" y="3573016"/>
            <a:ext cx="2951163" cy="3184525"/>
            <a:chOff x="2790" y="2104"/>
            <a:chExt cx="1859" cy="2006"/>
          </a:xfrm>
        </p:grpSpPr>
        <p:sp>
          <p:nvSpPr>
            <p:cNvPr id="15367" name="Rectangle 42"/>
            <p:cNvSpPr>
              <a:spLocks noChangeArrowheads="1"/>
            </p:cNvSpPr>
            <p:nvPr/>
          </p:nvSpPr>
          <p:spPr bwMode="auto">
            <a:xfrm>
              <a:off x="3833" y="2341"/>
              <a:ext cx="635" cy="49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1600" b="0" i="0">
                  <a:latin typeface="+mn-ea"/>
                  <a:ea typeface="+mn-ea"/>
                </a:rPr>
                <a:t>程式碼</a:t>
              </a:r>
            </a:p>
            <a:p>
              <a:pPr eaLnBrk="1" hangingPunct="1"/>
              <a:endParaRPr lang="zh-TW" altLang="en-US" sz="1600" b="0" i="0">
                <a:latin typeface="+mn-ea"/>
                <a:ea typeface="+mn-ea"/>
              </a:endParaRPr>
            </a:p>
            <a:p>
              <a:pPr eaLnBrk="1" hangingPunct="1"/>
              <a:endParaRPr lang="zh-TW" altLang="en-US" sz="1600" b="0" i="0">
                <a:latin typeface="+mn-ea"/>
                <a:ea typeface="+mn-ea"/>
              </a:endParaRPr>
            </a:p>
          </p:txBody>
        </p:sp>
        <p:sp>
          <p:nvSpPr>
            <p:cNvPr id="871467" name="Text Box 43"/>
            <p:cNvSpPr txBox="1">
              <a:spLocks noChangeArrowheads="1"/>
            </p:cNvSpPr>
            <p:nvPr/>
          </p:nvSpPr>
          <p:spPr bwMode="auto">
            <a:xfrm>
              <a:off x="3865" y="2104"/>
              <a:ext cx="572"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latin typeface="+mn-ea"/>
                  <a:ea typeface="+mn-ea"/>
                </a:rPr>
                <a:t>Memory</a:t>
              </a:r>
            </a:p>
          </p:txBody>
        </p:sp>
        <p:sp>
          <p:nvSpPr>
            <p:cNvPr id="15369" name="Line 44"/>
            <p:cNvSpPr>
              <a:spLocks noChangeShapeType="1"/>
            </p:cNvSpPr>
            <p:nvPr/>
          </p:nvSpPr>
          <p:spPr bwMode="auto">
            <a:xfrm>
              <a:off x="3651" y="2432"/>
              <a:ext cx="181"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15370" name="Rectangle 45"/>
            <p:cNvSpPr>
              <a:spLocks noChangeArrowheads="1"/>
            </p:cNvSpPr>
            <p:nvPr/>
          </p:nvSpPr>
          <p:spPr bwMode="auto">
            <a:xfrm>
              <a:off x="3833" y="2840"/>
              <a:ext cx="635" cy="1270"/>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sz="1600" b="0" i="0">
                <a:latin typeface="+mn-ea"/>
                <a:ea typeface="+mn-ea"/>
              </a:endParaRPr>
            </a:p>
          </p:txBody>
        </p:sp>
        <p:sp>
          <p:nvSpPr>
            <p:cNvPr id="15371" name="Rectangle 46"/>
            <p:cNvSpPr>
              <a:spLocks noChangeArrowheads="1"/>
            </p:cNvSpPr>
            <p:nvPr/>
          </p:nvSpPr>
          <p:spPr bwMode="auto">
            <a:xfrm>
              <a:off x="3833" y="3703"/>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RET XXXX</a:t>
              </a:r>
            </a:p>
          </p:txBody>
        </p:sp>
        <p:sp>
          <p:nvSpPr>
            <p:cNvPr id="15372" name="Rectangle 47"/>
            <p:cNvSpPr>
              <a:spLocks noChangeArrowheads="1"/>
            </p:cNvSpPr>
            <p:nvPr/>
          </p:nvSpPr>
          <p:spPr bwMode="auto">
            <a:xfrm>
              <a:off x="3833" y="3522"/>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NULL</a:t>
              </a:r>
            </a:p>
          </p:txBody>
        </p:sp>
        <p:sp>
          <p:nvSpPr>
            <p:cNvPr id="15373" name="Rectangle 48"/>
            <p:cNvSpPr>
              <a:spLocks noChangeArrowheads="1"/>
            </p:cNvSpPr>
            <p:nvPr/>
          </p:nvSpPr>
          <p:spPr bwMode="auto">
            <a:xfrm>
              <a:off x="3833" y="3339"/>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Shellcode</a:t>
              </a:r>
            </a:p>
          </p:txBody>
        </p:sp>
        <p:sp>
          <p:nvSpPr>
            <p:cNvPr id="871473" name="Text Box 49"/>
            <p:cNvSpPr txBox="1">
              <a:spLocks noChangeArrowheads="1"/>
            </p:cNvSpPr>
            <p:nvPr/>
          </p:nvSpPr>
          <p:spPr bwMode="auto">
            <a:xfrm>
              <a:off x="2790" y="2311"/>
              <a:ext cx="884" cy="21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i="0">
                  <a:solidFill>
                    <a:srgbClr val="FF0000"/>
                  </a:solidFill>
                  <a:latin typeface="+mn-ea"/>
                  <a:ea typeface="+mn-ea"/>
                </a:rPr>
                <a:t>輸入惡意資料</a:t>
              </a:r>
            </a:p>
          </p:txBody>
        </p:sp>
        <p:sp>
          <p:nvSpPr>
            <p:cNvPr id="15375" name="Line 50"/>
            <p:cNvSpPr>
              <a:spLocks noChangeShapeType="1"/>
            </p:cNvSpPr>
            <p:nvPr/>
          </p:nvSpPr>
          <p:spPr bwMode="auto">
            <a:xfrm>
              <a:off x="4468" y="2387"/>
              <a:ext cx="181" cy="0"/>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15376" name="Line 51"/>
            <p:cNvSpPr>
              <a:spLocks noChangeShapeType="1"/>
            </p:cNvSpPr>
            <p:nvPr/>
          </p:nvSpPr>
          <p:spPr bwMode="auto">
            <a:xfrm flipH="1">
              <a:off x="4468" y="3249"/>
              <a:ext cx="181"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15377" name="Line 52"/>
            <p:cNvSpPr>
              <a:spLocks noChangeShapeType="1"/>
            </p:cNvSpPr>
            <p:nvPr/>
          </p:nvSpPr>
          <p:spPr bwMode="auto">
            <a:xfrm>
              <a:off x="4649" y="2387"/>
              <a:ext cx="0" cy="862"/>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871477" name="Text Box 53"/>
            <p:cNvSpPr txBox="1">
              <a:spLocks noChangeArrowheads="1"/>
            </p:cNvSpPr>
            <p:nvPr/>
          </p:nvSpPr>
          <p:spPr bwMode="auto">
            <a:xfrm>
              <a:off x="3878" y="2840"/>
              <a:ext cx="500" cy="21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600" b="0" i="0">
                  <a:latin typeface="+mn-ea"/>
                  <a:ea typeface="+mn-ea"/>
                </a:rPr>
                <a:t>緩衝區</a:t>
              </a:r>
            </a:p>
          </p:txBody>
        </p:sp>
        <p:sp>
          <p:nvSpPr>
            <p:cNvPr id="15379" name="Line 54"/>
            <p:cNvSpPr>
              <a:spLocks noChangeShapeType="1"/>
            </p:cNvSpPr>
            <p:nvPr/>
          </p:nvSpPr>
          <p:spPr bwMode="auto">
            <a:xfrm>
              <a:off x="3697" y="3793"/>
              <a:ext cx="135" cy="0"/>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15380" name="Line 55"/>
            <p:cNvSpPr>
              <a:spLocks noChangeShapeType="1"/>
            </p:cNvSpPr>
            <p:nvPr/>
          </p:nvSpPr>
          <p:spPr bwMode="auto">
            <a:xfrm>
              <a:off x="3696" y="3158"/>
              <a:ext cx="1" cy="635"/>
            </a:xfrm>
            <a:prstGeom prst="line">
              <a:avLst/>
            </a:prstGeom>
            <a:noFill/>
            <a:ln w="28575">
              <a:solidFill>
                <a:srgbClr val="FF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15381" name="Line 56"/>
            <p:cNvSpPr>
              <a:spLocks noChangeShapeType="1"/>
            </p:cNvSpPr>
            <p:nvPr/>
          </p:nvSpPr>
          <p:spPr bwMode="auto">
            <a:xfrm>
              <a:off x="3696" y="3158"/>
              <a:ext cx="136" cy="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90000">
                        <a:alpha val="50000"/>
                      </a:srgbClr>
                    </a:outerShdw>
                  </a:effectLst>
                </a14:hiddenEffects>
              </a:ext>
            </a:extLst>
          </p:spPr>
          <p:txBody>
            <a:bodyPr anchor="ctr"/>
            <a:lstStyle/>
            <a:p>
              <a:endParaRPr lang="zh-TW" altLang="en-US" i="0">
                <a:latin typeface="+mn-ea"/>
                <a:ea typeface="+mn-ea"/>
              </a:endParaRPr>
            </a:p>
          </p:txBody>
        </p:sp>
        <p:sp>
          <p:nvSpPr>
            <p:cNvPr id="15382" name="Rectangle 58"/>
            <p:cNvSpPr>
              <a:spLocks noChangeArrowheads="1"/>
            </p:cNvSpPr>
            <p:nvPr/>
          </p:nvSpPr>
          <p:spPr bwMode="auto">
            <a:xfrm>
              <a:off x="3833" y="3158"/>
              <a:ext cx="635" cy="181"/>
            </a:xfrm>
            <a:prstGeom prst="rect">
              <a:avLst/>
            </a:prstGeom>
            <a:solidFill>
              <a:srgbClr val="FF7C80">
                <a:alpha val="61960"/>
              </a:srgbClr>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i="0" dirty="0">
                  <a:latin typeface="+mn-ea"/>
                  <a:ea typeface="+mn-ea"/>
                </a:rPr>
                <a:t>Shellcode</a:t>
              </a:r>
            </a:p>
          </p:txBody>
        </p:sp>
        <p:sp>
          <p:nvSpPr>
            <p:cNvPr id="871484" name="Text Box 60"/>
            <p:cNvSpPr txBox="1">
              <a:spLocks noChangeArrowheads="1"/>
            </p:cNvSpPr>
            <p:nvPr/>
          </p:nvSpPr>
          <p:spPr bwMode="auto">
            <a:xfrm>
              <a:off x="3269" y="3067"/>
              <a:ext cx="403"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en-US" altLang="zh-TW" sz="1400" i="0" dirty="0">
                  <a:latin typeface="+mn-ea"/>
                  <a:ea typeface="+mn-ea"/>
                </a:rPr>
                <a:t>XXXX</a:t>
              </a:r>
            </a:p>
          </p:txBody>
        </p:sp>
      </p:grpSp>
    </p:spTree>
    <p:extLst>
      <p:ext uri="{BB962C8B-B14F-4D97-AF65-F5344CB8AC3E}">
        <p14:creationId xmlns:p14="http://schemas.microsoft.com/office/powerpoint/2010/main" val="1265464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4"/>
          <p:cNvSpPr>
            <a:spLocks noGrp="1" noChangeArrowheads="1"/>
          </p:cNvSpPr>
          <p:nvPr>
            <p:ph type="title"/>
          </p:nvPr>
        </p:nvSpPr>
        <p:spPr/>
        <p:txBody>
          <a:bodyPr/>
          <a:lstStyle/>
          <a:p>
            <a:r>
              <a:rPr lang="zh-TW" altLang="en-US" dirty="0"/>
              <a:t>資安事件處理程序</a:t>
            </a:r>
            <a:endParaRPr lang="en-US" altLang="zh-TW" dirty="0"/>
          </a:p>
        </p:txBody>
      </p:sp>
      <p:sp>
        <p:nvSpPr>
          <p:cNvPr id="388100" name="Rectangle 5"/>
          <p:cNvSpPr>
            <a:spLocks noGrp="1" noChangeArrowheads="1"/>
          </p:cNvSpPr>
          <p:nvPr>
            <p:ph sz="quarter" idx="10"/>
          </p:nvPr>
        </p:nvSpPr>
        <p:spPr/>
        <p:txBody>
          <a:bodyPr/>
          <a:lstStyle/>
          <a:p>
            <a:r>
              <a:rPr lang="zh-TW" altLang="en-US" dirty="0"/>
              <a:t>準備</a:t>
            </a:r>
          </a:p>
          <a:p>
            <a:r>
              <a:rPr lang="zh-TW" altLang="en-US" dirty="0"/>
              <a:t>識別</a:t>
            </a:r>
          </a:p>
          <a:p>
            <a:r>
              <a:rPr lang="zh-TW" altLang="en-US" dirty="0"/>
              <a:t>封鎖</a:t>
            </a:r>
          </a:p>
          <a:p>
            <a:r>
              <a:rPr lang="zh-TW" altLang="en-US" dirty="0"/>
              <a:t>根除</a:t>
            </a:r>
          </a:p>
          <a:p>
            <a:r>
              <a:rPr lang="zh-TW" altLang="en-US" dirty="0"/>
              <a:t>復原</a:t>
            </a:r>
            <a:endParaRPr lang="en-US" altLang="zh-TW" dirty="0"/>
          </a:p>
          <a:p>
            <a:r>
              <a:rPr lang="zh-TW" altLang="en-US" dirty="0"/>
              <a:t>經驗學習</a:t>
            </a:r>
            <a:endParaRPr lang="en-US" altLang="zh-TW" dirty="0"/>
          </a:p>
        </p:txBody>
      </p:sp>
      <p:graphicFrame>
        <p:nvGraphicFramePr>
          <p:cNvPr id="2" name="資料庫圖表 1"/>
          <p:cNvGraphicFramePr/>
          <p:nvPr>
            <p:extLst/>
          </p:nvPr>
        </p:nvGraphicFramePr>
        <p:xfrm>
          <a:off x="2586830"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06697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準備</a:t>
            </a:r>
            <a:r>
              <a:rPr lang="en-US" altLang="zh-TW" dirty="0"/>
              <a:t>(1/2)</a:t>
            </a:r>
          </a:p>
        </p:txBody>
      </p:sp>
      <p:sp>
        <p:nvSpPr>
          <p:cNvPr id="390148" name="Rectangle 3"/>
          <p:cNvSpPr>
            <a:spLocks noGrp="1" noChangeArrowheads="1"/>
          </p:cNvSpPr>
          <p:nvPr>
            <p:ph sz="quarter" idx="10"/>
          </p:nvPr>
        </p:nvSpPr>
        <p:spPr/>
        <p:txBody>
          <a:bodyPr/>
          <a:lstStyle/>
          <a:p>
            <a:pPr algn="just"/>
            <a:r>
              <a:rPr lang="zh-TW" altLang="en-US" dirty="0"/>
              <a:t>資安事件成功處理的關鍵是事前的「準備」</a:t>
            </a:r>
            <a:endParaRPr lang="en-US" altLang="zh-TW" dirty="0"/>
          </a:p>
          <a:p>
            <a:pPr lvl="1" algn="just"/>
            <a:r>
              <a:rPr lang="zh-TW" altLang="en-US" sz="2400" dirty="0"/>
              <a:t>組織資安事件處理小組</a:t>
            </a:r>
          </a:p>
          <a:p>
            <a:pPr lvl="1" algn="just"/>
            <a:r>
              <a:rPr lang="zh-TW" altLang="en-US" sz="2400" dirty="0"/>
              <a:t>建立資安事件處理策略</a:t>
            </a:r>
            <a:endParaRPr lang="en-US" altLang="zh-TW" sz="2400" dirty="0"/>
          </a:p>
          <a:p>
            <a:pPr lvl="1" algn="just"/>
            <a:r>
              <a:rPr lang="zh-TW" altLang="en-US" sz="2400" dirty="0"/>
              <a:t>設計資安事件處理程序</a:t>
            </a:r>
          </a:p>
          <a:p>
            <a:pPr lvl="1" algn="just"/>
            <a:r>
              <a:rPr lang="zh-TW" altLang="en-US" sz="2400" dirty="0"/>
              <a:t>建立溝通管道與方式</a:t>
            </a:r>
          </a:p>
          <a:p>
            <a:pPr lvl="1" algn="just"/>
            <a:r>
              <a:rPr lang="zh-TW" altLang="en-US" sz="2400" dirty="0"/>
              <a:t>蒐集所需資源</a:t>
            </a:r>
          </a:p>
          <a:p>
            <a:pPr lvl="1" algn="just"/>
            <a:r>
              <a:rPr lang="zh-TW" altLang="en-US" sz="2400" dirty="0"/>
              <a:t>練習、練習及再練習</a:t>
            </a:r>
          </a:p>
        </p:txBody>
      </p:sp>
      <p:pic>
        <p:nvPicPr>
          <p:cNvPr id="2" name="圖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52874" y="2780928"/>
            <a:ext cx="3707904" cy="2780928"/>
          </a:xfrm>
          <a:prstGeom prst="rect">
            <a:avLst/>
          </a:prstGeom>
          <a:ln>
            <a:noFill/>
          </a:ln>
          <a:effectLst>
            <a:softEdge rad="112500"/>
          </a:effectLst>
        </p:spPr>
      </p:pic>
    </p:spTree>
    <p:extLst>
      <p:ext uri="{BB962C8B-B14F-4D97-AF65-F5344CB8AC3E}">
        <p14:creationId xmlns:p14="http://schemas.microsoft.com/office/powerpoint/2010/main" val="24610799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準備</a:t>
            </a:r>
            <a:r>
              <a:rPr lang="en-US" altLang="zh-TW" dirty="0"/>
              <a:t>(2/2)</a:t>
            </a:r>
          </a:p>
        </p:txBody>
      </p:sp>
      <p:sp>
        <p:nvSpPr>
          <p:cNvPr id="392196" name="Rectangle 3"/>
          <p:cNvSpPr>
            <a:spLocks noGrp="1" noChangeArrowheads="1"/>
          </p:cNvSpPr>
          <p:nvPr>
            <p:ph sz="quarter" idx="10"/>
          </p:nvPr>
        </p:nvSpPr>
        <p:spPr/>
        <p:txBody>
          <a:bodyPr/>
          <a:lstStyle/>
          <a:p>
            <a:r>
              <a:rPr lang="zh-TW" altLang="en-US" dirty="0"/>
              <a:t>資安事件處理小組</a:t>
            </a:r>
            <a:endParaRPr lang="en-US" altLang="zh-TW" dirty="0"/>
          </a:p>
          <a:p>
            <a:pPr lvl="1"/>
            <a:r>
              <a:rPr lang="zh-TW" altLang="en-US" sz="2400" dirty="0"/>
              <a:t>技術部門</a:t>
            </a:r>
            <a:r>
              <a:rPr lang="en-US" altLang="zh-TW" sz="2400" dirty="0"/>
              <a:t>(</a:t>
            </a:r>
            <a:r>
              <a:rPr lang="en-US" altLang="zh-TW" sz="2200" dirty="0"/>
              <a:t>IT</a:t>
            </a:r>
            <a:r>
              <a:rPr lang="zh-TW" altLang="en-US" sz="2400" dirty="0"/>
              <a:t>、資通安全及系統管理者</a:t>
            </a:r>
            <a:r>
              <a:rPr lang="en-US" altLang="zh-TW" sz="2400" dirty="0"/>
              <a:t>)</a:t>
            </a:r>
          </a:p>
          <a:p>
            <a:pPr lvl="1"/>
            <a:r>
              <a:rPr lang="zh-TW" altLang="en-US" sz="2400" dirty="0"/>
              <a:t>管理人員</a:t>
            </a:r>
            <a:endParaRPr lang="en-US" altLang="zh-TW" sz="2400" dirty="0"/>
          </a:p>
          <a:p>
            <a:pPr lvl="1"/>
            <a:r>
              <a:rPr lang="zh-TW" altLang="en-US" sz="2400" dirty="0"/>
              <a:t>法務部門</a:t>
            </a:r>
            <a:endParaRPr lang="en-US" altLang="zh-TW" sz="2400" dirty="0"/>
          </a:p>
          <a:p>
            <a:pPr lvl="1"/>
            <a:r>
              <a:rPr lang="zh-TW" altLang="en-US" sz="2400" dirty="0"/>
              <a:t>數位鑑識專家</a:t>
            </a:r>
            <a:endParaRPr lang="en-US" altLang="zh-TW" sz="2400" dirty="0"/>
          </a:p>
          <a:p>
            <a:pPr lvl="1"/>
            <a:r>
              <a:rPr lang="zh-TW" altLang="en-US" sz="2400" dirty="0"/>
              <a:t>公共關係部門</a:t>
            </a:r>
            <a:endParaRPr lang="en-US" altLang="zh-TW" sz="2400" dirty="0"/>
          </a:p>
          <a:p>
            <a:pPr lvl="1"/>
            <a:r>
              <a:rPr lang="zh-TW" altLang="en-US" sz="2400" dirty="0"/>
              <a:t>人力資源部門</a:t>
            </a:r>
            <a:endParaRPr lang="en-US" altLang="zh-TW" sz="2400" dirty="0"/>
          </a:p>
          <a:p>
            <a:pPr lvl="1"/>
            <a:r>
              <a:rPr lang="zh-TW" altLang="en-US" sz="2400" dirty="0"/>
              <a:t>實體安全與維護部門</a:t>
            </a:r>
            <a:endParaRPr lang="en-US" altLang="zh-TW" sz="2400" dirty="0"/>
          </a:p>
          <a:p>
            <a:pPr lvl="1"/>
            <a:r>
              <a:rPr lang="zh-TW" altLang="en-US" sz="2400" dirty="0"/>
              <a:t>通訊部門</a:t>
            </a:r>
          </a:p>
        </p:txBody>
      </p:sp>
      <p:pic>
        <p:nvPicPr>
          <p:cNvPr id="2" name="圖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35734" y="2780928"/>
            <a:ext cx="3803915" cy="2852936"/>
          </a:xfrm>
          <a:prstGeom prst="rect">
            <a:avLst/>
          </a:prstGeom>
          <a:ln>
            <a:noFill/>
          </a:ln>
          <a:effectLst>
            <a:softEdge rad="112500"/>
          </a:effectLst>
        </p:spPr>
      </p:pic>
    </p:spTree>
    <p:extLst>
      <p:ext uri="{BB962C8B-B14F-4D97-AF65-F5344CB8AC3E}">
        <p14:creationId xmlns:p14="http://schemas.microsoft.com/office/powerpoint/2010/main" val="42418352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識別</a:t>
            </a:r>
            <a:r>
              <a:rPr lang="en-US" altLang="zh-TW" dirty="0"/>
              <a:t>(1/2)</a:t>
            </a:r>
          </a:p>
        </p:txBody>
      </p:sp>
      <p:sp>
        <p:nvSpPr>
          <p:cNvPr id="394244" name="Rectangle 3"/>
          <p:cNvSpPr>
            <a:spLocks noGrp="1" noChangeArrowheads="1"/>
          </p:cNvSpPr>
          <p:nvPr>
            <p:ph sz="quarter" idx="10"/>
          </p:nvPr>
        </p:nvSpPr>
        <p:spPr/>
        <p:txBody>
          <a:bodyPr/>
          <a:lstStyle/>
          <a:p>
            <a:pPr algn="just"/>
            <a:r>
              <a:rPr lang="zh-TW" altLang="en-US" dirty="0"/>
              <a:t>資安事件無法完全防制，但必須被偵測</a:t>
            </a:r>
          </a:p>
          <a:p>
            <a:pPr lvl="1" algn="just"/>
            <a:r>
              <a:rPr lang="zh-TW" altLang="en-US" dirty="0"/>
              <a:t>識別</a:t>
            </a:r>
            <a:r>
              <a:rPr lang="zh-TW" altLang="en-US" dirty="0">
                <a:solidFill>
                  <a:srgbClr val="FF0000"/>
                </a:solidFill>
              </a:rPr>
              <a:t>意圖</a:t>
            </a:r>
            <a:r>
              <a:rPr lang="en-US" altLang="zh-TW" dirty="0"/>
              <a:t>(</a:t>
            </a:r>
            <a:r>
              <a:rPr lang="zh-TW" altLang="en-US" dirty="0"/>
              <a:t>故意或無意</a:t>
            </a:r>
            <a:r>
              <a:rPr lang="en-US" altLang="zh-TW" dirty="0"/>
              <a:t>)</a:t>
            </a:r>
          </a:p>
          <a:p>
            <a:pPr lvl="1" algn="just"/>
            <a:r>
              <a:rPr lang="zh-TW" altLang="en-US" dirty="0"/>
              <a:t>確認</a:t>
            </a:r>
            <a:r>
              <a:rPr lang="zh-TW" altLang="en-US" dirty="0">
                <a:solidFill>
                  <a:srgbClr val="FF0000"/>
                </a:solidFill>
              </a:rPr>
              <a:t>範圍</a:t>
            </a:r>
            <a:endParaRPr lang="en-US" altLang="zh-TW" dirty="0">
              <a:solidFill>
                <a:srgbClr val="FF0000"/>
              </a:solidFill>
            </a:endParaRPr>
          </a:p>
          <a:p>
            <a:pPr lvl="2" algn="just"/>
            <a:r>
              <a:rPr lang="zh-TW" altLang="en-US" dirty="0"/>
              <a:t>識別哪些系統、人員及資訊資產被包含在處理的資安事件中</a:t>
            </a:r>
            <a:endParaRPr lang="en-US" altLang="zh-TW" dirty="0"/>
          </a:p>
          <a:p>
            <a:pPr lvl="1" algn="just"/>
            <a:r>
              <a:rPr lang="zh-TW" altLang="en-US" dirty="0"/>
              <a:t>保留</a:t>
            </a:r>
            <a:r>
              <a:rPr lang="zh-TW" altLang="en-US" dirty="0">
                <a:solidFill>
                  <a:srgbClr val="FF0000"/>
                </a:solidFill>
              </a:rPr>
              <a:t>證據</a:t>
            </a:r>
            <a:r>
              <a:rPr lang="en-US" altLang="zh-TW" sz="1800" dirty="0"/>
              <a:t> </a:t>
            </a:r>
          </a:p>
          <a:p>
            <a:pPr lvl="2" algn="just"/>
            <a:r>
              <a:rPr lang="zh-TW" altLang="en-US" dirty="0"/>
              <a:t>保護資安事件的事實</a:t>
            </a:r>
            <a:endParaRPr lang="en-US" altLang="zh-TW" dirty="0"/>
          </a:p>
          <a:p>
            <a:pPr lvl="1" algn="just"/>
            <a:r>
              <a:rPr lang="zh-TW" altLang="en-US" dirty="0">
                <a:solidFill>
                  <a:srgbClr val="FF0000"/>
                </a:solidFill>
              </a:rPr>
              <a:t>可疑的事件</a:t>
            </a:r>
          </a:p>
          <a:p>
            <a:pPr lvl="2" algn="just"/>
            <a:r>
              <a:rPr lang="zh-TW" altLang="en-US" dirty="0"/>
              <a:t>新增帳號、新建檔案及檔案的修改</a:t>
            </a:r>
          </a:p>
          <a:p>
            <a:pPr lvl="2" algn="just"/>
            <a:r>
              <a:rPr lang="zh-TW" altLang="en-US" dirty="0"/>
              <a:t>入侵偵測系統觸發的事件與防火牆存取紀錄</a:t>
            </a:r>
          </a:p>
          <a:p>
            <a:pPr lvl="2" algn="just"/>
            <a:r>
              <a:rPr lang="zh-TW" altLang="en-US" dirty="0"/>
              <a:t>效能變差、服務無回應及系統不穩定</a:t>
            </a:r>
          </a:p>
          <a:p>
            <a:pPr lvl="1" algn="just"/>
            <a:r>
              <a:rPr lang="zh-TW" altLang="en-US" dirty="0"/>
              <a:t>監聽正在進行的</a:t>
            </a:r>
            <a:r>
              <a:rPr lang="zh-TW" altLang="en-US" dirty="0">
                <a:solidFill>
                  <a:srgbClr val="FF0000"/>
                </a:solidFill>
              </a:rPr>
              <a:t>攻擊行為</a:t>
            </a:r>
          </a:p>
          <a:p>
            <a:pPr lvl="2" algn="just"/>
            <a:r>
              <a:rPr lang="zh-TW" altLang="en-US" dirty="0"/>
              <a:t>透過網路封包的蒐集</a:t>
            </a:r>
          </a:p>
        </p:txBody>
      </p:sp>
    </p:spTree>
    <p:extLst>
      <p:ext uri="{BB962C8B-B14F-4D97-AF65-F5344CB8AC3E}">
        <p14:creationId xmlns:p14="http://schemas.microsoft.com/office/powerpoint/2010/main" val="16277411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識別</a:t>
            </a:r>
            <a:r>
              <a:rPr lang="en-US" altLang="zh-TW" dirty="0"/>
              <a:t>(2/2)</a:t>
            </a:r>
          </a:p>
        </p:txBody>
      </p:sp>
      <p:sp>
        <p:nvSpPr>
          <p:cNvPr id="396292" name="Rectangle 3"/>
          <p:cNvSpPr>
            <a:spLocks noGrp="1" noChangeArrowheads="1"/>
          </p:cNvSpPr>
          <p:nvPr>
            <p:ph sz="quarter" idx="10"/>
          </p:nvPr>
        </p:nvSpPr>
        <p:spPr/>
        <p:txBody>
          <a:bodyPr/>
          <a:lstStyle/>
          <a:p>
            <a:r>
              <a:rPr lang="zh-TW" altLang="en-US" dirty="0"/>
              <a:t>數位證據的取得</a:t>
            </a:r>
          </a:p>
          <a:p>
            <a:pPr lvl="1"/>
            <a:r>
              <a:rPr lang="zh-TW" altLang="en-US" sz="2400" dirty="0"/>
              <a:t>採用被接受的磁碟映像複製工具</a:t>
            </a:r>
            <a:r>
              <a:rPr lang="en-US" altLang="zh-TW" sz="2400" dirty="0"/>
              <a:t>(</a:t>
            </a:r>
            <a:r>
              <a:rPr lang="zh-TW" altLang="en-US" sz="2400" dirty="0"/>
              <a:t>所有磁區的複製，配合雜湊函數以檢驗被複製出來的資料沒有被竄改</a:t>
            </a:r>
            <a:r>
              <a:rPr lang="en-US" altLang="zh-TW" sz="2400" dirty="0"/>
              <a:t>)</a:t>
            </a:r>
          </a:p>
          <a:p>
            <a:pPr lvl="1"/>
            <a:r>
              <a:rPr lang="zh-TW" altLang="en-US" sz="2400" dirty="0"/>
              <a:t>配合錄影機記錄螢幕顯示的內容與採證過程</a:t>
            </a:r>
          </a:p>
          <a:p>
            <a:r>
              <a:rPr lang="zh-TW" altLang="en-US" dirty="0"/>
              <a:t>識別出來的相關</a:t>
            </a:r>
            <a:r>
              <a:rPr lang="zh-TW" altLang="en-US" dirty="0">
                <a:solidFill>
                  <a:srgbClr val="FF0000"/>
                </a:solidFill>
              </a:rPr>
              <a:t>證物</a:t>
            </a:r>
            <a:r>
              <a:rPr lang="zh-TW" altLang="en-US" dirty="0"/>
              <a:t>從發現到提出至法院必須有完整明確的</a:t>
            </a:r>
            <a:r>
              <a:rPr lang="zh-TW" altLang="en-US" dirty="0">
                <a:solidFill>
                  <a:srgbClr val="FF0000"/>
                </a:solidFill>
              </a:rPr>
              <a:t>監管紀錄</a:t>
            </a:r>
            <a:endParaRPr lang="en-US" altLang="zh-TW" dirty="0">
              <a:solidFill>
                <a:srgbClr val="FF0000"/>
              </a:solidFill>
            </a:endParaRPr>
          </a:p>
          <a:p>
            <a:pPr lvl="1"/>
            <a:r>
              <a:rPr lang="zh-TW" altLang="en-US" sz="2400" dirty="0"/>
              <a:t>每一項證據必須由可證明身分的人員所保管</a:t>
            </a:r>
            <a:endParaRPr lang="en-US" altLang="zh-TW" sz="2400" dirty="0"/>
          </a:p>
          <a:p>
            <a:pPr lvl="1"/>
            <a:r>
              <a:rPr lang="zh-TW" altLang="en-US" sz="2400" dirty="0"/>
              <a:t>當保管人交接時必須被記錄</a:t>
            </a:r>
            <a:endParaRPr lang="en-US" altLang="zh-TW" sz="2400" dirty="0"/>
          </a:p>
          <a:p>
            <a:pPr lvl="1"/>
            <a:r>
              <a:rPr lang="zh-TW" altLang="en-US" sz="2400" dirty="0"/>
              <a:t>在儲存體中的證物必須被保護，以免被污染或變更</a:t>
            </a:r>
            <a:endParaRPr lang="en-US" altLang="zh-TW" sz="2400" dirty="0"/>
          </a:p>
        </p:txBody>
      </p:sp>
    </p:spTree>
    <p:extLst>
      <p:ext uri="{BB962C8B-B14F-4D97-AF65-F5344CB8AC3E}">
        <p14:creationId xmlns:p14="http://schemas.microsoft.com/office/powerpoint/2010/main" val="31769338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封鎖</a:t>
            </a:r>
            <a:endParaRPr lang="en-US" altLang="zh-TW" dirty="0"/>
          </a:p>
        </p:txBody>
      </p:sp>
      <p:sp>
        <p:nvSpPr>
          <p:cNvPr id="398340" name="Rectangle 3"/>
          <p:cNvSpPr>
            <a:spLocks noGrp="1" noChangeArrowheads="1"/>
          </p:cNvSpPr>
          <p:nvPr>
            <p:ph sz="quarter" idx="10"/>
          </p:nvPr>
        </p:nvSpPr>
        <p:spPr/>
        <p:txBody>
          <a:bodyPr/>
          <a:lstStyle/>
          <a:p>
            <a:pPr algn="just"/>
            <a:r>
              <a:rPr lang="zh-TW" altLang="en-US" sz="2400" dirty="0"/>
              <a:t>當資安事件已被識別且相關證物監管鏈已被建立後，接下來就開始</a:t>
            </a:r>
            <a:r>
              <a:rPr lang="zh-TW" altLang="en-US" sz="2400" dirty="0">
                <a:solidFill>
                  <a:srgbClr val="FF0000"/>
                </a:solidFill>
              </a:rPr>
              <a:t>「封鎖」入侵來源</a:t>
            </a:r>
            <a:r>
              <a:rPr lang="zh-TW" altLang="en-US" sz="2400" dirty="0"/>
              <a:t>，以</a:t>
            </a:r>
            <a:r>
              <a:rPr lang="zh-TW" altLang="en-US" sz="2400" dirty="0">
                <a:solidFill>
                  <a:srgbClr val="FF0000"/>
                </a:solidFill>
              </a:rPr>
              <a:t>避免災害擴大</a:t>
            </a:r>
          </a:p>
          <a:p>
            <a:pPr lvl="1" algn="just"/>
            <a:r>
              <a:rPr lang="zh-TW" altLang="en-US" sz="2000" dirty="0"/>
              <a:t>識別可信任來源</a:t>
            </a:r>
          </a:p>
          <a:p>
            <a:pPr lvl="2" algn="just"/>
            <a:r>
              <a:rPr lang="zh-TW" altLang="en-US" sz="1800" dirty="0"/>
              <a:t>不只是來源網路地址或設備，也包含使用者</a:t>
            </a:r>
          </a:p>
          <a:p>
            <a:pPr lvl="1" algn="just"/>
            <a:r>
              <a:rPr lang="zh-TW" altLang="en-US" sz="2000" dirty="0"/>
              <a:t>避免驚動入侵者</a:t>
            </a:r>
            <a:r>
              <a:rPr lang="zh-TW" altLang="en-US" sz="2000" dirty="0">
                <a:solidFill>
                  <a:srgbClr val="FF0000"/>
                </a:solidFill>
              </a:rPr>
              <a:t>以避免證據被銷毀</a:t>
            </a:r>
          </a:p>
          <a:p>
            <a:pPr lvl="1" algn="just"/>
            <a:r>
              <a:rPr lang="zh-TW" altLang="en-US" sz="2000" dirty="0"/>
              <a:t>開始進行</a:t>
            </a:r>
            <a:r>
              <a:rPr lang="zh-TW" altLang="en-US" sz="2000" dirty="0">
                <a:solidFill>
                  <a:srgbClr val="FF0000"/>
                </a:solidFill>
              </a:rPr>
              <a:t>證據分析與數位鑑識</a:t>
            </a:r>
          </a:p>
          <a:p>
            <a:pPr lvl="1" algn="just"/>
            <a:r>
              <a:rPr lang="zh-TW" altLang="en-US" sz="2000" dirty="0"/>
              <a:t>減緩攻擊的封鎖行動</a:t>
            </a:r>
          </a:p>
          <a:p>
            <a:pPr lvl="2" algn="just"/>
            <a:r>
              <a:rPr lang="zh-TW" altLang="en-US" sz="1800" dirty="0"/>
              <a:t>變更通行碼與權限</a:t>
            </a:r>
          </a:p>
          <a:p>
            <a:pPr lvl="2" algn="just"/>
            <a:r>
              <a:rPr lang="zh-TW" altLang="en-US" sz="1800" dirty="0"/>
              <a:t>變更主機名稱與</a:t>
            </a:r>
            <a:r>
              <a:rPr lang="en-US" altLang="zh-TW" sz="1800" dirty="0"/>
              <a:t>IP</a:t>
            </a:r>
            <a:r>
              <a:rPr lang="zh-TW" altLang="en-US" sz="1800" dirty="0"/>
              <a:t>位址</a:t>
            </a:r>
            <a:endParaRPr lang="en-US" altLang="zh-TW" sz="1800" dirty="0"/>
          </a:p>
          <a:p>
            <a:pPr lvl="2" algn="just"/>
            <a:r>
              <a:rPr lang="zh-TW" altLang="en-US" sz="1800" dirty="0"/>
              <a:t>將可疑的流量導到不存在的位址</a:t>
            </a:r>
            <a:endParaRPr lang="en-US" altLang="zh-TW" sz="1800" dirty="0"/>
          </a:p>
          <a:p>
            <a:pPr lvl="2" algn="just"/>
            <a:r>
              <a:rPr lang="zh-TW" altLang="en-US" sz="1800" dirty="0"/>
              <a:t>阻擋攻擊來源</a:t>
            </a:r>
            <a:r>
              <a:rPr lang="en-US" altLang="zh-TW" sz="1800" dirty="0"/>
              <a:t>IP</a:t>
            </a:r>
            <a:r>
              <a:rPr lang="zh-TW" altLang="en-US" sz="1800" dirty="0"/>
              <a:t>或網段</a:t>
            </a:r>
            <a:endParaRPr lang="en-US" altLang="zh-TW" sz="1800" dirty="0"/>
          </a:p>
          <a:p>
            <a:pPr lvl="2" algn="just"/>
            <a:r>
              <a:rPr lang="zh-TW" altLang="en-US" sz="1800" dirty="0"/>
              <a:t>在類似系統上更新修補程式</a:t>
            </a:r>
            <a:endParaRPr lang="en-US" altLang="zh-TW" sz="1800" dirty="0"/>
          </a:p>
          <a:p>
            <a:pPr lvl="2" algn="just"/>
            <a:r>
              <a:rPr lang="zh-TW" altLang="en-US" sz="1800" dirty="0"/>
              <a:t>關閉服務</a:t>
            </a:r>
          </a:p>
        </p:txBody>
      </p:sp>
    </p:spTree>
    <p:extLst>
      <p:ext uri="{BB962C8B-B14F-4D97-AF65-F5344CB8AC3E}">
        <p14:creationId xmlns:p14="http://schemas.microsoft.com/office/powerpoint/2010/main" val="38939547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根除</a:t>
            </a:r>
            <a:endParaRPr lang="en-US" altLang="zh-TW" dirty="0"/>
          </a:p>
        </p:txBody>
      </p:sp>
      <p:sp>
        <p:nvSpPr>
          <p:cNvPr id="400388" name="Rectangle 3"/>
          <p:cNvSpPr>
            <a:spLocks noGrp="1" noChangeArrowheads="1"/>
          </p:cNvSpPr>
          <p:nvPr>
            <p:ph sz="quarter" idx="10"/>
          </p:nvPr>
        </p:nvSpPr>
        <p:spPr/>
        <p:txBody>
          <a:bodyPr/>
          <a:lstStyle/>
          <a:p>
            <a:pPr algn="just"/>
            <a:r>
              <a:rPr lang="zh-TW" altLang="en-US" dirty="0"/>
              <a:t>一旦資安事件已被控制，接下來要從系統或網路中</a:t>
            </a:r>
            <a:r>
              <a:rPr lang="zh-TW" altLang="en-US" dirty="0">
                <a:solidFill>
                  <a:srgbClr val="FF0000"/>
                </a:solidFill>
              </a:rPr>
              <a:t>完全移除惡意程式</a:t>
            </a:r>
          </a:p>
          <a:p>
            <a:pPr lvl="1" algn="just"/>
            <a:r>
              <a:rPr lang="zh-TW" altLang="en-US" dirty="0">
                <a:solidFill>
                  <a:srgbClr val="FF0000"/>
                </a:solidFill>
              </a:rPr>
              <a:t>決定採用移除或回存方式</a:t>
            </a:r>
          </a:p>
          <a:p>
            <a:pPr lvl="2" algn="just"/>
            <a:r>
              <a:rPr lang="zh-TW" altLang="en-US" sz="2000" dirty="0"/>
              <a:t>是否可以完全移除乾淨</a:t>
            </a:r>
          </a:p>
          <a:p>
            <a:pPr lvl="2" algn="just"/>
            <a:r>
              <a:rPr lang="zh-TW" altLang="en-US" sz="2000" dirty="0"/>
              <a:t>備份資料中是否就有惡意程式</a:t>
            </a:r>
          </a:p>
          <a:p>
            <a:pPr lvl="1" algn="just"/>
            <a:r>
              <a:rPr lang="zh-TW" altLang="en-US" dirty="0">
                <a:solidFill>
                  <a:srgbClr val="FF0000"/>
                </a:solidFill>
              </a:rPr>
              <a:t>強化防禦機制</a:t>
            </a:r>
          </a:p>
          <a:p>
            <a:pPr lvl="2" algn="just"/>
            <a:r>
              <a:rPr lang="zh-TW" altLang="en-US" sz="2000" dirty="0"/>
              <a:t>建立額外的偵測與防禦方法</a:t>
            </a:r>
          </a:p>
          <a:p>
            <a:pPr lvl="2" algn="just"/>
            <a:r>
              <a:rPr lang="zh-TW" altLang="en-US" sz="2000" dirty="0"/>
              <a:t>提升稽核紀錄的詳細程度</a:t>
            </a:r>
          </a:p>
          <a:p>
            <a:pPr lvl="2" algn="just"/>
            <a:r>
              <a:rPr lang="zh-TW" altLang="en-US" sz="2000" dirty="0"/>
              <a:t>在其他系統中尋找已發現的惡意程式</a:t>
            </a:r>
          </a:p>
          <a:p>
            <a:pPr lvl="2" algn="just"/>
            <a:r>
              <a:rPr lang="zh-TW" altLang="en-US" sz="2000" dirty="0"/>
              <a:t>更嚴謹控管存取來源</a:t>
            </a:r>
          </a:p>
        </p:txBody>
      </p:sp>
    </p:spTree>
    <p:extLst>
      <p:ext uri="{BB962C8B-B14F-4D97-AF65-F5344CB8AC3E}">
        <p14:creationId xmlns:p14="http://schemas.microsoft.com/office/powerpoint/2010/main" val="23464216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復原</a:t>
            </a:r>
            <a:endParaRPr lang="en-US" altLang="zh-TW" dirty="0"/>
          </a:p>
        </p:txBody>
      </p:sp>
      <p:sp>
        <p:nvSpPr>
          <p:cNvPr id="402436" name="Rectangle 3"/>
          <p:cNvSpPr>
            <a:spLocks noGrp="1" noChangeArrowheads="1"/>
          </p:cNvSpPr>
          <p:nvPr>
            <p:ph sz="quarter" idx="10"/>
          </p:nvPr>
        </p:nvSpPr>
        <p:spPr/>
        <p:txBody>
          <a:bodyPr/>
          <a:lstStyle/>
          <a:p>
            <a:pPr algn="just"/>
            <a:r>
              <a:rPr lang="zh-TW" altLang="en-US" dirty="0"/>
              <a:t>一旦威脅被根除，接下來應開始將</a:t>
            </a:r>
            <a:r>
              <a:rPr lang="zh-TW" altLang="en-US" dirty="0">
                <a:solidFill>
                  <a:srgbClr val="FF0000"/>
                </a:solidFill>
              </a:rPr>
              <a:t>業務與服務回復至正常運作狀態</a:t>
            </a:r>
          </a:p>
          <a:p>
            <a:pPr algn="just"/>
            <a:r>
              <a:rPr lang="zh-TW" altLang="en-US" dirty="0"/>
              <a:t>加強監控以偵測攻擊是否再發生</a:t>
            </a:r>
          </a:p>
          <a:p>
            <a:pPr lvl="1" algn="just"/>
            <a:r>
              <a:rPr lang="zh-TW" altLang="en-US" dirty="0"/>
              <a:t>客製化入侵偵測規則</a:t>
            </a:r>
          </a:p>
          <a:p>
            <a:pPr lvl="1" algn="just"/>
            <a:r>
              <a:rPr lang="zh-TW" altLang="en-US" dirty="0"/>
              <a:t>在網路、主機及應用程式中，額外實作更詳細的稽核紀錄</a:t>
            </a:r>
          </a:p>
        </p:txBody>
      </p:sp>
    </p:spTree>
    <p:extLst>
      <p:ext uri="{BB962C8B-B14F-4D97-AF65-F5344CB8AC3E}">
        <p14:creationId xmlns:p14="http://schemas.microsoft.com/office/powerpoint/2010/main" val="18782746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p:nvPr>
        </p:nvSpPr>
        <p:spPr/>
        <p:txBody>
          <a:bodyPr/>
          <a:lstStyle/>
          <a:p>
            <a:r>
              <a:rPr lang="zh-TW" altLang="en-US" dirty="0"/>
              <a:t>資安事件處理程序 </a:t>
            </a:r>
            <a:r>
              <a:rPr lang="en-US" altLang="zh-TW" dirty="0"/>
              <a:t>– </a:t>
            </a:r>
            <a:r>
              <a:rPr lang="zh-TW" altLang="en-US" dirty="0"/>
              <a:t>經驗學習</a:t>
            </a:r>
            <a:endParaRPr lang="en-US" altLang="zh-TW" dirty="0"/>
          </a:p>
        </p:txBody>
      </p:sp>
      <p:sp>
        <p:nvSpPr>
          <p:cNvPr id="404484" name="Rectangle 3"/>
          <p:cNvSpPr>
            <a:spLocks noGrp="1" noChangeArrowheads="1"/>
          </p:cNvSpPr>
          <p:nvPr>
            <p:ph sz="quarter" idx="10"/>
          </p:nvPr>
        </p:nvSpPr>
        <p:spPr/>
        <p:txBody>
          <a:bodyPr/>
          <a:lstStyle/>
          <a:p>
            <a:pPr algn="just"/>
            <a:r>
              <a:rPr lang="zh-TW" altLang="en-US" dirty="0"/>
              <a:t>召開經驗學習會議</a:t>
            </a:r>
          </a:p>
          <a:p>
            <a:pPr lvl="1" algn="just"/>
            <a:r>
              <a:rPr lang="zh-TW" altLang="en-US" sz="2400" dirty="0"/>
              <a:t>在相關處理人員記憶猶新的情況下</a:t>
            </a:r>
          </a:p>
          <a:p>
            <a:pPr lvl="1" algn="just"/>
            <a:r>
              <a:rPr lang="zh-TW" altLang="en-US" sz="2400" dirty="0"/>
              <a:t>讓機關</a:t>
            </a:r>
            <a:r>
              <a:rPr lang="zh-TW" altLang="en-US" sz="2400" dirty="0">
                <a:solidFill>
                  <a:srgbClr val="FF0000"/>
                </a:solidFill>
              </a:rPr>
              <a:t>在資安事件中學習防護經驗</a:t>
            </a:r>
          </a:p>
          <a:p>
            <a:pPr lvl="1" algn="just"/>
            <a:r>
              <a:rPr lang="zh-TW" altLang="en-US" sz="2400" dirty="0"/>
              <a:t>建議</a:t>
            </a:r>
            <a:r>
              <a:rPr lang="zh-TW" altLang="en-US" sz="2400" dirty="0">
                <a:solidFill>
                  <a:srgbClr val="FF0000"/>
                </a:solidFill>
              </a:rPr>
              <a:t>修改相關政策或程序</a:t>
            </a:r>
            <a:r>
              <a:rPr lang="zh-TW" altLang="en-US" sz="2400" dirty="0"/>
              <a:t>，以利未來安全防護機制實作時可</a:t>
            </a:r>
            <a:r>
              <a:rPr lang="zh-TW" altLang="en-US" sz="2400" dirty="0">
                <a:solidFill>
                  <a:srgbClr val="FF0000"/>
                </a:solidFill>
              </a:rPr>
              <a:t>避免重蹈覆轍</a:t>
            </a:r>
          </a:p>
        </p:txBody>
      </p:sp>
    </p:spTree>
    <p:extLst>
      <p:ext uri="{BB962C8B-B14F-4D97-AF65-F5344CB8AC3E}">
        <p14:creationId xmlns:p14="http://schemas.microsoft.com/office/powerpoint/2010/main" val="919804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p:nvPr>
        </p:nvSpPr>
        <p:spPr/>
        <p:txBody>
          <a:bodyPr/>
          <a:lstStyle/>
          <a:p>
            <a:r>
              <a:rPr lang="zh-TW" altLang="en-US" dirty="0"/>
              <a:t>資安事件處理</a:t>
            </a:r>
            <a:r>
              <a:rPr lang="en-US" altLang="zh-TW" dirty="0"/>
              <a:t>-</a:t>
            </a:r>
            <a:r>
              <a:rPr lang="zh-TW" altLang="en-US" dirty="0"/>
              <a:t>個資外洩</a:t>
            </a:r>
          </a:p>
        </p:txBody>
      </p:sp>
      <p:sp>
        <p:nvSpPr>
          <p:cNvPr id="406532" name="Rectangle 3"/>
          <p:cNvSpPr>
            <a:spLocks noGrp="1" noChangeArrowheads="1"/>
          </p:cNvSpPr>
          <p:nvPr>
            <p:ph sz="quarter" idx="10"/>
          </p:nvPr>
        </p:nvSpPr>
        <p:spPr/>
        <p:txBody>
          <a:bodyPr/>
          <a:lstStyle/>
          <a:p>
            <a:pPr algn="just"/>
            <a:r>
              <a:rPr lang="zh-TW" altLang="en-US" dirty="0"/>
              <a:t>在「識別」與「封鎖」階段</a:t>
            </a:r>
          </a:p>
          <a:p>
            <a:pPr lvl="1" algn="just"/>
            <a:r>
              <a:rPr lang="zh-TW" altLang="en-US" sz="2400" dirty="0"/>
              <a:t>應確定個人資料外洩的範圍</a:t>
            </a:r>
          </a:p>
          <a:p>
            <a:pPr algn="just"/>
            <a:r>
              <a:rPr lang="zh-TW" altLang="en-US" dirty="0"/>
              <a:t>在「復原」階段</a:t>
            </a:r>
          </a:p>
          <a:p>
            <a:pPr lvl="1" algn="just"/>
            <a:r>
              <a:rPr lang="zh-TW" altLang="en-US" sz="2400" dirty="0"/>
              <a:t>依「個人資料保護法」要求，應主動通知個資被外洩的對象</a:t>
            </a:r>
          </a:p>
          <a:p>
            <a:pPr lvl="1" algn="just"/>
            <a:r>
              <a:rPr lang="zh-TW" altLang="en-US" sz="2400" dirty="0"/>
              <a:t>提供改善方案以防止個資外洩對象進一步的損害</a:t>
            </a:r>
          </a:p>
        </p:txBody>
      </p:sp>
    </p:spTree>
    <p:extLst>
      <p:ext uri="{BB962C8B-B14F-4D97-AF65-F5344CB8AC3E}">
        <p14:creationId xmlns:p14="http://schemas.microsoft.com/office/powerpoint/2010/main" val="17757588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115616" y="117028"/>
            <a:ext cx="7458831" cy="935708"/>
          </a:xfrm>
        </p:spPr>
        <p:txBody>
          <a:bodyPr/>
          <a:lstStyle/>
          <a:p>
            <a:r>
              <a:rPr lang="zh-TW" altLang="en-US" dirty="0"/>
              <a:t>惡意程式</a:t>
            </a:r>
            <a:r>
              <a:rPr lang="en-US" altLang="zh-TW" dirty="0"/>
              <a:t>(1/2)</a:t>
            </a:r>
          </a:p>
        </p:txBody>
      </p:sp>
      <p:sp>
        <p:nvSpPr>
          <p:cNvPr id="17412" name="Rectangle 3"/>
          <p:cNvSpPr>
            <a:spLocks noGrp="1" noChangeArrowheads="1"/>
          </p:cNvSpPr>
          <p:nvPr>
            <p:ph type="body" idx="1"/>
          </p:nvPr>
        </p:nvSpPr>
        <p:spPr>
          <a:xfrm>
            <a:off x="590872" y="1052736"/>
            <a:ext cx="8229600" cy="5400675"/>
          </a:xfrm>
        </p:spPr>
        <p:txBody>
          <a:bodyPr/>
          <a:lstStyle/>
          <a:p>
            <a:pPr algn="just"/>
            <a:r>
              <a:rPr lang="zh-TW" altLang="en-US" sz="2200" dirty="0"/>
              <a:t>惡意程式可分為病毒、蠕蟲、木馬、後門及間諜程式</a:t>
            </a:r>
          </a:p>
          <a:p>
            <a:pPr algn="just"/>
            <a:r>
              <a:rPr lang="zh-TW" altLang="en-US" sz="2200" dirty="0"/>
              <a:t>這些惡意程式碼可能會附著在應用程式中，也可能獨立存在，導致程式執行效能變差與資料被竊</a:t>
            </a:r>
          </a:p>
          <a:p>
            <a:pPr algn="just"/>
            <a:r>
              <a:rPr lang="zh-TW" altLang="en-US" sz="2200" dirty="0"/>
              <a:t>病毒</a:t>
            </a:r>
          </a:p>
          <a:p>
            <a:pPr lvl="1" algn="just"/>
            <a:r>
              <a:rPr lang="zh-TW" altLang="en-US" sz="2000" dirty="0"/>
              <a:t>需要附著在程式或檔案中再進行散播的惡意程式</a:t>
            </a:r>
          </a:p>
          <a:p>
            <a:pPr algn="just"/>
            <a:r>
              <a:rPr lang="zh-TW" altLang="en-US" sz="2200" dirty="0"/>
              <a:t>蠕蟲</a:t>
            </a:r>
          </a:p>
          <a:p>
            <a:pPr lvl="1" algn="just"/>
            <a:r>
              <a:rPr lang="zh-TW" altLang="en-US" sz="2000" dirty="0"/>
              <a:t>自己有能力主動進行傳染散播的惡意程式</a:t>
            </a:r>
          </a:p>
          <a:p>
            <a:pPr algn="just"/>
            <a:r>
              <a:rPr lang="zh-TW" altLang="en-US" sz="2200" dirty="0"/>
              <a:t>後門</a:t>
            </a:r>
          </a:p>
          <a:p>
            <a:pPr lvl="1" algn="just"/>
            <a:r>
              <a:rPr lang="zh-TW" altLang="en-US" sz="2000" dirty="0"/>
              <a:t>留在系統內不需經一般安全控管程序，就可以被植入者遙控的惡意程式</a:t>
            </a:r>
          </a:p>
          <a:p>
            <a:pPr algn="just"/>
            <a:r>
              <a:rPr lang="zh-TW" altLang="en-US" sz="2200" dirty="0"/>
              <a:t>木馬</a:t>
            </a:r>
          </a:p>
          <a:p>
            <a:pPr lvl="1" algn="just"/>
            <a:r>
              <a:rPr lang="zh-TW" altLang="en-US" sz="2000" dirty="0"/>
              <a:t>是一個陷阱程式，等待使用者踩到陷阱程式後，運用使用者權限執行不當的指令</a:t>
            </a:r>
          </a:p>
        </p:txBody>
      </p:sp>
    </p:spTree>
    <p:extLst>
      <p:ext uri="{BB962C8B-B14F-4D97-AF65-F5344CB8AC3E}">
        <p14:creationId xmlns:p14="http://schemas.microsoft.com/office/powerpoint/2010/main" val="144748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ctrTitle" idx="4294967295"/>
          </p:nvPr>
        </p:nvSpPr>
        <p:spPr>
          <a:xfrm>
            <a:off x="685800" y="2130425"/>
            <a:ext cx="7772400" cy="1470025"/>
          </a:xfrm>
          <a:solidFill>
            <a:schemeClr val="bg1"/>
          </a:solidFill>
          <a:ln w="76200" cmpd="tri">
            <a:solidFill>
              <a:srgbClr val="00CCFF"/>
            </a:solidFill>
            <a:miter lim="800000"/>
            <a:headEnd/>
            <a:tailEnd/>
          </a:ln>
        </p:spPr>
        <p:txBody>
          <a:bodyPr/>
          <a:lstStyle/>
          <a:p>
            <a:pPr algn="ctr"/>
            <a:r>
              <a:rPr lang="zh-TW" altLang="en-US" sz="3600" dirty="0">
                <a:solidFill>
                  <a:srgbClr val="FF0000"/>
                </a:solidFill>
              </a:rPr>
              <a:t>數位證據及數位鑑識</a:t>
            </a:r>
            <a:br>
              <a:rPr lang="en-US" altLang="zh-TW" sz="3600" dirty="0">
                <a:solidFill>
                  <a:srgbClr val="FF0000"/>
                </a:solidFill>
              </a:rPr>
            </a:br>
            <a:endParaRPr lang="zh-TW" altLang="en-US" sz="2400" dirty="0">
              <a:solidFill>
                <a:srgbClr val="FF0000"/>
              </a:solidFill>
            </a:endParaRPr>
          </a:p>
        </p:txBody>
      </p:sp>
    </p:spTree>
    <p:extLst>
      <p:ext uri="{BB962C8B-B14F-4D97-AF65-F5344CB8AC3E}">
        <p14:creationId xmlns:p14="http://schemas.microsoft.com/office/powerpoint/2010/main" val="1283600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8028384" cy="935708"/>
          </a:xfrm>
        </p:spPr>
        <p:txBody>
          <a:bodyPr/>
          <a:lstStyle/>
          <a:p>
            <a:r>
              <a:rPr lang="zh-TW" altLang="en-US" dirty="0"/>
              <a:t>數位證據</a:t>
            </a:r>
            <a:r>
              <a:rPr lang="en-US" altLang="zh-TW" dirty="0"/>
              <a:t>(Digital Evidence)</a:t>
            </a:r>
            <a:endParaRPr lang="zh-TW" altLang="en-US" dirty="0"/>
          </a:p>
        </p:txBody>
      </p:sp>
      <p:sp>
        <p:nvSpPr>
          <p:cNvPr id="3" name="內容版面配置區 2"/>
          <p:cNvSpPr>
            <a:spLocks noGrp="1"/>
          </p:cNvSpPr>
          <p:nvPr>
            <p:ph idx="1"/>
          </p:nvPr>
        </p:nvSpPr>
        <p:spPr>
          <a:xfrm>
            <a:off x="611559" y="1052736"/>
            <a:ext cx="8071271" cy="5229320"/>
          </a:xfrm>
        </p:spPr>
        <p:txBody>
          <a:bodyPr/>
          <a:lstStyle/>
          <a:p>
            <a:pPr algn="just"/>
            <a:r>
              <a:rPr lang="zh-TW" altLang="en-US" dirty="0"/>
              <a:t>由電腦來儲存或是傳送的資料</a:t>
            </a:r>
            <a:endParaRPr lang="en-US" altLang="zh-TW" dirty="0"/>
          </a:p>
          <a:p>
            <a:pPr algn="just"/>
            <a:r>
              <a:rPr lang="zh-TW" altLang="en-US" dirty="0"/>
              <a:t>該資料可以用來進行後續的偵查</a:t>
            </a:r>
            <a:endParaRPr lang="en-US" altLang="zh-TW" dirty="0"/>
          </a:p>
          <a:p>
            <a:pPr algn="just"/>
            <a:r>
              <a:rPr lang="zh-TW" altLang="en-US" dirty="0"/>
              <a:t>偵查的目的是用來確認或是否定反駁有關於犯罪的推斷陳述</a:t>
            </a:r>
            <a:endParaRPr lang="en-US" altLang="zh-TW" dirty="0"/>
          </a:p>
          <a:p>
            <a:pPr algn="just"/>
            <a:r>
              <a:rPr lang="zh-TW" altLang="en-US" dirty="0"/>
              <a:t>該資料在法庭上有具體的用途</a:t>
            </a:r>
            <a:endParaRPr lang="en-US" altLang="zh-TW" dirty="0"/>
          </a:p>
          <a:p>
            <a:pPr algn="just"/>
            <a:endParaRPr lang="en-US" altLang="zh-TW" dirty="0"/>
          </a:p>
          <a:p>
            <a:pPr algn="just"/>
            <a:endParaRPr lang="zh-TW" altLang="en-US" dirty="0"/>
          </a:p>
        </p:txBody>
      </p:sp>
    </p:spTree>
    <p:extLst>
      <p:ext uri="{BB962C8B-B14F-4D97-AF65-F5344CB8AC3E}">
        <p14:creationId xmlns:p14="http://schemas.microsoft.com/office/powerpoint/2010/main" val="24652695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8208912" cy="935708"/>
          </a:xfrm>
        </p:spPr>
        <p:txBody>
          <a:bodyPr/>
          <a:lstStyle/>
          <a:p>
            <a:r>
              <a:rPr lang="x-none" altLang="zh-TW" sz="3800" dirty="0"/>
              <a:t>數位鑑識</a:t>
            </a:r>
            <a:r>
              <a:rPr lang="en-US" altLang="zh-TW" sz="3800" dirty="0"/>
              <a:t>(Digital Forensics)</a:t>
            </a:r>
            <a:endParaRPr lang="zh-TW" altLang="en-US" sz="3800" dirty="0"/>
          </a:p>
        </p:txBody>
      </p:sp>
      <p:sp>
        <p:nvSpPr>
          <p:cNvPr id="3" name="內容版面配置區 2"/>
          <p:cNvSpPr>
            <a:spLocks noGrp="1"/>
          </p:cNvSpPr>
          <p:nvPr>
            <p:ph idx="1"/>
          </p:nvPr>
        </p:nvSpPr>
        <p:spPr>
          <a:xfrm>
            <a:off x="611559" y="1052736"/>
            <a:ext cx="8071271" cy="5229320"/>
          </a:xfrm>
        </p:spPr>
        <p:txBody>
          <a:bodyPr/>
          <a:lstStyle/>
          <a:p>
            <a:pPr algn="just"/>
            <a:r>
              <a:rPr lang="x-none" altLang="zh-TW" dirty="0"/>
              <a:t>數位鑑識</a:t>
            </a:r>
            <a:r>
              <a:rPr lang="zh-TW" altLang="en-US" dirty="0"/>
              <a:t>是鑑識科學的領域之一</a:t>
            </a:r>
            <a:endParaRPr lang="en-US" altLang="zh-TW" dirty="0"/>
          </a:p>
          <a:p>
            <a:pPr algn="just"/>
            <a:r>
              <a:rPr lang="zh-TW" altLang="en-US" dirty="0"/>
              <a:t>探討與電腦犯罪相關的證物的處理與調查</a:t>
            </a:r>
            <a:endParaRPr lang="en-US" altLang="zh-TW" dirty="0"/>
          </a:p>
          <a:p>
            <a:pPr algn="just"/>
            <a:r>
              <a:rPr lang="zh-TW" altLang="en-US" dirty="0"/>
              <a:t>可運用在法庭上支持或是否定犯罪的推論</a:t>
            </a:r>
            <a:endParaRPr lang="en-US" altLang="zh-TW" dirty="0"/>
          </a:p>
          <a:p>
            <a:pPr algn="just"/>
            <a:r>
              <a:rPr lang="zh-TW" altLang="en-US" dirty="0"/>
              <a:t>也可運用在一般場合提供資安事件的調查</a:t>
            </a:r>
          </a:p>
        </p:txBody>
      </p:sp>
      <p:graphicFrame>
        <p:nvGraphicFramePr>
          <p:cNvPr id="4" name="資料庫圖表 3"/>
          <p:cNvGraphicFramePr/>
          <p:nvPr>
            <p:extLst>
              <p:ext uri="{D42A27DB-BD31-4B8C-83A1-F6EECF244321}">
                <p14:modId xmlns:p14="http://schemas.microsoft.com/office/powerpoint/2010/main" val="3499696682"/>
              </p:ext>
            </p:extLst>
          </p:nvPr>
        </p:nvGraphicFramePr>
        <p:xfrm>
          <a:off x="1599194" y="30689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89640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pPr lvl="0"/>
            <a:r>
              <a:rPr lang="x-none" altLang="zh-TW" dirty="0"/>
              <a:t>數位鑑識</a:t>
            </a:r>
            <a:r>
              <a:rPr lang="en-US" altLang="zh-TW" dirty="0"/>
              <a:t>-</a:t>
            </a:r>
            <a:r>
              <a:rPr lang="x-none" altLang="zh-TW" dirty="0"/>
              <a:t>程序</a:t>
            </a:r>
            <a:endParaRPr lang="zh-TW" altLang="en-US" dirty="0"/>
          </a:p>
        </p:txBody>
      </p:sp>
      <p:sp>
        <p:nvSpPr>
          <p:cNvPr id="3" name="內容版面配置區 2"/>
          <p:cNvSpPr>
            <a:spLocks noGrp="1"/>
          </p:cNvSpPr>
          <p:nvPr>
            <p:ph idx="1"/>
          </p:nvPr>
        </p:nvSpPr>
        <p:spPr>
          <a:xfrm>
            <a:off x="611559" y="1052736"/>
            <a:ext cx="8071271" cy="5229320"/>
          </a:xfrm>
        </p:spPr>
        <p:txBody>
          <a:bodyPr/>
          <a:lstStyle/>
          <a:p>
            <a:pPr algn="just"/>
            <a:r>
              <a:rPr lang="zh-TW" altLang="en-US" dirty="0"/>
              <a:t>證物的查封</a:t>
            </a:r>
            <a:r>
              <a:rPr lang="en-US" altLang="zh-TW" dirty="0"/>
              <a:t>(Seize)</a:t>
            </a:r>
          </a:p>
          <a:p>
            <a:pPr algn="just"/>
            <a:r>
              <a:rPr lang="zh-TW" altLang="en-US" dirty="0"/>
              <a:t>證據的取得</a:t>
            </a:r>
            <a:r>
              <a:rPr lang="en-US" altLang="zh-TW" dirty="0"/>
              <a:t>(Acquisition)</a:t>
            </a:r>
          </a:p>
          <a:p>
            <a:pPr algn="just"/>
            <a:r>
              <a:rPr lang="zh-TW" altLang="en-US" dirty="0"/>
              <a:t>證據的分析</a:t>
            </a:r>
            <a:r>
              <a:rPr lang="en-US" altLang="zh-TW" dirty="0"/>
              <a:t>(Analysis)</a:t>
            </a:r>
          </a:p>
          <a:p>
            <a:pPr algn="just"/>
            <a:r>
              <a:rPr lang="zh-TW" altLang="en-US" dirty="0"/>
              <a:t>鑑識報告</a:t>
            </a:r>
            <a:r>
              <a:rPr lang="en-US" altLang="zh-TW" dirty="0"/>
              <a:t>(Reporting)</a:t>
            </a:r>
            <a:endParaRPr lang="zh-TW" altLang="en-US" dirty="0"/>
          </a:p>
        </p:txBody>
      </p:sp>
      <p:graphicFrame>
        <p:nvGraphicFramePr>
          <p:cNvPr id="4" name="資料庫圖表 3"/>
          <p:cNvGraphicFramePr/>
          <p:nvPr>
            <p:extLst>
              <p:ext uri="{D42A27DB-BD31-4B8C-83A1-F6EECF244321}">
                <p14:modId xmlns:p14="http://schemas.microsoft.com/office/powerpoint/2010/main" val="3714175150"/>
              </p:ext>
            </p:extLst>
          </p:nvPr>
        </p:nvGraphicFramePr>
        <p:xfrm>
          <a:off x="155848" y="2072456"/>
          <a:ext cx="8736632"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5462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5616" y="117028"/>
            <a:ext cx="7458831" cy="935708"/>
          </a:xfrm>
        </p:spPr>
        <p:txBody>
          <a:bodyPr/>
          <a:lstStyle/>
          <a:p>
            <a:r>
              <a:rPr lang="x-none" altLang="zh-TW" dirty="0"/>
              <a:t>數位鑑識</a:t>
            </a:r>
            <a:r>
              <a:rPr lang="en-US" altLang="zh-TW" dirty="0"/>
              <a:t>-</a:t>
            </a:r>
            <a:r>
              <a:rPr lang="zh-TW" altLang="en-US" dirty="0"/>
              <a:t>原則</a:t>
            </a:r>
            <a:r>
              <a:rPr lang="en-US" altLang="zh-TW" dirty="0"/>
              <a:t>(1/2)</a:t>
            </a:r>
            <a:endParaRPr lang="zh-TW" altLang="en-US" dirty="0"/>
          </a:p>
        </p:txBody>
      </p:sp>
      <p:sp>
        <p:nvSpPr>
          <p:cNvPr id="5" name="內容版面配置區 2"/>
          <p:cNvSpPr>
            <a:spLocks noGrp="1"/>
          </p:cNvSpPr>
          <p:nvPr>
            <p:ph idx="1"/>
          </p:nvPr>
        </p:nvSpPr>
        <p:spPr>
          <a:xfrm>
            <a:off x="611559" y="1052736"/>
            <a:ext cx="8071271" cy="5229320"/>
          </a:xfrm>
        </p:spPr>
        <p:txBody>
          <a:bodyPr/>
          <a:lstStyle/>
          <a:p>
            <a:pPr algn="just"/>
            <a:r>
              <a:rPr lang="zh-TW" altLang="en-US" dirty="0"/>
              <a:t>數位證據的交換</a:t>
            </a:r>
            <a:r>
              <a:rPr lang="en-US" altLang="zh-TW" dirty="0"/>
              <a:t>(Evidence Exchange)</a:t>
            </a:r>
          </a:p>
          <a:p>
            <a:pPr lvl="1" algn="just"/>
            <a:r>
              <a:rPr lang="zh-TW" altLang="en-US" dirty="0"/>
              <a:t>採集證據時不能變更證據的原始狀態</a:t>
            </a:r>
            <a:endParaRPr lang="en-US" altLang="zh-TW" dirty="0"/>
          </a:p>
          <a:p>
            <a:pPr algn="just"/>
            <a:r>
              <a:rPr lang="zh-TW" altLang="en-US" dirty="0"/>
              <a:t>數位證據的特徵</a:t>
            </a:r>
            <a:r>
              <a:rPr lang="en-US" altLang="zh-TW" dirty="0"/>
              <a:t>(Evidence Characteristics)</a:t>
            </a:r>
          </a:p>
          <a:p>
            <a:pPr lvl="1" algn="just"/>
            <a:r>
              <a:rPr lang="zh-TW" altLang="en-US" dirty="0"/>
              <a:t>蒐集到的特徵要能代表證據的原貌，且應完整保留</a:t>
            </a:r>
            <a:endParaRPr lang="en-US" altLang="zh-TW" dirty="0"/>
          </a:p>
          <a:p>
            <a:pPr algn="just"/>
            <a:r>
              <a:rPr lang="zh-TW" altLang="en-US" dirty="0"/>
              <a:t>鑑識的健全性</a:t>
            </a:r>
            <a:r>
              <a:rPr lang="en-US" altLang="zh-TW" dirty="0"/>
              <a:t>(Forensic Soundness)</a:t>
            </a:r>
          </a:p>
          <a:p>
            <a:pPr lvl="1" algn="just"/>
            <a:r>
              <a:rPr lang="zh-TW" altLang="en-US" dirty="0"/>
              <a:t>資料要保持健全，不能因為鑑識而造成資料毀損或改變</a:t>
            </a:r>
            <a:endParaRPr lang="en-US" altLang="zh-TW" dirty="0"/>
          </a:p>
          <a:p>
            <a:pPr algn="just"/>
            <a:r>
              <a:rPr lang="zh-TW" altLang="en-US" dirty="0"/>
              <a:t>數位證據的鑑別</a:t>
            </a:r>
            <a:r>
              <a:rPr lang="en-US" altLang="zh-TW" dirty="0"/>
              <a:t>(Authentication)</a:t>
            </a:r>
          </a:p>
          <a:p>
            <a:pPr lvl="1" algn="just"/>
            <a:r>
              <a:rPr lang="zh-TW" altLang="en-US" dirty="0"/>
              <a:t>其他人按照蒐證人員宣稱的鑑別程序，都可以得出相同的結果</a:t>
            </a:r>
            <a:endParaRPr lang="en-US" altLang="zh-TW" dirty="0"/>
          </a:p>
        </p:txBody>
      </p:sp>
    </p:spTree>
    <p:extLst>
      <p:ext uri="{BB962C8B-B14F-4D97-AF65-F5344CB8AC3E}">
        <p14:creationId xmlns:p14="http://schemas.microsoft.com/office/powerpoint/2010/main" val="34861813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7028"/>
            <a:ext cx="7458831" cy="935708"/>
          </a:xfrm>
        </p:spPr>
        <p:txBody>
          <a:bodyPr/>
          <a:lstStyle/>
          <a:p>
            <a:r>
              <a:rPr lang="x-none" altLang="zh-TW" dirty="0"/>
              <a:t>數位鑑識</a:t>
            </a:r>
            <a:r>
              <a:rPr lang="en-US" altLang="zh-TW" dirty="0"/>
              <a:t>-</a:t>
            </a:r>
            <a:r>
              <a:rPr lang="zh-TW" altLang="en-US" dirty="0"/>
              <a:t>原則</a:t>
            </a:r>
            <a:r>
              <a:rPr lang="en-US" altLang="zh-TW" dirty="0"/>
              <a:t>(2/2)</a:t>
            </a:r>
            <a:endParaRPr lang="zh-TW" altLang="en-US" dirty="0"/>
          </a:p>
        </p:txBody>
      </p:sp>
      <p:sp>
        <p:nvSpPr>
          <p:cNvPr id="3" name="內容版面配置區 2"/>
          <p:cNvSpPr>
            <a:spLocks noGrp="1"/>
          </p:cNvSpPr>
          <p:nvPr>
            <p:ph idx="1"/>
          </p:nvPr>
        </p:nvSpPr>
        <p:spPr>
          <a:xfrm>
            <a:off x="611559" y="1052736"/>
            <a:ext cx="8071271" cy="5229320"/>
          </a:xfrm>
        </p:spPr>
        <p:txBody>
          <a:bodyPr/>
          <a:lstStyle/>
          <a:p>
            <a:pPr algn="just"/>
            <a:r>
              <a:rPr lang="zh-TW" altLang="en-US" dirty="0"/>
              <a:t>物證的監管鏈</a:t>
            </a:r>
            <a:r>
              <a:rPr lang="en-US" altLang="zh-TW" dirty="0"/>
              <a:t>(Chain of Custody)</a:t>
            </a:r>
          </a:p>
          <a:p>
            <a:pPr lvl="1" algn="just"/>
            <a:r>
              <a:rPr lang="zh-TW" altLang="en-US" dirty="0"/>
              <a:t>從扣押、蒐集、保管到運送過程，要確保資料的一致性與完整性</a:t>
            </a:r>
            <a:endParaRPr lang="en-US" altLang="zh-TW" dirty="0"/>
          </a:p>
          <a:p>
            <a:pPr algn="just"/>
            <a:r>
              <a:rPr lang="zh-TW" altLang="en-US" dirty="0"/>
              <a:t>數位證據的完整性</a:t>
            </a:r>
            <a:r>
              <a:rPr lang="en-US" altLang="zh-TW" dirty="0"/>
              <a:t>(Evidence Integrity)</a:t>
            </a:r>
          </a:p>
          <a:p>
            <a:pPr lvl="1" algn="just"/>
            <a:r>
              <a:rPr lang="zh-TW" altLang="en-US" dirty="0"/>
              <a:t>必須保持證據的完整性，可利用雜湊函數運算</a:t>
            </a:r>
            <a:endParaRPr lang="en-US" altLang="zh-TW" dirty="0"/>
          </a:p>
          <a:p>
            <a:pPr algn="just"/>
            <a:r>
              <a:rPr lang="zh-TW" altLang="en-US" dirty="0"/>
              <a:t>客觀性</a:t>
            </a:r>
            <a:r>
              <a:rPr lang="en-US" altLang="zh-TW" dirty="0"/>
              <a:t>(Objectivity)</a:t>
            </a:r>
          </a:p>
          <a:p>
            <a:pPr lvl="1" algn="just"/>
            <a:r>
              <a:rPr lang="zh-TW" altLang="en-US" dirty="0"/>
              <a:t>蒐集的資料要是公正且客觀性的法律證據</a:t>
            </a:r>
            <a:endParaRPr lang="en-US" altLang="zh-TW" dirty="0"/>
          </a:p>
        </p:txBody>
      </p:sp>
    </p:spTree>
    <p:extLst>
      <p:ext uri="{BB962C8B-B14F-4D97-AF65-F5344CB8AC3E}">
        <p14:creationId xmlns:p14="http://schemas.microsoft.com/office/powerpoint/2010/main" val="25280931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33257"/>
            <a:ext cx="8028384" cy="935708"/>
          </a:xfrm>
        </p:spPr>
        <p:txBody>
          <a:bodyPr/>
          <a:lstStyle/>
          <a:p>
            <a:r>
              <a:rPr lang="zh-TW" altLang="en-US" sz="3600" dirty="0"/>
              <a:t>分組討論</a:t>
            </a:r>
            <a:r>
              <a:rPr lang="en-US" altLang="zh-TW" sz="3600" dirty="0"/>
              <a:t>(5)</a:t>
            </a:r>
            <a:r>
              <a:rPr lang="zh-TW" altLang="en-US" sz="3600" dirty="0"/>
              <a:t>：資通安全事件處理經驗</a:t>
            </a:r>
          </a:p>
        </p:txBody>
      </p:sp>
      <p:sp>
        <p:nvSpPr>
          <p:cNvPr id="3" name="內容版面配置區 2"/>
          <p:cNvSpPr>
            <a:spLocks noGrp="1"/>
          </p:cNvSpPr>
          <p:nvPr>
            <p:ph idx="1"/>
          </p:nvPr>
        </p:nvSpPr>
        <p:spPr>
          <a:xfrm>
            <a:off x="611559" y="1368032"/>
            <a:ext cx="8071271" cy="5229320"/>
          </a:xfrm>
        </p:spPr>
        <p:txBody>
          <a:bodyPr/>
          <a:lstStyle/>
          <a:p>
            <a:pPr algn="just"/>
            <a:r>
              <a:rPr lang="zh-TW" altLang="en-US" dirty="0"/>
              <a:t>分享資通安全事件處理經驗</a:t>
            </a:r>
            <a:endParaRPr lang="en-US" altLang="zh-TW" dirty="0"/>
          </a:p>
          <a:p>
            <a:pPr lvl="1"/>
            <a:r>
              <a:rPr lang="zh-TW" altLang="zh-TW"/>
              <a:t>機關遭遇</a:t>
            </a:r>
            <a:r>
              <a:rPr lang="zh-TW" altLang="zh-TW" dirty="0"/>
              <a:t>過哪些資通安全事件</a:t>
            </a:r>
          </a:p>
          <a:p>
            <a:pPr lvl="1"/>
            <a:r>
              <a:rPr lang="zh-TW" altLang="zh-TW" dirty="0"/>
              <a:t>機關是否有無法處理之資通安全事件</a:t>
            </a:r>
          </a:p>
          <a:p>
            <a:pPr lvl="1"/>
            <a:r>
              <a:rPr lang="zh-TW" altLang="zh-TW" dirty="0"/>
              <a:t>機關處理資通安全事件之流程</a:t>
            </a:r>
          </a:p>
          <a:p>
            <a:pPr lvl="1"/>
            <a:r>
              <a:rPr lang="zh-TW" altLang="zh-TW" dirty="0"/>
              <a:t>機關採集數位證據與數位鑑識作法</a:t>
            </a:r>
          </a:p>
          <a:p>
            <a:pPr algn="just"/>
            <a:endParaRPr lang="zh-TW"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4077072"/>
            <a:ext cx="3707904" cy="278092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103622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115616" y="117028"/>
            <a:ext cx="7458831" cy="935708"/>
          </a:xfrm>
        </p:spPr>
        <p:txBody>
          <a:bodyPr/>
          <a:lstStyle/>
          <a:p>
            <a:r>
              <a:rPr lang="zh-TW" altLang="en-US" dirty="0"/>
              <a:t>惡意程式</a:t>
            </a:r>
            <a:r>
              <a:rPr lang="en-US" altLang="zh-TW" dirty="0"/>
              <a:t>(2/2)</a:t>
            </a:r>
          </a:p>
        </p:txBody>
      </p:sp>
      <p:sp>
        <p:nvSpPr>
          <p:cNvPr id="19460" name="Rectangle 3"/>
          <p:cNvSpPr>
            <a:spLocks noGrp="1" noChangeArrowheads="1"/>
          </p:cNvSpPr>
          <p:nvPr>
            <p:ph type="body" idx="1"/>
          </p:nvPr>
        </p:nvSpPr>
        <p:spPr>
          <a:xfrm>
            <a:off x="611559" y="1052736"/>
            <a:ext cx="8071271" cy="5229320"/>
          </a:xfrm>
        </p:spPr>
        <p:txBody>
          <a:bodyPr/>
          <a:lstStyle/>
          <a:p>
            <a:pPr algn="just"/>
            <a:r>
              <a:rPr lang="zh-TW" altLang="en-US" dirty="0"/>
              <a:t>間諜程式</a:t>
            </a:r>
          </a:p>
          <a:p>
            <a:pPr lvl="1" algn="just"/>
            <a:r>
              <a:rPr lang="zh-TW" altLang="en-US" sz="2400" dirty="0"/>
              <a:t>主要以竊取系統的機密資料為主的程式、例如：上網行為與鍵盤側錄等</a:t>
            </a:r>
          </a:p>
          <a:p>
            <a:pPr algn="just"/>
            <a:r>
              <a:rPr lang="zh-TW" altLang="en-US" sz="2400" dirty="0"/>
              <a:t>現今的惡意程式不見得只單純扮演一種角色，可結合各種不同的手法與行為感染及散播</a:t>
            </a:r>
          </a:p>
          <a:p>
            <a:pPr lvl="1" algn="just"/>
            <a:r>
              <a:rPr lang="zh-TW" altLang="en-US" sz="2400" dirty="0"/>
              <a:t>例如：</a:t>
            </a:r>
            <a:r>
              <a:rPr lang="en-US" altLang="zh-TW" sz="2200" dirty="0"/>
              <a:t>USB</a:t>
            </a:r>
            <a:r>
              <a:rPr lang="zh-TW" altLang="en-US" sz="2400" dirty="0"/>
              <a:t>病毒在</a:t>
            </a:r>
            <a:r>
              <a:rPr lang="en-US" altLang="zh-TW" sz="2200" dirty="0"/>
              <a:t>USB</a:t>
            </a:r>
            <a:r>
              <a:rPr lang="zh-TW" altLang="en-US" sz="2400" dirty="0"/>
              <a:t>硬碟時，運用病毒被動感染的方式感染電腦主機，一旦感染電腦主機後可能變成主動感染其他系統的蠕蟲</a:t>
            </a:r>
          </a:p>
        </p:txBody>
      </p:sp>
    </p:spTree>
    <p:extLst>
      <p:ext uri="{BB962C8B-B14F-4D97-AF65-F5344CB8AC3E}">
        <p14:creationId xmlns:p14="http://schemas.microsoft.com/office/powerpoint/2010/main" val="3164857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NCCST簡報範本(V1.0)_1050225">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CST(2015)">
      <a:majorFont>
        <a:latin typeface="Microsoft JhengHei"/>
        <a:ea typeface="微軟正黑體"/>
        <a:cs typeface=""/>
      </a:majorFont>
      <a:minorFont>
        <a:latin typeface="Microsoft JhengHe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1"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1"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NCCST簡報範本(V1.0)_1050225</Template>
  <TotalTime>8748</TotalTime>
  <Words>11600</Words>
  <Application>Microsoft Office PowerPoint</Application>
  <PresentationFormat>如螢幕大小 (4:3)</PresentationFormat>
  <Paragraphs>1079</Paragraphs>
  <Slides>86</Slides>
  <Notes>86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86</vt:i4>
      </vt:variant>
    </vt:vector>
  </HeadingPairs>
  <TitlesOfParts>
    <vt:vector size="97" baseType="lpstr">
      <vt:lpstr>SimSun-18030</vt:lpstr>
      <vt:lpstr>華康魏碑體</vt:lpstr>
      <vt:lpstr>微軟正黑體</vt:lpstr>
      <vt:lpstr>微軟正黑體</vt:lpstr>
      <vt:lpstr>新細明體</vt:lpstr>
      <vt:lpstr>標楷體</vt:lpstr>
      <vt:lpstr>Arial</vt:lpstr>
      <vt:lpstr>Times New Roman</vt:lpstr>
      <vt:lpstr>Tw Cen MT</vt:lpstr>
      <vt:lpstr>Wingdings</vt:lpstr>
      <vt:lpstr>NCCST簡報範本(V1.0)_1050225</vt:lpstr>
      <vt:lpstr>資安職能訓練- 資通安全概論 (第3天)</vt:lpstr>
      <vt:lpstr>第8單元 應用程式安全</vt:lpstr>
      <vt:lpstr>單元學習目標</vt:lpstr>
      <vt:lpstr>應用程式安全</vt:lpstr>
      <vt:lpstr>應用程式安全威脅 </vt:lpstr>
      <vt:lpstr>應用程式安全威脅</vt:lpstr>
      <vt:lpstr>緩衝區溢位</vt:lpstr>
      <vt:lpstr>惡意程式(1/2)</vt:lpstr>
      <vt:lpstr>惡意程式(2/2)</vt:lpstr>
      <vt:lpstr>邏輯炸彈</vt:lpstr>
      <vt:lpstr>隱藏通道</vt:lpstr>
      <vt:lpstr>輸入攻擊(1/2)</vt:lpstr>
      <vt:lpstr>輸入攻擊(2/2)</vt:lpstr>
      <vt:lpstr>軟體開發生命週期安全 </vt:lpstr>
      <vt:lpstr>軟體開發思維</vt:lpstr>
      <vt:lpstr>軟體開發生命週期安全(1/3)</vt:lpstr>
      <vt:lpstr>軟體開發生命週期安全(2/3)</vt:lpstr>
      <vt:lpstr>軟體開發生命週期安全(3/3)</vt:lpstr>
      <vt:lpstr>應用程式安全控制 </vt:lpstr>
      <vt:lpstr>應用程式安全控制</vt:lpstr>
      <vt:lpstr>變更控制(1/2)</vt:lpstr>
      <vt:lpstr>變更控制(2/2)</vt:lpstr>
      <vt:lpstr>職責區隔</vt:lpstr>
      <vt:lpstr>程式庫維護(1/2) </vt:lpstr>
      <vt:lpstr>程式庫維護(2/2) </vt:lpstr>
      <vt:lpstr>應用程式安全檢測</vt:lpstr>
      <vt:lpstr>行動應用程式安全</vt:lpstr>
      <vt:lpstr>行動應用程式安全-資安案例(1)</vt:lpstr>
      <vt:lpstr>行動應用程式安全-資安案例(2)</vt:lpstr>
      <vt:lpstr>Web應用程式安全 </vt:lpstr>
      <vt:lpstr>WEB應用程式-前10大風險</vt:lpstr>
      <vt:lpstr>Web應用程式安全 -資安案例(1/2)</vt:lpstr>
      <vt:lpstr>Web應用程式安全 -資安案例(2/2)</vt:lpstr>
      <vt:lpstr>Web應用程式安全-檢測(1/2)</vt:lpstr>
      <vt:lpstr>Web應用程式安全-檢測(2/2)</vt:lpstr>
      <vt:lpstr>講師示範： SQL Injection與XSS攻擊手法</vt:lpstr>
      <vt:lpstr>實作練習(4)-資料表欄位加密</vt:lpstr>
      <vt:lpstr>第9單元 資通安全健診</vt:lpstr>
      <vt:lpstr>資通安全健診-目的</vt:lpstr>
      <vt:lpstr>資通安全健診項目 </vt:lpstr>
      <vt:lpstr>資通安全健診項目(1/4)</vt:lpstr>
      <vt:lpstr>資通安全健診項目(2/4)</vt:lpstr>
      <vt:lpstr>資通安全健診項目(3/4)</vt:lpstr>
      <vt:lpstr>資通安全健診項目(4/4)</vt:lpstr>
      <vt:lpstr>資通安全健診流程 </vt:lpstr>
      <vt:lpstr>資通安全健診流程(1/5)</vt:lpstr>
      <vt:lpstr>資通安全健診流程(2/5)</vt:lpstr>
      <vt:lpstr>資通安全健診流程(3/5)</vt:lpstr>
      <vt:lpstr>資通安全健診流程(4/5)</vt:lpstr>
      <vt:lpstr>資通安全健診流程(5/5)</vt:lpstr>
      <vt:lpstr>分組討論(4)：資通安全健診經驗</vt:lpstr>
      <vt:lpstr>第10單元 資通安全事件通報及應變</vt:lpstr>
      <vt:lpstr>資通安全事件通報及應變辦法</vt:lpstr>
      <vt:lpstr>資安事件通報 </vt:lpstr>
      <vt:lpstr>PowerPoint 簡報</vt:lpstr>
      <vt:lpstr>PowerPoint 簡報</vt:lpstr>
      <vt:lpstr>PowerPoint 簡報</vt:lpstr>
      <vt:lpstr>PowerPoint 簡報</vt:lpstr>
      <vt:lpstr>PowerPoint 簡報</vt:lpstr>
      <vt:lpstr>PowerPoint 簡報</vt:lpstr>
      <vt:lpstr>PowerPoint 簡報</vt:lpstr>
      <vt:lpstr>PowerPoint 簡報</vt:lpstr>
      <vt:lpstr>資安事件通報資訊</vt:lpstr>
      <vt:lpstr>通報及應變作業流程規範(1/3)</vt:lpstr>
      <vt:lpstr>通報及應變作業流程規範(2/3)</vt:lpstr>
      <vt:lpstr>通報及應變作業流程規範(3/3)</vt:lpstr>
      <vt:lpstr>資安事件處理 </vt:lpstr>
      <vt:lpstr>資安事件處理目的</vt:lpstr>
      <vt:lpstr>資安事件處理計畫</vt:lpstr>
      <vt:lpstr>資安事件處理程序</vt:lpstr>
      <vt:lpstr>資安事件處理程序 – 準備(1/2)</vt:lpstr>
      <vt:lpstr>資安事件處理程序 – 準備(2/2)</vt:lpstr>
      <vt:lpstr>資安事件處理程序 – 識別(1/2)</vt:lpstr>
      <vt:lpstr>資安事件處理程序 – 識別(2/2)</vt:lpstr>
      <vt:lpstr>資安事件處理程序 – 封鎖</vt:lpstr>
      <vt:lpstr>資安事件處理程序 – 根除</vt:lpstr>
      <vt:lpstr>資安事件處理程序 – 復原</vt:lpstr>
      <vt:lpstr>資安事件處理程序 – 經驗學習</vt:lpstr>
      <vt:lpstr>資安事件處理-個資外洩</vt:lpstr>
      <vt:lpstr>數位證據及數位鑑識 </vt:lpstr>
      <vt:lpstr>數位證據(Digital Evidence)</vt:lpstr>
      <vt:lpstr>數位鑑識(Digital Forensics)</vt:lpstr>
      <vt:lpstr>數位鑑識-程序</vt:lpstr>
      <vt:lpstr>數位鑑識-原則(1/2)</vt:lpstr>
      <vt:lpstr>數位鑑識-原則(2/2)</vt:lpstr>
      <vt:lpstr>分組討論(5)：資通安全事件處理經驗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資安職能訓練- 資訊安全概論 (第3天)</dc:title>
  <dc:creator>user</dc:creator>
  <cp:lastModifiedBy>郭怡伶</cp:lastModifiedBy>
  <cp:revision>247</cp:revision>
  <cp:lastPrinted>2019-05-19T13:26:23Z</cp:lastPrinted>
  <dcterms:created xsi:type="dcterms:W3CDTF">2016-02-25T08:01:53Z</dcterms:created>
  <dcterms:modified xsi:type="dcterms:W3CDTF">2021-07-08T07:56:25Z</dcterms:modified>
</cp:coreProperties>
</file>