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2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04B3-1449-42CE-9F7D-4C073F4D8961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8685-1A2F-414D-BDF0-F9E0D3E183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業務持續運作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管理程序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52736" y="467544"/>
            <a:ext cx="2592288" cy="7868430"/>
            <a:chOff x="1043241" y="1187624"/>
            <a:chExt cx="2383992" cy="7868430"/>
          </a:xfrm>
        </p:grpSpPr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1050856" y="1187624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SzPct val="65000"/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660066"/>
                </a:buClr>
                <a:buSzPct val="65000"/>
                <a:buFont typeface="華康儷中黑" pitchFamily="49" charset="-120"/>
                <a:buChar char="—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SzPct val="6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SzPct val="65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kumimoji="0" lang="zh-TW" altLang="en-US" sz="1800" i="0" dirty="0">
                  <a:latin typeface="+mn-ea"/>
                  <a:ea typeface="+mn-ea"/>
                </a:rPr>
                <a:t>建立</a:t>
              </a:r>
              <a:r>
                <a:rPr kumimoji="0" lang="zh-TW" altLang="en-US" sz="1800" i="0" dirty="0" smtClean="0">
                  <a:latin typeface="+mn-ea"/>
                  <a:ea typeface="+mn-ea"/>
                </a:rPr>
                <a:t>業務</a:t>
              </a:r>
              <a:r>
                <a:rPr kumimoji="0" lang="en-US" altLang="zh-TW" sz="1800" i="0" dirty="0" smtClean="0">
                  <a:latin typeface="+mn-ea"/>
                  <a:ea typeface="+mn-ea"/>
                </a:rPr>
                <a:t/>
              </a:r>
              <a:br>
                <a:rPr kumimoji="0" lang="en-US" altLang="zh-TW" sz="1800" i="0" dirty="0" smtClean="0">
                  <a:latin typeface="+mn-ea"/>
                  <a:ea typeface="+mn-ea"/>
                </a:rPr>
              </a:br>
              <a:r>
                <a:rPr kumimoji="0" lang="zh-TW" altLang="en-US" sz="1800" i="0" dirty="0" smtClean="0">
                  <a:latin typeface="+mn-ea"/>
                  <a:ea typeface="+mn-ea"/>
                </a:rPr>
                <a:t>持續</a:t>
              </a:r>
              <a:r>
                <a:rPr kumimoji="0" lang="zh-TW" altLang="en-US" sz="1800" b="0" i="0" dirty="0">
                  <a:latin typeface="+mn-ea"/>
                  <a:ea typeface="+mn-ea"/>
                </a:rPr>
                <a:t>運作策略</a:t>
              </a: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050857" y="2375624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kumimoji="0" lang="zh-TW" altLang="en-US" i="0" dirty="0">
                  <a:latin typeface="+mn-ea"/>
                  <a:ea typeface="+mn-ea"/>
                </a:rPr>
                <a:t>營運衝擊</a:t>
              </a:r>
              <a:r>
                <a:rPr kumimoji="0" lang="zh-TW" altLang="en-US" i="0" dirty="0" smtClean="0">
                  <a:latin typeface="+mn-ea"/>
                  <a:ea typeface="+mn-ea"/>
                </a:rPr>
                <a:t>分析 </a:t>
              </a:r>
              <a:r>
                <a:rPr kumimoji="0" lang="en-US" altLang="zh-TW" i="0" dirty="0" smtClean="0">
                  <a:latin typeface="+mn-ea"/>
                  <a:ea typeface="+mn-ea"/>
                </a:rPr>
                <a:t>BIA</a:t>
              </a:r>
              <a:endParaRPr kumimoji="0" lang="zh-TW" altLang="en-US" i="0" dirty="0"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050857" y="3563623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kumimoji="0" lang="zh-TW" altLang="en-US" i="0" dirty="0">
                  <a:latin typeface="+mn-ea"/>
                  <a:ea typeface="+mn-ea"/>
                </a:rPr>
                <a:t>識別防禦性</a:t>
              </a:r>
            </a:p>
            <a:p>
              <a:pPr algn="ctr"/>
              <a:r>
                <a:rPr kumimoji="0" lang="zh-TW" altLang="en-US" i="0" dirty="0">
                  <a:latin typeface="+mn-ea"/>
                  <a:ea typeface="+mn-ea"/>
                </a:rPr>
                <a:t>控制措施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051233" y="4751623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SzPct val="65000"/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660066"/>
                </a:buClr>
                <a:buSzPct val="65000"/>
                <a:buFont typeface="華康儷中黑" pitchFamily="49" charset="-120"/>
                <a:buChar char="—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SzPct val="6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SzPct val="65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kumimoji="0" lang="zh-TW" altLang="en-US" sz="1800" b="0" i="0" dirty="0">
                  <a:latin typeface="+mn-ea"/>
                  <a:ea typeface="+mn-ea"/>
                </a:rPr>
                <a:t>發展復原策略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050857" y="5932107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SzPct val="65000"/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660066"/>
                </a:buClr>
                <a:buSzPct val="65000"/>
                <a:buFont typeface="華康儷中黑" pitchFamily="49" charset="-120"/>
                <a:buChar char="—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SzPct val="6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SzPct val="65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kumimoji="0" lang="zh-TW" altLang="en-US" sz="1800" b="0" i="0" dirty="0">
                  <a:latin typeface="+mn-ea"/>
                  <a:ea typeface="+mn-ea"/>
                </a:rPr>
                <a:t>發展營運持續計畫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051233" y="7120106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SzPct val="65000"/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660066"/>
                </a:buClr>
                <a:buSzPct val="65000"/>
                <a:buFont typeface="華康儷中黑" pitchFamily="49" charset="-120"/>
                <a:buChar char="—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SzPct val="6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SzPct val="65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kumimoji="0" lang="zh-TW" altLang="en-US" sz="1800" b="0" i="0" dirty="0">
                  <a:latin typeface="+mn-ea"/>
                  <a:ea typeface="+mn-ea"/>
                </a:rPr>
                <a:t>測試與演練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1043241" y="8300054"/>
              <a:ext cx="2376000" cy="756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SzPct val="65000"/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660066"/>
                </a:buClr>
                <a:buSzPct val="65000"/>
                <a:buFont typeface="華康儷中黑" pitchFamily="49" charset="-120"/>
                <a:buChar char="—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SzPct val="65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SzPct val="65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kumimoji="0" lang="zh-TW" altLang="en-US" sz="1800" b="0" i="0" dirty="0">
                  <a:latin typeface="+mn-ea"/>
                  <a:ea typeface="+mn-ea"/>
                </a:rPr>
                <a:t>維護營運</a:t>
              </a:r>
              <a:r>
                <a:rPr kumimoji="0" lang="zh-TW" altLang="en-US" sz="1800" i="0" dirty="0">
                  <a:latin typeface="+mn-ea"/>
                  <a:ea typeface="+mn-ea"/>
                </a:rPr>
                <a:t>持續</a:t>
              </a:r>
              <a:r>
                <a:rPr kumimoji="0" lang="zh-TW" altLang="en-US" sz="1800" b="0" i="0" dirty="0">
                  <a:latin typeface="+mn-ea"/>
                  <a:ea typeface="+mn-ea"/>
                </a:rPr>
                <a:t>計畫</a:t>
              </a:r>
            </a:p>
          </p:txBody>
        </p:sp>
        <p:cxnSp>
          <p:nvCxnSpPr>
            <p:cNvPr id="10" name="AutoShape 13"/>
            <p:cNvCxnSpPr>
              <a:cxnSpLocks noChangeShapeType="1"/>
              <a:stCxn id="3" idx="2"/>
              <a:endCxn id="4" idx="0"/>
            </p:cNvCxnSpPr>
            <p:nvPr/>
          </p:nvCxnSpPr>
          <p:spPr bwMode="auto">
            <a:xfrm>
              <a:off x="2238856" y="1943624"/>
              <a:ext cx="1" cy="4320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4"/>
            <p:cNvCxnSpPr>
              <a:cxnSpLocks noChangeShapeType="1"/>
              <a:stCxn id="4" idx="2"/>
              <a:endCxn id="5" idx="0"/>
            </p:cNvCxnSpPr>
            <p:nvPr/>
          </p:nvCxnSpPr>
          <p:spPr bwMode="auto">
            <a:xfrm>
              <a:off x="2238857" y="3131624"/>
              <a:ext cx="0" cy="43199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5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2238857" y="4319623"/>
              <a:ext cx="376" cy="4320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6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2238857" y="6688107"/>
              <a:ext cx="376" cy="43199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2231241" y="7876106"/>
              <a:ext cx="7992" cy="4239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2238857" y="5507623"/>
              <a:ext cx="376" cy="4320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600"/>
            <a:ext cx="65910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IPv4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32040"/>
            <a:ext cx="6148472" cy="2802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500" y="4248835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https://en.wikipedia.org/wiki/Business_continuity_planning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</Words>
  <Application>Microsoft Office PowerPoint</Application>
  <PresentationFormat>如螢幕大小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業務持續運作-管理程序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業務持續運作-管理程序</dc:title>
  <dc:creator>USER</dc:creator>
  <cp:lastModifiedBy>USER</cp:lastModifiedBy>
  <cp:revision>16</cp:revision>
  <dcterms:created xsi:type="dcterms:W3CDTF">2021-10-21T11:02:35Z</dcterms:created>
  <dcterms:modified xsi:type="dcterms:W3CDTF">2021-10-21T13:23:31Z</dcterms:modified>
</cp:coreProperties>
</file>