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7" r:id="rId7"/>
    <p:sldId id="266" r:id="rId8"/>
    <p:sldId id="265" r:id="rId9"/>
    <p:sldId id="264" r:id="rId10"/>
    <p:sldId id="263" r:id="rId11"/>
    <p:sldId id="262" r:id="rId12"/>
    <p:sldId id="269" r:id="rId13"/>
    <p:sldId id="270" r:id="rId14"/>
    <p:sldId id="271" r:id="rId15"/>
    <p:sldId id="272" r:id="rId16"/>
    <p:sldId id="273" r:id="rId17"/>
    <p:sldId id="274" r:id="rId18"/>
    <p:sldId id="575" r:id="rId19"/>
    <p:sldId id="275" r:id="rId20"/>
    <p:sldId id="276" r:id="rId21"/>
    <p:sldId id="277" r:id="rId22"/>
    <p:sldId id="278" r:id="rId23"/>
    <p:sldId id="279" r:id="rId24"/>
    <p:sldId id="580" r:id="rId25"/>
    <p:sldId id="581" r:id="rId26"/>
    <p:sldId id="429" r:id="rId27"/>
    <p:sldId id="280" r:id="rId28"/>
    <p:sldId id="584" r:id="rId29"/>
    <p:sldId id="586" r:id="rId30"/>
    <p:sldId id="588" r:id="rId31"/>
    <p:sldId id="589" r:id="rId32"/>
    <p:sldId id="430" r:id="rId33"/>
    <p:sldId id="591" r:id="rId34"/>
    <p:sldId id="593" r:id="rId35"/>
    <p:sldId id="595" r:id="rId36"/>
    <p:sldId id="597" r:id="rId37"/>
    <p:sldId id="281" r:id="rId38"/>
    <p:sldId id="599" r:id="rId39"/>
    <p:sldId id="601" r:id="rId40"/>
    <p:sldId id="603" r:id="rId41"/>
    <p:sldId id="604" r:id="rId42"/>
    <p:sldId id="605" r:id="rId43"/>
    <p:sldId id="607" r:id="rId44"/>
    <p:sldId id="431" r:id="rId45"/>
    <p:sldId id="609" r:id="rId46"/>
    <p:sldId id="611" r:id="rId47"/>
    <p:sldId id="613" r:id="rId48"/>
    <p:sldId id="615" r:id="rId49"/>
    <p:sldId id="282" r:id="rId50"/>
    <p:sldId id="617" r:id="rId51"/>
    <p:sldId id="619" r:id="rId52"/>
    <p:sldId id="621"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75" autoAdjust="0"/>
    <p:restoredTop sz="94660"/>
  </p:normalViewPr>
  <p:slideViewPr>
    <p:cSldViewPr snapToGrid="0">
      <p:cViewPr varScale="1">
        <p:scale>
          <a:sx n="84" d="100"/>
          <a:sy n="84" d="100"/>
        </p:scale>
        <p:origin x="1243"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791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35799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7899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9736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2589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46668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3831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1774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0205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18267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9ACE2006-521E-4552-B696-4238123AD110}" type="datetimeFigureOut">
              <a:rPr lang="zh-TW" altLang="en-US" smtClean="0"/>
              <a:t>2020/5/12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408672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E2006-521E-4552-B696-4238123AD110}" type="datetimeFigureOut">
              <a:rPr lang="zh-TW" altLang="en-US" smtClean="0"/>
              <a:t>2020/5/12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417E4-1DC0-4950-B246-69541337169A}" type="slidenum">
              <a:rPr lang="zh-TW" altLang="en-US" smtClean="0"/>
              <a:t>‹#›</a:t>
            </a:fld>
            <a:endParaRPr lang="zh-TW" altLang="en-US"/>
          </a:p>
        </p:txBody>
      </p:sp>
    </p:spTree>
    <p:extLst>
      <p:ext uri="{BB962C8B-B14F-4D97-AF65-F5344CB8AC3E}">
        <p14:creationId xmlns:p14="http://schemas.microsoft.com/office/powerpoint/2010/main" val="2446930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b="1" dirty="0">
                <a:latin typeface="微軟正黑體" panose="020B0604030504040204" pitchFamily="34" charset="-120"/>
                <a:ea typeface="微軟正黑體" panose="020B0604030504040204" pitchFamily="34" charset="-120"/>
              </a:rPr>
              <a:t>108 </a:t>
            </a:r>
            <a:r>
              <a:rPr lang="zh-TW" altLang="en-US" sz="4800" b="1" dirty="0" smtClean="0">
                <a:latin typeface="微軟正黑體" panose="020B0604030504040204" pitchFamily="34" charset="-120"/>
                <a:ea typeface="微軟正黑體" panose="020B0604030504040204" pitchFamily="34" charset="-120"/>
              </a:rPr>
              <a:t>年度</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中級</a:t>
            </a:r>
            <a:r>
              <a:rPr lang="zh-TW" altLang="en-US" sz="4800" b="1" dirty="0">
                <a:latin typeface="微軟正黑體" panose="020B0604030504040204" pitchFamily="34" charset="-120"/>
                <a:ea typeface="微軟正黑體" panose="020B0604030504040204" pitchFamily="34" charset="-120"/>
              </a:rPr>
              <a:t>資訊安全</a:t>
            </a:r>
            <a:r>
              <a:rPr lang="zh-TW" altLang="en-US" sz="4800" b="1" dirty="0" smtClean="0">
                <a:latin typeface="微軟正黑體" panose="020B0604030504040204" pitchFamily="34" charset="-120"/>
                <a:ea typeface="微軟正黑體" panose="020B0604030504040204" pitchFamily="34" charset="-120"/>
              </a:rPr>
              <a:t>工程師</a:t>
            </a:r>
            <a:r>
              <a:rPr lang="en-US" altLang="zh-TW" sz="4800" b="1" dirty="0" smtClean="0">
                <a:latin typeface="微軟正黑體" panose="020B0604030504040204" pitchFamily="34" charset="-120"/>
                <a:ea typeface="微軟正黑體" panose="020B0604030504040204" pitchFamily="34" charset="-120"/>
              </a:rPr>
              <a:t/>
            </a:r>
            <a:br>
              <a:rPr lang="en-US" altLang="zh-TW" sz="4800" b="1" dirty="0" smtClean="0">
                <a:latin typeface="微軟正黑體" panose="020B0604030504040204" pitchFamily="34" charset="-120"/>
                <a:ea typeface="微軟正黑體" panose="020B0604030504040204" pitchFamily="34" charset="-120"/>
              </a:rPr>
            </a:br>
            <a:r>
              <a:rPr lang="zh-TW" altLang="en-US" sz="4800" b="1" dirty="0" smtClean="0">
                <a:latin typeface="微軟正黑體" panose="020B0604030504040204" pitchFamily="34" charset="-120"/>
                <a:ea typeface="微軟正黑體" panose="020B0604030504040204" pitchFamily="34" charset="-120"/>
              </a:rPr>
              <a:t>能力</a:t>
            </a:r>
            <a:r>
              <a:rPr lang="zh-TW" altLang="en-US" sz="4800" b="1" dirty="0">
                <a:latin typeface="微軟正黑體" panose="020B0604030504040204" pitchFamily="34" charset="-120"/>
                <a:ea typeface="微軟正黑體" panose="020B0604030504040204" pitchFamily="34" charset="-120"/>
              </a:rPr>
              <a:t>鑑定試題</a:t>
            </a:r>
            <a:endParaRPr lang="zh-TW" altLang="en-US" sz="48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130618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在網站弱點檢測報告中</a:t>
            </a:r>
            <a:r>
              <a:rPr lang="en-US" altLang="zh-TW" sz="3200" spc="-100" dirty="0"/>
              <a:t>,</a:t>
            </a:r>
            <a:r>
              <a:rPr lang="zh-TW" altLang="en-US" sz="3200" spc="-100" dirty="0"/>
              <a:t>發現系統本身有存在 </a:t>
            </a:r>
            <a:r>
              <a:rPr lang="en-US" altLang="zh-TW" sz="3200" spc="-100" dirty="0"/>
              <a:t>XSS </a:t>
            </a:r>
            <a:r>
              <a:rPr lang="zh-TW" altLang="en-US" sz="3200" spc="-100" dirty="0"/>
              <a:t>及 </a:t>
            </a:r>
            <a:r>
              <a:rPr lang="en-US" altLang="zh-TW" sz="3200" spc="-100" dirty="0" err="1"/>
              <a:t>OpenRedirect</a:t>
            </a:r>
            <a:r>
              <a:rPr lang="en-US" altLang="zh-TW" sz="3200" spc="-100" dirty="0"/>
              <a:t> </a:t>
            </a:r>
            <a:r>
              <a:rPr lang="zh-TW" altLang="en-US" sz="3200" spc="-100" dirty="0"/>
              <a:t>問題</a:t>
            </a:r>
            <a:r>
              <a:rPr lang="en-US" altLang="zh-TW" sz="3200" spc="-100" dirty="0"/>
              <a:t>,</a:t>
            </a:r>
            <a:r>
              <a:rPr lang="zh-TW" altLang="en-US" sz="3200" spc="-100" dirty="0"/>
              <a:t>可以採取下列何者方案進行修補</a:t>
            </a:r>
            <a:r>
              <a:rPr lang="en-US" altLang="zh-TW" sz="3200" spc="-100" dirty="0" smtClean="0"/>
              <a:t>?</a:t>
            </a:r>
          </a:p>
          <a:p>
            <a:pPr algn="just"/>
            <a:endParaRPr lang="en-US" altLang="zh-TW" sz="3200" spc="-100" dirty="0"/>
          </a:p>
          <a:p>
            <a:pPr algn="just"/>
            <a:r>
              <a:rPr lang="en-US" altLang="zh-TW" sz="3200" spc="-100" dirty="0"/>
              <a:t>(A)XSS </a:t>
            </a:r>
            <a:r>
              <a:rPr lang="zh-TW" altLang="en-US" sz="3200" spc="-100" dirty="0"/>
              <a:t>可以透過過濾此符號”</a:t>
            </a:r>
            <a:r>
              <a:rPr lang="en-US" altLang="zh-TW" sz="3200" spc="-100" dirty="0"/>
              <a:t>&lt;”,</a:t>
            </a:r>
            <a:r>
              <a:rPr lang="zh-TW" altLang="en-US" sz="3200" spc="-100" dirty="0"/>
              <a:t>即可根治</a:t>
            </a:r>
          </a:p>
          <a:p>
            <a:pPr algn="just"/>
            <a:r>
              <a:rPr lang="en-US" altLang="zh-TW" sz="3200" spc="-100" dirty="0"/>
              <a:t>(B) Open Redirect </a:t>
            </a:r>
            <a:r>
              <a:rPr lang="zh-TW" altLang="en-US" sz="3200" spc="-100" dirty="0"/>
              <a:t>可以採用圖像式驗證即可根治</a:t>
            </a:r>
          </a:p>
          <a:p>
            <a:pPr algn="just"/>
            <a:r>
              <a:rPr lang="en-US" altLang="zh-TW" sz="3200" spc="-100" dirty="0"/>
              <a:t>(C) </a:t>
            </a:r>
            <a:r>
              <a:rPr lang="en-US" altLang="zh-TW" sz="3200" spc="-100" dirty="0" err="1"/>
              <a:t>HTML.Encode</a:t>
            </a:r>
            <a:r>
              <a:rPr lang="en-US" altLang="zh-TW" sz="3200" spc="-100" dirty="0"/>
              <a:t> </a:t>
            </a:r>
            <a:r>
              <a:rPr lang="zh-TW" altLang="en-US" sz="3200" spc="-100" dirty="0"/>
              <a:t>是可以解決 </a:t>
            </a:r>
            <a:r>
              <a:rPr lang="en-US" altLang="zh-TW" sz="3200" spc="-100" dirty="0"/>
              <a:t>XSS </a:t>
            </a:r>
            <a:r>
              <a:rPr lang="zh-TW" altLang="en-US" sz="3200" spc="-100" dirty="0"/>
              <a:t>的一種方法</a:t>
            </a:r>
          </a:p>
          <a:p>
            <a:pPr algn="just"/>
            <a:r>
              <a:rPr lang="en-US" altLang="zh-TW" sz="3200" spc="-100" dirty="0"/>
              <a:t>(D)</a:t>
            </a:r>
            <a:r>
              <a:rPr lang="zh-TW" altLang="en-US" sz="3200" spc="-100" dirty="0"/>
              <a:t>採用 </a:t>
            </a:r>
            <a:r>
              <a:rPr lang="en-US" altLang="zh-TW" sz="3200" spc="-100" dirty="0"/>
              <a:t>Prepared Statement </a:t>
            </a:r>
            <a:r>
              <a:rPr lang="zh-TW" altLang="en-US" sz="3200" spc="-100" dirty="0"/>
              <a:t>可以解決 </a:t>
            </a:r>
            <a:r>
              <a:rPr lang="en-US" altLang="zh-TW" sz="3200" spc="-100" dirty="0"/>
              <a:t>XSS</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768403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在日常檢查時發現 </a:t>
            </a:r>
            <a:r>
              <a:rPr lang="en-US" altLang="zh-TW" sz="3200" spc="-100" dirty="0"/>
              <a:t>10.10.1.1 (web),10.10.1.2 (</a:t>
            </a:r>
            <a:r>
              <a:rPr lang="en-US" altLang="zh-TW" sz="3200" spc="-100" dirty="0" err="1"/>
              <a:t>db</a:t>
            </a:r>
            <a:r>
              <a:rPr lang="en-US" altLang="zh-TW" sz="3200" spc="-100" dirty="0"/>
              <a:t>)</a:t>
            </a:r>
            <a:r>
              <a:rPr lang="zh-TW" altLang="en-US" sz="3200" spc="-100" dirty="0"/>
              <a:t>發現入侵警訊風險如附圖內容所示時</a:t>
            </a:r>
            <a:r>
              <a:rPr lang="en-US" altLang="zh-TW" sz="3200" spc="-100" dirty="0"/>
              <a:t>,</a:t>
            </a:r>
            <a:r>
              <a:rPr lang="zh-TW" altLang="en-US" sz="3200" spc="-100" dirty="0"/>
              <a:t>請問第一步應該做</a:t>
            </a:r>
            <a:r>
              <a:rPr lang="en-US" altLang="zh-TW" sz="3200" spc="-100" dirty="0"/>
              <a:t>?</a:t>
            </a:r>
          </a:p>
          <a:p>
            <a:r>
              <a:rPr lang="en-US" altLang="zh-TW" sz="3200" spc="-100" dirty="0" smtClean="0"/>
              <a:t>2018/07/07 src:199.199.199.1 </a:t>
            </a:r>
            <a:r>
              <a:rPr lang="en-US" altLang="zh-TW" sz="3200" spc="-100" dirty="0"/>
              <a:t>dst:10.10.1.1 </a:t>
            </a:r>
            <a:r>
              <a:rPr lang="en-US" altLang="zh-TW" sz="3200" spc="-100" dirty="0" err="1"/>
              <a:t>oooo.php?id</a:t>
            </a:r>
            <a:r>
              <a:rPr lang="en-US" altLang="zh-TW" sz="3200" spc="-100" dirty="0"/>
              <a:t>=’ </a:t>
            </a:r>
            <a:r>
              <a:rPr lang="en-US" altLang="zh-TW" sz="3200" spc="-100" dirty="0" smtClean="0"/>
              <a:t>or 1=1—</a:t>
            </a:r>
            <a:r>
              <a:rPr lang="en-US" altLang="zh-TW" sz="3200" spc="-100" dirty="0" err="1" smtClean="0"/>
              <a:t>xp_cmd_shell</a:t>
            </a:r>
            <a:r>
              <a:rPr lang="en-US" altLang="zh-TW" sz="3200" spc="-100" dirty="0" smtClean="0"/>
              <a:t>(...)?</a:t>
            </a:r>
          </a:p>
          <a:p>
            <a:endParaRPr lang="en-US" altLang="zh-TW" sz="3200" spc="-100" dirty="0"/>
          </a:p>
          <a:p>
            <a:pPr algn="just"/>
            <a:r>
              <a:rPr lang="en-US" altLang="zh-TW" sz="3200" spc="-100" dirty="0"/>
              <a:t>(A)</a:t>
            </a:r>
            <a:r>
              <a:rPr lang="zh-TW" altLang="en-US" sz="3200" spc="-100" dirty="0"/>
              <a:t>檢查 </a:t>
            </a:r>
            <a:r>
              <a:rPr lang="en-US" altLang="zh-TW" sz="3200" spc="-100" dirty="0"/>
              <a:t>10.10.1.2 </a:t>
            </a:r>
            <a:r>
              <a:rPr lang="zh-TW" altLang="en-US" sz="3200" spc="-100" dirty="0"/>
              <a:t>是否有被加入額外帳號</a:t>
            </a:r>
          </a:p>
          <a:p>
            <a:pPr algn="just"/>
            <a:r>
              <a:rPr lang="en-US" altLang="zh-TW" sz="3200" spc="-100" dirty="0"/>
              <a:t>(B</a:t>
            </a:r>
            <a:r>
              <a:rPr lang="en-US" altLang="zh-TW" sz="3200" spc="-100" dirty="0" smtClean="0"/>
              <a:t>)</a:t>
            </a:r>
            <a:r>
              <a:rPr lang="zh-TW" altLang="en-US" sz="3200" spc="-100" dirty="0" smtClean="0"/>
              <a:t>檢查 </a:t>
            </a:r>
            <a:r>
              <a:rPr lang="en-US" altLang="zh-TW" sz="3200" spc="-100" dirty="0"/>
              <a:t>10.10.1.1 </a:t>
            </a:r>
            <a:r>
              <a:rPr lang="zh-TW" altLang="en-US" sz="3200" spc="-100" dirty="0"/>
              <a:t>是否有其他的備份資料</a:t>
            </a:r>
          </a:p>
          <a:p>
            <a:pPr algn="just"/>
            <a:r>
              <a:rPr lang="en-US" altLang="zh-TW" sz="3200" spc="-100" dirty="0"/>
              <a:t>(C</a:t>
            </a:r>
            <a:r>
              <a:rPr lang="en-US" altLang="zh-TW" sz="3200" spc="-100" dirty="0" smtClean="0"/>
              <a:t>)</a:t>
            </a:r>
            <a:r>
              <a:rPr lang="zh-TW" altLang="en-US" sz="3200" spc="-100" dirty="0" smtClean="0"/>
              <a:t>立即</a:t>
            </a:r>
            <a:r>
              <a:rPr lang="zh-TW" altLang="en-US" sz="3200" spc="-100" dirty="0"/>
              <a:t>通報 </a:t>
            </a:r>
            <a:r>
              <a:rPr lang="en-US" altLang="zh-TW" sz="3200" spc="-100" dirty="0"/>
              <a:t>N-ICST</a:t>
            </a:r>
          </a:p>
          <a:p>
            <a:pPr algn="just"/>
            <a:r>
              <a:rPr lang="en-US" altLang="zh-TW" sz="3200" spc="-100" dirty="0"/>
              <a:t>(D)</a:t>
            </a:r>
            <a:r>
              <a:rPr lang="zh-TW" altLang="en-US" sz="3200" spc="-100" dirty="0"/>
              <a:t>立即進行系統還原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62101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如果網站遭遇入侵行為</a:t>
            </a:r>
            <a:r>
              <a:rPr lang="en-US" altLang="zh-TW" sz="3200" spc="-100" dirty="0"/>
              <a:t>,</a:t>
            </a:r>
            <a:r>
              <a:rPr lang="zh-TW" altLang="en-US" sz="3200" spc="-100" dirty="0"/>
              <a:t>在採取風險應變處置及改善時</a:t>
            </a:r>
            <a:r>
              <a:rPr lang="en-US" altLang="zh-TW" sz="3200" spc="-100" dirty="0"/>
              <a:t>,</a:t>
            </a:r>
            <a:r>
              <a:rPr lang="zh-TW" altLang="en-US" sz="3200" spc="-100" dirty="0"/>
              <a:t>下列敘述何者較「不」正確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用防火牆或網站應用程式防火牆</a:t>
            </a:r>
            <a:r>
              <a:rPr lang="en-US" altLang="zh-TW" sz="3200" spc="-100" dirty="0"/>
              <a:t>(Web Application Firewall, WAF)</a:t>
            </a:r>
            <a:r>
              <a:rPr lang="zh-TW" altLang="en-US" sz="3200" spc="-100" dirty="0"/>
              <a:t>先暫時將此風險做偵測跟阻擋</a:t>
            </a:r>
          </a:p>
          <a:p>
            <a:pPr algn="just"/>
            <a:r>
              <a:rPr lang="en-US" altLang="zh-TW" sz="3200" spc="-100" dirty="0"/>
              <a:t>(B) </a:t>
            </a:r>
            <a:r>
              <a:rPr lang="zh-TW" altLang="en-US" sz="3200" spc="-100" dirty="0"/>
              <a:t>採用弱掃工具或滲透測試服務驗證是否完成修補</a:t>
            </a:r>
          </a:p>
          <a:p>
            <a:pPr algn="just"/>
            <a:r>
              <a:rPr lang="en-US" altLang="zh-TW" sz="3200" spc="-100" dirty="0"/>
              <a:t>(C) </a:t>
            </a:r>
            <a:r>
              <a:rPr lang="zh-TW" altLang="en-US" sz="3200" spc="-100" dirty="0"/>
              <a:t>使用原始碼檢測確認是否有其他類似弱點</a:t>
            </a:r>
          </a:p>
          <a:p>
            <a:pPr algn="just"/>
            <a:r>
              <a:rPr lang="en-US" altLang="zh-TW" sz="3200" spc="-100" dirty="0"/>
              <a:t>(D)</a:t>
            </a:r>
            <a:r>
              <a:rPr lang="zh-TW" altLang="en-US" sz="3200" spc="-100" dirty="0"/>
              <a:t>將被網站備份資料復原即可</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828756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依據下圖所示之結果</a:t>
            </a:r>
            <a:r>
              <a:rPr lang="en-US" altLang="zh-TW" sz="3200" spc="-100" dirty="0"/>
              <a:t>,</a:t>
            </a:r>
            <a:r>
              <a:rPr lang="zh-TW" altLang="en-US" sz="3200" spc="-100" dirty="0"/>
              <a:t>此為 </a:t>
            </a:r>
            <a:r>
              <a:rPr lang="en-US" altLang="zh-TW" sz="3200" spc="-100" dirty="0"/>
              <a:t>OWASP Top 10 – 2017 </a:t>
            </a:r>
            <a:r>
              <a:rPr lang="zh-TW" altLang="en-US" sz="3200" spc="-100" dirty="0"/>
              <a:t>文件敘述的何項風險分類</a:t>
            </a:r>
            <a:r>
              <a:rPr lang="en-US" altLang="zh-TW" sz="3200" spc="-100" dirty="0" smtClean="0"/>
              <a:t>?</a:t>
            </a:r>
          </a:p>
          <a:p>
            <a:pPr algn="just"/>
            <a:endParaRPr lang="en-US" altLang="zh-TW" sz="3200" spc="-100" dirty="0">
              <a:solidFill>
                <a:srgbClr val="FF0000"/>
              </a:solidFill>
            </a:endParaRPr>
          </a:p>
          <a:p>
            <a:pPr algn="just"/>
            <a:endParaRPr lang="en-US" altLang="zh-TW" sz="32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r>
              <a:rPr lang="en-US" altLang="zh-TW" sz="3200" spc="-100" dirty="0"/>
              <a:t>(A)Cross-Site Scripting(XSS)</a:t>
            </a:r>
          </a:p>
          <a:p>
            <a:pPr algn="just"/>
            <a:r>
              <a:rPr lang="en-US" altLang="zh-TW" sz="3200" spc="-100" dirty="0"/>
              <a:t>(B) XML External Entities(XXE)</a:t>
            </a:r>
          </a:p>
          <a:p>
            <a:pPr algn="just"/>
            <a:r>
              <a:rPr lang="en-US" altLang="zh-TW" sz="3200" spc="-100" dirty="0"/>
              <a:t>(C) Sensitive Data Exposure</a:t>
            </a:r>
          </a:p>
          <a:p>
            <a:pPr algn="just"/>
            <a:r>
              <a:rPr lang="en-US" altLang="zh-TW" sz="3200" spc="-100" dirty="0"/>
              <a:t>(D)Security </a:t>
            </a:r>
            <a:r>
              <a:rPr lang="en-US" altLang="zh-TW" sz="3200" spc="-100" dirty="0" smtClean="0"/>
              <a:t>Misconfiguration</a:t>
            </a:r>
            <a:endParaRPr lang="en-US" altLang="zh-TW" sz="3200" spc="-100" dirty="0"/>
          </a:p>
        </p:txBody>
      </p:sp>
      <p:pic>
        <p:nvPicPr>
          <p:cNvPr id="5" name="圖片 4" descr="C:\Users\Win7\Desktop\122.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969769"/>
            <a:ext cx="6033008" cy="2907261"/>
          </a:xfrm>
          <a:prstGeom prst="rect">
            <a:avLst/>
          </a:prstGeom>
          <a:noFill/>
          <a:ln>
            <a:noFill/>
          </a:ln>
        </p:spPr>
      </p:pic>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00901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關於資訊與通訊系統安全經常使用到密碼學</a:t>
            </a:r>
            <a:r>
              <a:rPr lang="en-US" altLang="zh-TW" sz="3200" spc="-100" dirty="0"/>
              <a:t>,</a:t>
            </a:r>
            <a:r>
              <a:rPr lang="zh-TW" altLang="en-US" sz="3200" spc="-100" dirty="0"/>
              <a:t>下列應用功能何者設計「不」正確</a:t>
            </a:r>
            <a:r>
              <a:rPr lang="en-US" altLang="zh-TW" sz="3200" spc="-100" dirty="0"/>
              <a:t>?</a:t>
            </a:r>
          </a:p>
          <a:p>
            <a:pPr algn="just"/>
            <a:r>
              <a:rPr lang="en-US" altLang="zh-TW" sz="3200" spc="-100" dirty="0"/>
              <a:t>(A)</a:t>
            </a:r>
            <a:r>
              <a:rPr lang="zh-TW" altLang="en-US" sz="3200" spc="-100" dirty="0"/>
              <a:t>使用雜湊函數</a:t>
            </a:r>
            <a:r>
              <a:rPr lang="en-US" altLang="zh-TW" sz="3200" spc="-100" dirty="0"/>
              <a:t>(Hash function)</a:t>
            </a:r>
            <a:r>
              <a:rPr lang="zh-TW" altLang="en-US" sz="3200" spc="-100" dirty="0"/>
              <a:t>來檢查設備韌體是否被竄改過</a:t>
            </a:r>
          </a:p>
          <a:p>
            <a:pPr algn="just"/>
            <a:r>
              <a:rPr lang="en-US" altLang="zh-TW" sz="3200" spc="-100" dirty="0"/>
              <a:t>(</a:t>
            </a:r>
            <a:r>
              <a:rPr lang="en-US" altLang="zh-TW" sz="3200" spc="-100" dirty="0" smtClean="0"/>
              <a:t>B)PGP </a:t>
            </a:r>
            <a:r>
              <a:rPr lang="zh-TW" altLang="en-US" sz="3200" spc="-100" dirty="0"/>
              <a:t>郵件加密軟體可採用公鑰加密與私鑰解密的方式</a:t>
            </a:r>
            <a:r>
              <a:rPr lang="en-US" altLang="zh-TW" sz="3200" spc="-100" dirty="0"/>
              <a:t>,</a:t>
            </a:r>
            <a:r>
              <a:rPr lang="zh-TW" altLang="en-US" sz="3200" spc="-100" dirty="0"/>
              <a:t>保護郵件僅限特定人員才能閱讀</a:t>
            </a:r>
          </a:p>
          <a:p>
            <a:pPr algn="just"/>
            <a:r>
              <a:rPr lang="en-US" altLang="zh-TW" sz="3200" spc="-100" dirty="0"/>
              <a:t>(</a:t>
            </a:r>
            <a:r>
              <a:rPr lang="en-US" altLang="zh-TW" sz="3200" spc="-100" dirty="0" smtClean="0"/>
              <a:t>C)</a:t>
            </a:r>
            <a:r>
              <a:rPr lang="en-US" altLang="zh-TW" sz="3200" spc="-100" dirty="0" err="1" smtClean="0"/>
              <a:t>IPSec</a:t>
            </a:r>
            <a:r>
              <a:rPr lang="en-US" altLang="zh-TW" sz="3200" spc="-100" dirty="0" smtClean="0"/>
              <a:t> </a:t>
            </a:r>
            <a:r>
              <a:rPr lang="en-US" altLang="zh-TW" sz="3200" spc="-100" dirty="0"/>
              <a:t>VPN </a:t>
            </a:r>
            <a:r>
              <a:rPr lang="zh-TW" altLang="en-US" sz="3200" spc="-100" dirty="0"/>
              <a:t>網路傳送大量資料時</a:t>
            </a:r>
            <a:r>
              <a:rPr lang="en-US" altLang="zh-TW" sz="3200" spc="-100" dirty="0"/>
              <a:t>,</a:t>
            </a:r>
            <a:r>
              <a:rPr lang="zh-TW" altLang="en-US" sz="3200" spc="-100" dirty="0"/>
              <a:t>應使用非對稱式加密演算法保護訊息內容</a:t>
            </a:r>
          </a:p>
          <a:p>
            <a:pPr algn="just"/>
            <a:r>
              <a:rPr lang="en-US" altLang="zh-TW" sz="3200" spc="-100" dirty="0"/>
              <a:t>(D)HTTPS(HTTP Secure)</a:t>
            </a:r>
            <a:r>
              <a:rPr lang="zh-TW" altLang="en-US" sz="3200" spc="-100" dirty="0"/>
              <a:t>將 </a:t>
            </a:r>
            <a:r>
              <a:rPr lang="en-US" altLang="zh-TW" sz="3200" spc="-100" dirty="0"/>
              <a:t>HTTP </a:t>
            </a:r>
            <a:r>
              <a:rPr lang="zh-TW" altLang="en-US" sz="3200" spc="-100" dirty="0"/>
              <a:t>承載到 </a:t>
            </a:r>
            <a:r>
              <a:rPr lang="en-US" altLang="zh-TW" sz="3200" spc="-100" dirty="0"/>
              <a:t>SSL </a:t>
            </a:r>
            <a:r>
              <a:rPr lang="zh-TW" altLang="en-US" sz="3200" spc="-100" dirty="0"/>
              <a:t>通訊協定上</a:t>
            </a:r>
            <a:r>
              <a:rPr lang="en-US" altLang="zh-TW" sz="3200" spc="-100" dirty="0"/>
              <a:t>,</a:t>
            </a:r>
            <a:r>
              <a:rPr lang="zh-TW" altLang="en-US" sz="3200" spc="-100" dirty="0"/>
              <a:t>使用公</a:t>
            </a:r>
          </a:p>
          <a:p>
            <a:pPr algn="just"/>
            <a:r>
              <a:rPr lang="zh-TW" altLang="en-US" sz="3200" spc="-100" dirty="0"/>
              <a:t>鑰進行網頁認證、資料加密與訊息完整性驗證</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378244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公司資訊室主任要求 </a:t>
            </a:r>
            <a:r>
              <a:rPr lang="en-US" altLang="zh-TW" sz="3200" spc="-100" dirty="0"/>
              <a:t>MIS </a:t>
            </a:r>
            <a:r>
              <a:rPr lang="zh-TW" altLang="en-US" sz="3200" spc="-100" dirty="0"/>
              <a:t>人員每一季使用 </a:t>
            </a:r>
            <a:r>
              <a:rPr lang="en-US" altLang="zh-TW" sz="3200" spc="-100" dirty="0"/>
              <a:t>Nessus </a:t>
            </a:r>
            <a:r>
              <a:rPr lang="zh-TW" altLang="en-US" sz="3200" spc="-100" dirty="0"/>
              <a:t>掃瞄工具進行公司內部網段掃瞄</a:t>
            </a:r>
            <a:r>
              <a:rPr lang="en-US" altLang="zh-TW" sz="3200" spc="-100" dirty="0"/>
              <a:t>,</a:t>
            </a:r>
            <a:r>
              <a:rPr lang="zh-TW" altLang="en-US" sz="3200" spc="-100" dirty="0"/>
              <a:t>下列何者「不」是本項作業的目的</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辨認目前主機系統的弱點</a:t>
            </a:r>
          </a:p>
          <a:p>
            <a:pPr algn="just"/>
            <a:r>
              <a:rPr lang="en-US" altLang="zh-TW" sz="3200" spc="-100" dirty="0"/>
              <a:t>(B</a:t>
            </a:r>
            <a:r>
              <a:rPr lang="en-US" altLang="zh-TW" sz="3200" spc="-100" dirty="0" smtClean="0"/>
              <a:t>)</a:t>
            </a:r>
            <a:r>
              <a:rPr lang="zh-TW" altLang="en-US" sz="3200" spc="-100" dirty="0" smtClean="0"/>
              <a:t>模擬</a:t>
            </a:r>
            <a:r>
              <a:rPr lang="zh-TW" altLang="en-US" sz="3200" spc="-100" dirty="0"/>
              <a:t>駭客人工入侵發掘系統中未知的漏洞</a:t>
            </a:r>
          </a:p>
          <a:p>
            <a:pPr algn="just"/>
            <a:r>
              <a:rPr lang="en-US" altLang="zh-TW" sz="3200" spc="-100" dirty="0"/>
              <a:t>(C</a:t>
            </a:r>
            <a:r>
              <a:rPr lang="en-US" altLang="zh-TW" sz="3200" spc="-100" dirty="0" smtClean="0"/>
              <a:t>)</a:t>
            </a:r>
            <a:r>
              <a:rPr lang="zh-TW" altLang="en-US" sz="3200" spc="-100" dirty="0" smtClean="0"/>
              <a:t>辨識</a:t>
            </a:r>
            <a:r>
              <a:rPr lang="zh-TW" altLang="en-US" sz="3200" spc="-100" dirty="0"/>
              <a:t>出缺乏安全管控的項目</a:t>
            </a:r>
          </a:p>
          <a:p>
            <a:pPr algn="just"/>
            <a:r>
              <a:rPr lang="en-US" altLang="zh-TW" sz="3200" spc="-100" dirty="0"/>
              <a:t>(D)</a:t>
            </a:r>
            <a:r>
              <a:rPr lang="zh-TW" altLang="en-US" sz="3200" spc="-100" dirty="0"/>
              <a:t>解讀安全弱點</a:t>
            </a:r>
            <a:r>
              <a:rPr lang="en-US" altLang="zh-TW" sz="3200" spc="-100" dirty="0"/>
              <a:t>,</a:t>
            </a:r>
            <a:r>
              <a:rPr lang="zh-TW" altLang="en-US" sz="3200" spc="-100" dirty="0"/>
              <a:t>再進行安全強化</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659522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在 </a:t>
            </a:r>
            <a:r>
              <a:rPr lang="en-US" altLang="zh-TW" sz="3200" spc="-100" dirty="0"/>
              <a:t>OWASP Top 10 2017 </a:t>
            </a:r>
            <a:r>
              <a:rPr lang="zh-TW" altLang="en-US" sz="3200" spc="-100" dirty="0"/>
              <a:t>中</a:t>
            </a:r>
            <a:r>
              <a:rPr lang="en-US" altLang="zh-TW" sz="3200" spc="-100" dirty="0"/>
              <a:t>,</a:t>
            </a:r>
            <a:r>
              <a:rPr lang="zh-TW" altLang="en-US" sz="3200" spc="-100" dirty="0"/>
              <a:t>其 </a:t>
            </a:r>
            <a:r>
              <a:rPr lang="en-US" altLang="zh-TW" sz="3200" spc="-100" dirty="0"/>
              <a:t>A9 </a:t>
            </a:r>
            <a:r>
              <a:rPr lang="zh-TW" altLang="en-US" sz="3200" spc="-100" dirty="0"/>
              <a:t>項目說明使用含有已知漏洞的元件。而在軟體開發時</a:t>
            </a:r>
            <a:r>
              <a:rPr lang="en-US" altLang="zh-TW" sz="3200" spc="-100" dirty="0"/>
              <a:t>,</a:t>
            </a:r>
            <a:r>
              <a:rPr lang="zh-TW" altLang="en-US" sz="3200" spc="-100" dirty="0"/>
              <a:t>為減少 </a:t>
            </a:r>
            <a:r>
              <a:rPr lang="en-US" altLang="zh-TW" sz="3200" spc="-100" dirty="0"/>
              <a:t>A9 </a:t>
            </a:r>
            <a:r>
              <a:rPr lang="zh-TW" altLang="en-US" sz="3200" spc="-100" dirty="0"/>
              <a:t>項目的發生</a:t>
            </a:r>
            <a:r>
              <a:rPr lang="en-US" altLang="zh-TW" sz="3200" spc="-100" dirty="0"/>
              <a:t>,</a:t>
            </a:r>
            <a:r>
              <a:rPr lang="zh-TW" altLang="en-US" sz="3200" spc="-100" dirty="0"/>
              <a:t>下列何種作法為佳</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限制可以使用的元件</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強的加密演算法</a:t>
            </a:r>
          </a:p>
          <a:p>
            <a:pPr algn="just"/>
            <a:r>
              <a:rPr lang="en-US" altLang="zh-TW" sz="3200" spc="-100" dirty="0"/>
              <a:t>(C</a:t>
            </a:r>
            <a:r>
              <a:rPr lang="en-US" altLang="zh-TW" sz="3200" spc="-100" dirty="0" smtClean="0"/>
              <a:t>)</a:t>
            </a:r>
            <a:r>
              <a:rPr lang="zh-TW" altLang="en-US" sz="3200" spc="-100" dirty="0" smtClean="0"/>
              <a:t>使用</a:t>
            </a:r>
            <a:r>
              <a:rPr lang="zh-TW" altLang="en-US" sz="3200" spc="-100" dirty="0"/>
              <a:t>入侵防禦系統</a:t>
            </a:r>
          </a:p>
          <a:p>
            <a:pPr algn="just"/>
            <a:r>
              <a:rPr lang="en-US" altLang="zh-TW" sz="3200" spc="-100" dirty="0"/>
              <a:t>(D)</a:t>
            </a:r>
            <a:r>
              <a:rPr lang="zh-TW" altLang="en-US" sz="3200" spc="-100" dirty="0"/>
              <a:t>限制使用的網路埠</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06070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網頁瀏覽器的 </a:t>
            </a:r>
            <a:r>
              <a:rPr lang="en-US" altLang="zh-TW" sz="3200" spc="-100" dirty="0"/>
              <a:t>Cookies </a:t>
            </a:r>
            <a:r>
              <a:rPr lang="zh-TW" altLang="en-US" sz="3200" spc="-100" dirty="0"/>
              <a:t>並未使用加密保護機制</a:t>
            </a:r>
            <a:r>
              <a:rPr lang="en-US" altLang="zh-TW" sz="3200" spc="-100" dirty="0"/>
              <a:t>,</a:t>
            </a:r>
            <a:r>
              <a:rPr lang="zh-TW" altLang="en-US" sz="3200" spc="-100" dirty="0"/>
              <a:t>因此網站設計者為圖下次登入方便性</a:t>
            </a:r>
            <a:r>
              <a:rPr lang="en-US" altLang="zh-TW" sz="3200" spc="-100" dirty="0"/>
              <a:t>,</a:t>
            </a:r>
            <a:r>
              <a:rPr lang="zh-TW" altLang="en-US" sz="3200" spc="-100" dirty="0"/>
              <a:t>如果將使用者帳密儲存在 </a:t>
            </a:r>
            <a:r>
              <a:rPr lang="en-US" altLang="zh-TW" sz="3200" spc="-100" dirty="0"/>
              <a:t>Cookie </a:t>
            </a:r>
            <a:r>
              <a:rPr lang="zh-TW" altLang="en-US" sz="3200" spc="-100" dirty="0"/>
              <a:t>之中</a:t>
            </a:r>
            <a:r>
              <a:rPr lang="en-US" altLang="zh-TW" sz="3200" spc="-100" dirty="0"/>
              <a:t>,</a:t>
            </a:r>
            <a:r>
              <a:rPr lang="zh-TW" altLang="en-US" sz="3200" spc="-100" dirty="0"/>
              <a:t>此種安全漏洞可以讓駭客使用哪些網頁攻擊手法取得</a:t>
            </a:r>
            <a:r>
              <a:rPr lang="en-US" altLang="zh-TW" sz="3200" spc="-100" dirty="0"/>
              <a:t>Cookie</a:t>
            </a:r>
            <a:r>
              <a:rPr lang="zh-TW" altLang="en-US" sz="3200" spc="-100" dirty="0"/>
              <a:t>中機敏資料</a:t>
            </a:r>
            <a:r>
              <a:rPr lang="en-US" altLang="zh-TW" sz="3200" spc="-100" dirty="0" smtClean="0"/>
              <a:t>?</a:t>
            </a:r>
          </a:p>
          <a:p>
            <a:pPr algn="just"/>
            <a:endParaRPr lang="en-US" altLang="zh-TW" sz="3200" spc="-100" dirty="0"/>
          </a:p>
          <a:p>
            <a:pPr algn="just"/>
            <a:r>
              <a:rPr lang="en-US" altLang="zh-TW" sz="3200" spc="-100" dirty="0"/>
              <a:t>(A)SQL Injection</a:t>
            </a:r>
          </a:p>
          <a:p>
            <a:pPr algn="just"/>
            <a:r>
              <a:rPr lang="en-US" altLang="zh-TW" sz="3200" spc="-100" dirty="0"/>
              <a:t>(</a:t>
            </a:r>
            <a:r>
              <a:rPr lang="en-US" altLang="zh-TW" sz="3200" spc="-100" dirty="0" smtClean="0"/>
              <a:t>B)XSS(Cross-Site </a:t>
            </a:r>
            <a:r>
              <a:rPr lang="en-US" altLang="zh-TW" sz="3200" spc="-100" dirty="0"/>
              <a:t>Scripting)</a:t>
            </a:r>
          </a:p>
          <a:p>
            <a:pPr algn="just"/>
            <a:r>
              <a:rPr lang="en-US" altLang="zh-TW" sz="3200" spc="-100" dirty="0"/>
              <a:t>(</a:t>
            </a:r>
            <a:r>
              <a:rPr lang="en-US" altLang="zh-TW" sz="3200" spc="-100" dirty="0" smtClean="0"/>
              <a:t>C)Google-hacking</a:t>
            </a:r>
            <a:endParaRPr lang="en-US" altLang="zh-TW" sz="3200" spc="-100" dirty="0"/>
          </a:p>
          <a:p>
            <a:pPr algn="just"/>
            <a:r>
              <a:rPr lang="en-US" altLang="zh-TW" sz="3200" spc="-100" dirty="0"/>
              <a:t>(D)</a:t>
            </a:r>
            <a:r>
              <a:rPr lang="en-US" altLang="zh-TW" sz="3200" spc="-100" dirty="0" err="1"/>
              <a:t>CookieSpy</a:t>
            </a:r>
            <a:endParaRPr lang="en-US" altLang="zh-TW" sz="3200" spc="-100" dirty="0"/>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796881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網頁瀏覽器的 </a:t>
            </a:r>
            <a:r>
              <a:rPr lang="en-US" altLang="zh-TW" sz="3200" spc="-100" dirty="0"/>
              <a:t>Cookies </a:t>
            </a:r>
            <a:r>
              <a:rPr lang="zh-TW" altLang="en-US" sz="3200" spc="-100" dirty="0"/>
              <a:t>並未使用加密保護機制</a:t>
            </a:r>
            <a:r>
              <a:rPr lang="en-US" altLang="zh-TW" sz="3200" spc="-100" dirty="0"/>
              <a:t>,</a:t>
            </a:r>
            <a:r>
              <a:rPr lang="zh-TW" altLang="en-US" sz="3200" spc="-100" dirty="0"/>
              <a:t>因此網站設計者為圖下次登入方便性</a:t>
            </a:r>
            <a:r>
              <a:rPr lang="en-US" altLang="zh-TW" sz="3200" spc="-100" dirty="0"/>
              <a:t>,</a:t>
            </a:r>
            <a:r>
              <a:rPr lang="zh-TW" altLang="en-US" sz="3200" spc="-100" dirty="0"/>
              <a:t>如果將使用者帳密儲存在 </a:t>
            </a:r>
            <a:r>
              <a:rPr lang="en-US" altLang="zh-TW" sz="3200" spc="-100" dirty="0"/>
              <a:t>Cookie </a:t>
            </a:r>
            <a:r>
              <a:rPr lang="zh-TW" altLang="en-US" sz="3200" spc="-100" dirty="0"/>
              <a:t>之中</a:t>
            </a:r>
            <a:r>
              <a:rPr lang="en-US" altLang="zh-TW" sz="3200" spc="-100" dirty="0"/>
              <a:t>,</a:t>
            </a:r>
            <a:r>
              <a:rPr lang="zh-TW" altLang="en-US" sz="3200" spc="-100" dirty="0"/>
              <a:t>此種安全漏洞可以讓駭客使用哪些網頁攻擊手法取得</a:t>
            </a:r>
            <a:r>
              <a:rPr lang="en-US" altLang="zh-TW" sz="3200" spc="-100" dirty="0"/>
              <a:t>Cookie</a:t>
            </a:r>
            <a:r>
              <a:rPr lang="zh-TW" altLang="en-US" sz="3200" spc="-100" dirty="0"/>
              <a:t>中機敏資料</a:t>
            </a:r>
            <a:r>
              <a:rPr lang="en-US" altLang="zh-TW" sz="3200" spc="-100" dirty="0" smtClean="0"/>
              <a:t>?</a:t>
            </a:r>
          </a:p>
          <a:p>
            <a:pPr algn="just"/>
            <a:endParaRPr lang="en-US" altLang="zh-TW" sz="3200" spc="-100" dirty="0"/>
          </a:p>
          <a:p>
            <a:pPr algn="just"/>
            <a:r>
              <a:rPr lang="en-US" altLang="zh-TW" sz="3200" spc="-100" dirty="0"/>
              <a:t>(A)SQL Injection</a:t>
            </a:r>
          </a:p>
          <a:p>
            <a:pPr algn="just"/>
            <a:r>
              <a:rPr lang="en-US" altLang="zh-TW" sz="3200" spc="-100" dirty="0">
                <a:solidFill>
                  <a:srgbClr val="FF0000"/>
                </a:solidFill>
              </a:rPr>
              <a:t>(</a:t>
            </a:r>
            <a:r>
              <a:rPr lang="en-US" altLang="zh-TW" sz="3200" spc="-100" dirty="0" smtClean="0">
                <a:solidFill>
                  <a:srgbClr val="FF0000"/>
                </a:solidFill>
              </a:rPr>
              <a:t>B)XSS(Cross-Site </a:t>
            </a:r>
            <a:r>
              <a:rPr lang="en-US" altLang="zh-TW" sz="3200" spc="-100" dirty="0">
                <a:solidFill>
                  <a:srgbClr val="FF0000"/>
                </a:solidFill>
              </a:rPr>
              <a:t>Scripting)</a:t>
            </a:r>
          </a:p>
          <a:p>
            <a:pPr algn="just"/>
            <a:r>
              <a:rPr lang="en-US" altLang="zh-TW" sz="3200" spc="-100" dirty="0"/>
              <a:t>(</a:t>
            </a:r>
            <a:r>
              <a:rPr lang="en-US" altLang="zh-TW" sz="3200" spc="-100" dirty="0" smtClean="0"/>
              <a:t>C)Google-hacking</a:t>
            </a:r>
            <a:endParaRPr lang="en-US" altLang="zh-TW" sz="3200" spc="-100" dirty="0"/>
          </a:p>
          <a:p>
            <a:pPr algn="just"/>
            <a:r>
              <a:rPr lang="en-US" altLang="zh-TW" sz="3200" spc="-100" dirty="0">
                <a:solidFill>
                  <a:srgbClr val="FF0000"/>
                </a:solidFill>
              </a:rPr>
              <a:t>(D)</a:t>
            </a:r>
            <a:r>
              <a:rPr lang="en-US" altLang="zh-TW" sz="3200" spc="-100" dirty="0" err="1">
                <a:solidFill>
                  <a:srgbClr val="FF0000"/>
                </a:solidFill>
              </a:rPr>
              <a:t>CookieSpy</a:t>
            </a:r>
            <a:endParaRPr lang="en-US" altLang="zh-TW" sz="3200" spc="-100" dirty="0">
              <a:solidFill>
                <a:srgbClr val="FF0000"/>
              </a:solidFill>
            </a:endParaRP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170632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透過安全設定 </a:t>
            </a:r>
            <a:r>
              <a:rPr lang="en-US" altLang="zh-TW" sz="3200" spc="-100" dirty="0"/>
              <a:t>HTTP Header </a:t>
            </a:r>
            <a:r>
              <a:rPr lang="zh-TW" altLang="en-US" sz="3200" spc="-100" dirty="0"/>
              <a:t>標頭</a:t>
            </a:r>
            <a:r>
              <a:rPr lang="en-US" altLang="zh-TW" sz="3200" spc="-100" dirty="0"/>
              <a:t>,</a:t>
            </a:r>
            <a:r>
              <a:rPr lang="zh-TW" altLang="en-US" sz="3200" spc="-100" dirty="0"/>
              <a:t>能夠使瀏覽器進行相關的限制</a:t>
            </a:r>
            <a:r>
              <a:rPr lang="en-US" altLang="zh-TW" sz="3200" spc="-100" dirty="0"/>
              <a:t>,</a:t>
            </a:r>
            <a:r>
              <a:rPr lang="zh-TW" altLang="en-US" sz="3200" spc="-100" dirty="0"/>
              <a:t>讓網站與使用者瀏覽器之間有更多的安全防護。下列哪些 </a:t>
            </a:r>
            <a:r>
              <a:rPr lang="en-US" altLang="zh-TW" sz="3200" spc="-100" dirty="0" err="1"/>
              <a:t>HTTPHeader</a:t>
            </a:r>
            <a:r>
              <a:rPr lang="en-US" altLang="zh-TW" sz="3200" spc="-100" dirty="0"/>
              <a:t> </a:t>
            </a:r>
            <a:r>
              <a:rPr lang="zh-TW" altLang="en-US" sz="3200" spc="-100" dirty="0"/>
              <a:t>標頭可達上述功能</a:t>
            </a:r>
            <a:r>
              <a:rPr lang="en-US" altLang="zh-TW" sz="3200" spc="-100" dirty="0" smtClean="0"/>
              <a:t>?</a:t>
            </a:r>
          </a:p>
          <a:p>
            <a:pPr algn="just"/>
            <a:endParaRPr lang="en-US" altLang="zh-TW" sz="3200" spc="-100" dirty="0"/>
          </a:p>
          <a:p>
            <a:pPr algn="just"/>
            <a:r>
              <a:rPr lang="en-US" altLang="zh-TW" sz="3200" spc="-100" dirty="0"/>
              <a:t>(A)HTTP Strict Transport Security</a:t>
            </a:r>
          </a:p>
          <a:p>
            <a:pPr algn="just"/>
            <a:r>
              <a:rPr lang="en-US" altLang="zh-TW" sz="3200" spc="-100" dirty="0"/>
              <a:t>(B) X-Frame-Options</a:t>
            </a:r>
          </a:p>
          <a:p>
            <a:pPr algn="just"/>
            <a:r>
              <a:rPr lang="en-US" altLang="zh-TW" sz="3200" spc="-100" dirty="0"/>
              <a:t>(C) Access-Control-Max-Age</a:t>
            </a:r>
          </a:p>
          <a:p>
            <a:pPr algn="just"/>
            <a:r>
              <a:rPr lang="en-US" altLang="zh-TW" sz="3200" spc="-100" dirty="0"/>
              <a:t>(D)Accept-Encoding</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92692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a:t>
            </a:r>
            <a:endParaRPr lang="zh-TW" altLang="en-US" sz="3600" b="1" dirty="0">
              <a:solidFill>
                <a:schemeClr val="bg1"/>
              </a:solidFill>
              <a:effectLst>
                <a:outerShdw blurRad="38100" dist="38100" dir="2700000" algn="tl">
                  <a:srgbClr val="000000">
                    <a:alpha val="43137"/>
                  </a:srgbClr>
                </a:outerShdw>
              </a:effectLst>
            </a:endParaRPr>
          </a:p>
        </p:txBody>
      </p:sp>
      <p:sp>
        <p:nvSpPr>
          <p:cNvPr id="3" name="矩形 2"/>
          <p:cNvSpPr/>
          <p:nvPr/>
        </p:nvSpPr>
        <p:spPr>
          <a:xfrm>
            <a:off x="447191" y="900047"/>
            <a:ext cx="8249618" cy="5632311"/>
          </a:xfrm>
          <a:prstGeom prst="rect">
            <a:avLst/>
          </a:prstGeom>
        </p:spPr>
        <p:txBody>
          <a:bodyPr wrap="square">
            <a:spAutoFit/>
          </a:bodyPr>
          <a:lstStyle/>
          <a:p>
            <a:pPr algn="just"/>
            <a:r>
              <a:rPr lang="zh-TW" altLang="en-US" sz="3600" dirty="0"/>
              <a:t>在駭客工具中</a:t>
            </a:r>
            <a:r>
              <a:rPr lang="en-US" altLang="zh-TW" sz="3600" dirty="0"/>
              <a:t>,</a:t>
            </a:r>
            <a:r>
              <a:rPr lang="zh-TW" altLang="en-US" sz="3600" dirty="0"/>
              <a:t>常見到中國菜刀</a:t>
            </a:r>
            <a:r>
              <a:rPr lang="en-US" altLang="zh-TW" sz="3600" dirty="0"/>
              <a:t>(China Chopper)</a:t>
            </a:r>
            <a:r>
              <a:rPr lang="zh-TW" altLang="en-US" sz="3600" dirty="0"/>
              <a:t>或相似工具其主要手法為</a:t>
            </a:r>
            <a:r>
              <a:rPr lang="en-US" altLang="zh-TW" sz="3600" dirty="0" smtClean="0"/>
              <a:t>?</a:t>
            </a:r>
            <a:br>
              <a:rPr lang="en-US" altLang="zh-TW" sz="3600" dirty="0" smtClean="0"/>
            </a:br>
            <a:endParaRPr lang="en-US" altLang="zh-TW" sz="3600" dirty="0"/>
          </a:p>
          <a:p>
            <a:pPr algn="just"/>
            <a:r>
              <a:rPr lang="en-US" altLang="zh-TW" sz="2800" dirty="0"/>
              <a:t>(A)</a:t>
            </a:r>
            <a:r>
              <a:rPr lang="zh-TW" altLang="en-US" sz="2800" dirty="0"/>
              <a:t>通過向網站提交一句簡短的程式碼</a:t>
            </a:r>
            <a:r>
              <a:rPr lang="en-US" altLang="zh-TW" sz="2800" dirty="0"/>
              <a:t>,</a:t>
            </a:r>
            <a:r>
              <a:rPr lang="zh-TW" altLang="en-US" sz="2800" dirty="0"/>
              <a:t>來達到向伺服器插入木馬</a:t>
            </a:r>
            <a:r>
              <a:rPr lang="en-US" altLang="zh-TW" sz="2800" dirty="0"/>
              <a:t>,</a:t>
            </a:r>
            <a:r>
              <a:rPr lang="zh-TW" altLang="en-US" sz="2800" dirty="0"/>
              <a:t>並最後獲取 </a:t>
            </a:r>
            <a:r>
              <a:rPr lang="en-US" altLang="zh-TW" sz="2800" dirty="0" err="1"/>
              <a:t>webshell</a:t>
            </a:r>
            <a:endParaRPr lang="en-US" altLang="zh-TW" sz="2800" dirty="0"/>
          </a:p>
          <a:p>
            <a:pPr algn="just"/>
            <a:r>
              <a:rPr lang="en-US" altLang="zh-TW" sz="2800" dirty="0"/>
              <a:t>(B) </a:t>
            </a:r>
            <a:r>
              <a:rPr lang="zh-TW" altLang="en-US" sz="2800" dirty="0"/>
              <a:t>針對網站</a:t>
            </a:r>
            <a:r>
              <a:rPr lang="en-US" altLang="zh-TW" sz="2800" dirty="0"/>
              <a:t>,</a:t>
            </a:r>
            <a:r>
              <a:rPr lang="zh-TW" altLang="en-US" sz="2800" dirty="0"/>
              <a:t>建立一個連接</a:t>
            </a:r>
            <a:r>
              <a:rPr lang="en-US" altLang="zh-TW" sz="2800" dirty="0"/>
              <a:t>,</a:t>
            </a:r>
            <a:r>
              <a:rPr lang="zh-TW" altLang="en-US" sz="2800" dirty="0"/>
              <a:t>以很低的速度發包</a:t>
            </a:r>
            <a:r>
              <a:rPr lang="en-US" altLang="zh-TW" sz="2800" dirty="0"/>
              <a:t>,</a:t>
            </a:r>
            <a:r>
              <a:rPr lang="zh-TW" altLang="en-US" sz="2800" dirty="0"/>
              <a:t>並保持住這個連接不斷開</a:t>
            </a:r>
            <a:r>
              <a:rPr lang="en-US" altLang="zh-TW" sz="2800" dirty="0"/>
              <a:t>,</a:t>
            </a:r>
            <a:r>
              <a:rPr lang="zh-TW" altLang="en-US" sz="2800" dirty="0"/>
              <a:t>最後將可用的連線佔滿</a:t>
            </a:r>
          </a:p>
          <a:p>
            <a:pPr algn="just"/>
            <a:r>
              <a:rPr lang="en-US" altLang="zh-TW" sz="2800" dirty="0"/>
              <a:t>(C) </a:t>
            </a:r>
            <a:r>
              <a:rPr lang="zh-TW" altLang="en-US" sz="2800" dirty="0"/>
              <a:t>客戶使用主機 </a:t>
            </a:r>
            <a:r>
              <a:rPr lang="en-US" altLang="zh-TW" sz="2800" dirty="0"/>
              <a:t>M </a:t>
            </a:r>
            <a:r>
              <a:rPr lang="zh-TW" altLang="en-US" sz="2800" dirty="0"/>
              <a:t>訪問並登錄合法網站 </a:t>
            </a:r>
            <a:r>
              <a:rPr lang="en-US" altLang="zh-TW" sz="2800" dirty="0" err="1"/>
              <a:t>webA</a:t>
            </a:r>
            <a:r>
              <a:rPr lang="en-US" altLang="zh-TW" sz="2800" dirty="0"/>
              <a:t> </a:t>
            </a:r>
            <a:r>
              <a:rPr lang="zh-TW" altLang="en-US" sz="2800" dirty="0"/>
              <a:t>後</a:t>
            </a:r>
            <a:r>
              <a:rPr lang="en-US" altLang="zh-TW" sz="2800" dirty="0"/>
              <a:t>,</a:t>
            </a:r>
            <a:r>
              <a:rPr lang="zh-TW" altLang="en-US" sz="2800" dirty="0"/>
              <a:t>再去訪問惡意網站 </a:t>
            </a:r>
            <a:r>
              <a:rPr lang="en-US" altLang="zh-TW" sz="2800" dirty="0" err="1"/>
              <a:t>webB</a:t>
            </a:r>
            <a:r>
              <a:rPr lang="en-US" altLang="zh-TW" sz="2800" dirty="0"/>
              <a:t>,</a:t>
            </a:r>
            <a:r>
              <a:rPr lang="zh-TW" altLang="en-US" sz="2800" dirty="0"/>
              <a:t>然後惡意網站 </a:t>
            </a:r>
            <a:r>
              <a:rPr lang="en-US" altLang="zh-TW" sz="2800" dirty="0" err="1"/>
              <a:t>webB</a:t>
            </a:r>
            <a:r>
              <a:rPr lang="en-US" altLang="zh-TW" sz="2800" dirty="0"/>
              <a:t> </a:t>
            </a:r>
            <a:r>
              <a:rPr lang="zh-TW" altLang="en-US" sz="2800" dirty="0"/>
              <a:t>冒充該客戶透過使用者主機 </a:t>
            </a:r>
            <a:r>
              <a:rPr lang="en-US" altLang="zh-TW" sz="2800" dirty="0"/>
              <a:t>M </a:t>
            </a:r>
            <a:r>
              <a:rPr lang="zh-TW" altLang="en-US" sz="2800" dirty="0"/>
              <a:t>去向網站 </a:t>
            </a:r>
            <a:r>
              <a:rPr lang="en-US" altLang="zh-TW" sz="2800" dirty="0" err="1"/>
              <a:t>webA</a:t>
            </a:r>
            <a:r>
              <a:rPr lang="en-US" altLang="zh-TW" sz="2800" dirty="0"/>
              <a:t> </a:t>
            </a:r>
            <a:r>
              <a:rPr lang="zh-TW" altLang="en-US" sz="2800" dirty="0"/>
              <a:t>發起請求</a:t>
            </a:r>
          </a:p>
          <a:p>
            <a:pPr algn="just"/>
            <a:r>
              <a:rPr lang="en-US" altLang="zh-TW" sz="2800" dirty="0"/>
              <a:t>(D)</a:t>
            </a:r>
            <a:r>
              <a:rPr lang="zh-TW" altLang="en-US" sz="2800" dirty="0"/>
              <a:t>使用不安全的反序列化漏洞</a:t>
            </a:r>
            <a:r>
              <a:rPr lang="en-US" altLang="zh-TW" sz="2800" dirty="0"/>
              <a:t>,</a:t>
            </a:r>
            <a:r>
              <a:rPr lang="zh-TW" altLang="en-US" sz="2800" dirty="0"/>
              <a:t>利用遠端執行任意程式碼進行注入攻擊</a:t>
            </a:r>
            <a:endParaRPr lang="zh-TW" altLang="en-US" sz="2800" dirty="0"/>
          </a:p>
        </p:txBody>
      </p:sp>
      <p:sp>
        <p:nvSpPr>
          <p:cNvPr id="4" name="矩形 3"/>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30219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在雲端的架構中</a:t>
            </a:r>
            <a:r>
              <a:rPr lang="en-US" altLang="zh-TW" sz="3200" spc="-100" dirty="0"/>
              <a:t>,</a:t>
            </a:r>
            <a:r>
              <a:rPr lang="zh-TW" altLang="en-US" sz="3200" spc="-100" dirty="0"/>
              <a:t>有安全的聯合身分管理</a:t>
            </a:r>
            <a:r>
              <a:rPr lang="en-US" altLang="zh-TW" sz="3200" spc="-100" dirty="0"/>
              <a:t>(Federated </a:t>
            </a:r>
            <a:r>
              <a:rPr lang="en-US" altLang="zh-TW" sz="3200" spc="-100" dirty="0" err="1"/>
              <a:t>IdentityManagement</a:t>
            </a:r>
            <a:r>
              <a:rPr lang="en-US" altLang="zh-TW" sz="3200" spc="-100" dirty="0"/>
              <a:t>)</a:t>
            </a:r>
            <a:r>
              <a:rPr lang="zh-TW" altLang="en-US" sz="3200" spc="-100" dirty="0"/>
              <a:t>機制</a:t>
            </a:r>
            <a:r>
              <a:rPr lang="en-US" altLang="zh-TW" sz="3200" spc="-100" dirty="0"/>
              <a:t>,</a:t>
            </a:r>
            <a:r>
              <a:rPr lang="zh-TW" altLang="en-US" sz="3200" spc="-100" dirty="0"/>
              <a:t>可進行多組織之間的單點登錄</a:t>
            </a:r>
            <a:r>
              <a:rPr lang="en-US" altLang="zh-TW" sz="3200" spc="-100" dirty="0"/>
              <a:t>(SSO),</a:t>
            </a:r>
            <a:r>
              <a:rPr lang="zh-TW" altLang="en-US" sz="3200" spc="-100" dirty="0"/>
              <a:t>在多個組織之間進行身分驗證與授權。而相關的聯合身分驗證標準</a:t>
            </a:r>
            <a:r>
              <a:rPr lang="en-US" altLang="zh-TW" sz="3200" spc="-100" dirty="0"/>
              <a:t>(</a:t>
            </a:r>
            <a:r>
              <a:rPr lang="en-US" altLang="zh-TW" sz="3200" spc="-100" dirty="0" err="1"/>
              <a:t>FederationStandards</a:t>
            </a:r>
            <a:r>
              <a:rPr lang="en-US" altLang="zh-TW" sz="3200" spc="-100" dirty="0"/>
              <a:t>)</a:t>
            </a:r>
            <a:r>
              <a:rPr lang="zh-TW" altLang="en-US" sz="3200" spc="-100" dirty="0"/>
              <a:t>有下列哪些</a:t>
            </a:r>
            <a:r>
              <a:rPr lang="en-US" altLang="zh-TW" sz="3200" spc="-100" dirty="0" smtClean="0"/>
              <a:t>?</a:t>
            </a:r>
          </a:p>
          <a:p>
            <a:pPr algn="just"/>
            <a:endParaRPr lang="en-US" altLang="zh-TW" sz="3200" spc="-100" dirty="0"/>
          </a:p>
          <a:p>
            <a:pPr algn="just"/>
            <a:r>
              <a:rPr lang="en-US" altLang="zh-TW" sz="3200" spc="-100" dirty="0"/>
              <a:t>(A)SAML 2.0</a:t>
            </a:r>
          </a:p>
          <a:p>
            <a:pPr algn="just"/>
            <a:r>
              <a:rPr lang="en-US" altLang="zh-TW" sz="3200" spc="-100" dirty="0"/>
              <a:t>(B) WS-Federation</a:t>
            </a:r>
          </a:p>
          <a:p>
            <a:pPr algn="just"/>
            <a:r>
              <a:rPr lang="en-US" altLang="zh-TW" sz="3200" spc="-100" dirty="0"/>
              <a:t>(C) SSL 3.0</a:t>
            </a:r>
          </a:p>
          <a:p>
            <a:pPr algn="just"/>
            <a:r>
              <a:rPr lang="en-US" altLang="zh-TW" sz="3200" spc="-100" dirty="0"/>
              <a:t>(D)NTLMv2</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323874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19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139869"/>
          </a:xfrm>
          <a:prstGeom prst="rect">
            <a:avLst/>
          </a:prstGeom>
        </p:spPr>
        <p:txBody>
          <a:bodyPr wrap="square">
            <a:spAutoFit/>
          </a:bodyPr>
          <a:lstStyle/>
          <a:p>
            <a:pPr algn="just"/>
            <a:r>
              <a:rPr lang="zh-TW" altLang="en-US" sz="2800" spc="-100" dirty="0"/>
              <a:t>資通安全管理法通過後</a:t>
            </a:r>
            <a:r>
              <a:rPr lang="en-US" altLang="zh-TW" sz="2800" spc="-100" dirty="0"/>
              <a:t>,</a:t>
            </a:r>
            <a:r>
              <a:rPr lang="zh-TW" altLang="en-US" sz="2800" spc="-100" dirty="0"/>
              <a:t>對公務機關與特定非公務機關之資安事件應變通報要求更為明確</a:t>
            </a:r>
            <a:r>
              <a:rPr lang="en-US" altLang="zh-TW" sz="2800" spc="-100" dirty="0"/>
              <a:t>,</a:t>
            </a:r>
            <a:r>
              <a:rPr lang="zh-TW" altLang="en-US" sz="2800" spc="-100" dirty="0"/>
              <a:t>搭配政府持續推動之資安資訊分享與分析中心</a:t>
            </a:r>
            <a:r>
              <a:rPr lang="en-US" altLang="zh-TW" sz="2800" spc="-100" dirty="0"/>
              <a:t>(Information Sharing and Analysis Center, ISAC)</a:t>
            </a:r>
            <a:r>
              <a:rPr lang="zh-TW" altLang="en-US" sz="2800" spc="-100" dirty="0"/>
              <a:t>機制設計</a:t>
            </a:r>
            <a:r>
              <a:rPr lang="en-US" altLang="zh-TW" sz="2800" spc="-100" dirty="0"/>
              <a:t>,</a:t>
            </a:r>
            <a:r>
              <a:rPr lang="zh-TW" altLang="en-US" sz="2800" spc="-100" dirty="0"/>
              <a:t>關於資安事件應變通報與情資分享</a:t>
            </a:r>
            <a:r>
              <a:rPr lang="en-US" altLang="zh-TW" sz="2800" spc="-100" dirty="0"/>
              <a:t>,</a:t>
            </a:r>
            <a:r>
              <a:rPr lang="zh-TW" altLang="en-US" sz="2800" spc="-100" dirty="0"/>
              <a:t>下列敘述哪些正確</a:t>
            </a:r>
            <a:r>
              <a:rPr lang="en-US" altLang="zh-TW" sz="2800" spc="-100" dirty="0" smtClean="0"/>
              <a:t>?</a:t>
            </a:r>
          </a:p>
          <a:p>
            <a:pPr algn="just"/>
            <a:endParaRPr lang="en-US" altLang="zh-TW" sz="2000" spc="-100" dirty="0"/>
          </a:p>
          <a:p>
            <a:pPr algn="just"/>
            <a:r>
              <a:rPr lang="en-US" altLang="zh-TW" sz="2400" spc="-100" dirty="0"/>
              <a:t>(A)</a:t>
            </a:r>
            <a:r>
              <a:rPr lang="zh-TW" altLang="en-US" sz="2400" spc="-100" dirty="0"/>
              <a:t>資通安全管理法子法規定</a:t>
            </a:r>
            <a:r>
              <a:rPr lang="en-US" altLang="zh-TW" sz="2400" spc="-100" dirty="0"/>
              <a:t>,</a:t>
            </a:r>
            <a:r>
              <a:rPr lang="zh-TW" altLang="en-US" sz="2400" spc="-100" dirty="0"/>
              <a:t>公務機關辦理資通安全事件之通報</a:t>
            </a:r>
            <a:r>
              <a:rPr lang="en-US" altLang="zh-TW" sz="2400" spc="-100" dirty="0"/>
              <a:t>,</a:t>
            </a:r>
            <a:r>
              <a:rPr lang="zh-TW" altLang="en-US" sz="2400" spc="-100" dirty="0"/>
              <a:t>應於事件發生後一小時內進行通報</a:t>
            </a:r>
          </a:p>
          <a:p>
            <a:pPr algn="just"/>
            <a:r>
              <a:rPr lang="en-US" altLang="zh-TW" sz="2400" spc="-100" dirty="0"/>
              <a:t>(B) </a:t>
            </a:r>
            <a:r>
              <a:rPr lang="zh-TW" altLang="en-US" sz="2400" spc="-100" dirty="0"/>
              <a:t>資安事件通報屬 </a:t>
            </a:r>
            <a:r>
              <a:rPr lang="en-US" altLang="zh-TW" sz="2400" spc="-100" dirty="0"/>
              <a:t>ISAC </a:t>
            </a:r>
            <a:r>
              <a:rPr lang="zh-TW" altLang="en-US" sz="2400" spc="-100" dirty="0"/>
              <a:t>之服務範圍之一</a:t>
            </a:r>
          </a:p>
          <a:p>
            <a:pPr algn="just"/>
            <a:r>
              <a:rPr lang="en-US" altLang="zh-TW" sz="2400" spc="-100" dirty="0"/>
              <a:t>(C) </a:t>
            </a:r>
            <a:r>
              <a:rPr lang="zh-TW" altLang="en-US" sz="2400" spc="-100" dirty="0"/>
              <a:t>資通安全管理法子法規定之事件嚴重等級共分四級</a:t>
            </a:r>
            <a:r>
              <a:rPr lang="en-US" altLang="zh-TW" sz="2400" spc="-100" dirty="0"/>
              <a:t>,</a:t>
            </a:r>
            <a:r>
              <a:rPr lang="zh-TW" altLang="en-US" sz="2400" spc="-100" dirty="0"/>
              <a:t>第一級為最嚴重</a:t>
            </a:r>
            <a:r>
              <a:rPr lang="en-US" altLang="zh-TW" sz="2400" spc="-100" dirty="0"/>
              <a:t>,</a:t>
            </a:r>
            <a:r>
              <a:rPr lang="zh-TW" altLang="en-US" sz="2400" spc="-100" dirty="0"/>
              <a:t>第四級為最輕微</a:t>
            </a:r>
          </a:p>
          <a:p>
            <a:pPr algn="just"/>
            <a:r>
              <a:rPr lang="en-US" altLang="zh-TW" sz="2400" spc="-100" dirty="0"/>
              <a:t>(D)</a:t>
            </a:r>
            <a:r>
              <a:rPr lang="zh-TW" altLang="en-US" sz="2400" spc="-100" dirty="0"/>
              <a:t>我國 </a:t>
            </a:r>
            <a:r>
              <a:rPr lang="en-US" altLang="zh-TW" sz="2400" spc="-100" dirty="0"/>
              <a:t>ISAC </a:t>
            </a:r>
            <a:r>
              <a:rPr lang="zh-TW" altLang="en-US" sz="2400" spc="-100" dirty="0"/>
              <a:t>機制設計</a:t>
            </a:r>
            <a:r>
              <a:rPr lang="en-US" altLang="zh-TW" sz="2400" spc="-100" dirty="0"/>
              <a:t>,</a:t>
            </a:r>
            <a:r>
              <a:rPr lang="zh-TW" altLang="en-US" sz="2400" spc="-100" dirty="0"/>
              <a:t>針對跨領域之資安情資分享</a:t>
            </a:r>
            <a:r>
              <a:rPr lang="en-US" altLang="zh-TW" sz="2400" spc="-100" dirty="0"/>
              <a:t>,</a:t>
            </a:r>
            <a:r>
              <a:rPr lang="zh-TW" altLang="en-US" sz="2400" spc="-100" dirty="0"/>
              <a:t>建議採用 </a:t>
            </a:r>
            <a:r>
              <a:rPr lang="en-US" altLang="zh-TW" sz="2400" spc="-100" dirty="0"/>
              <a:t>STIX</a:t>
            </a:r>
            <a:r>
              <a:rPr lang="zh-TW" altLang="en-US" sz="2400" spc="-100" dirty="0"/>
              <a:t>與 </a:t>
            </a:r>
            <a:r>
              <a:rPr lang="en-US" altLang="zh-TW" sz="2400" spc="-100" dirty="0"/>
              <a:t>TAXII </a:t>
            </a:r>
            <a:r>
              <a:rPr lang="zh-TW" altLang="en-US" sz="2400" spc="-100" dirty="0"/>
              <a:t>之格式與機制</a:t>
            </a:r>
          </a:p>
        </p:txBody>
      </p:sp>
      <p:sp>
        <p:nvSpPr>
          <p:cNvPr id="5" name="矩形 4"/>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668306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20</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524315"/>
          </a:xfrm>
          <a:prstGeom prst="rect">
            <a:avLst/>
          </a:prstGeom>
        </p:spPr>
        <p:txBody>
          <a:bodyPr wrap="square">
            <a:spAutoFit/>
          </a:bodyPr>
          <a:lstStyle/>
          <a:p>
            <a:pPr algn="just"/>
            <a:r>
              <a:rPr lang="zh-TW" altLang="en-US" sz="3200" spc="-100" dirty="0"/>
              <a:t>企業進行客戶會員網站的滲透測試時</a:t>
            </a:r>
            <a:r>
              <a:rPr lang="en-US" altLang="zh-TW" sz="3200" spc="-100" dirty="0"/>
              <a:t>,</a:t>
            </a:r>
            <a:r>
              <a:rPr lang="zh-TW" altLang="en-US" sz="3200" spc="-100" dirty="0"/>
              <a:t>應該要注意下列哪些項目</a:t>
            </a:r>
            <a:r>
              <a:rPr lang="en-US" altLang="zh-TW" sz="3200" spc="-100" dirty="0"/>
              <a:t>,</a:t>
            </a:r>
            <a:r>
              <a:rPr lang="zh-TW" altLang="en-US" sz="3200" spc="-100" dirty="0"/>
              <a:t>以確保滲透測試的範圍完整性</a:t>
            </a:r>
            <a:r>
              <a:rPr lang="en-US" altLang="zh-TW" sz="3200" spc="-100" dirty="0"/>
              <a:t>?</a:t>
            </a:r>
          </a:p>
          <a:p>
            <a:pPr algn="just"/>
            <a:endParaRPr lang="en-US" altLang="zh-TW" sz="3200" spc="-100" dirty="0" smtClean="0"/>
          </a:p>
          <a:p>
            <a:pPr algn="just"/>
            <a:r>
              <a:rPr lang="en-US" altLang="zh-TW" sz="3200" spc="-100" dirty="0" smtClean="0"/>
              <a:t>(</a:t>
            </a:r>
            <a:r>
              <a:rPr lang="en-US" altLang="zh-TW" sz="3200" spc="-100" dirty="0"/>
              <a:t>A)</a:t>
            </a:r>
            <a:r>
              <a:rPr lang="zh-TW" altLang="en-US" sz="3200" spc="-100" dirty="0"/>
              <a:t>網站暴露在 </a:t>
            </a:r>
            <a:r>
              <a:rPr lang="en-US" altLang="zh-TW" sz="3200" spc="-100" dirty="0"/>
              <a:t>Internet </a:t>
            </a:r>
            <a:r>
              <a:rPr lang="zh-TW" altLang="en-US" sz="3200" spc="-100" dirty="0"/>
              <a:t>上的前後台網址</a:t>
            </a:r>
          </a:p>
          <a:p>
            <a:pPr algn="just"/>
            <a:r>
              <a:rPr lang="en-US" altLang="zh-TW" sz="3200" spc="-100" dirty="0"/>
              <a:t>(B) </a:t>
            </a:r>
            <a:r>
              <a:rPr lang="zh-TW" altLang="en-US" sz="3200" spc="-100" dirty="0"/>
              <a:t>要求一定在上班時間進行測試</a:t>
            </a:r>
          </a:p>
          <a:p>
            <a:pPr algn="just"/>
            <a:r>
              <a:rPr lang="en-US" altLang="zh-TW" sz="3200" spc="-100" dirty="0"/>
              <a:t>(C) </a:t>
            </a:r>
            <a:r>
              <a:rPr lang="zh-TW" altLang="en-US" sz="3200" spc="-100" dirty="0"/>
              <a:t>要求至少要參考 </a:t>
            </a:r>
            <a:r>
              <a:rPr lang="en-US" altLang="zh-TW" sz="3200" spc="-100" dirty="0"/>
              <a:t>OWASP Top 10 </a:t>
            </a:r>
            <a:r>
              <a:rPr lang="zh-TW" altLang="en-US" sz="3200" spc="-100" dirty="0"/>
              <a:t>及滲透測試方法如 </a:t>
            </a:r>
            <a:r>
              <a:rPr lang="en-US" altLang="zh-TW" sz="3200" spc="-100" dirty="0"/>
              <a:t>OSSTMM </a:t>
            </a:r>
            <a:r>
              <a:rPr lang="zh-TW" altLang="en-US" sz="3200" spc="-100" dirty="0"/>
              <a:t>等</a:t>
            </a:r>
          </a:p>
          <a:p>
            <a:pPr algn="just"/>
            <a:r>
              <a:rPr lang="en-US" altLang="zh-TW" sz="3200" spc="-100" dirty="0"/>
              <a:t>(D)</a:t>
            </a:r>
            <a:r>
              <a:rPr lang="zh-TW" altLang="en-US" sz="3200" spc="-100" dirty="0"/>
              <a:t>包含提供測試用的 </a:t>
            </a:r>
            <a:r>
              <a:rPr lang="en-US" altLang="zh-TW" sz="3200" spc="-100" dirty="0"/>
              <a:t>login </a:t>
            </a:r>
            <a:r>
              <a:rPr lang="zh-TW" altLang="en-US" sz="3200" spc="-100" dirty="0"/>
              <a:t>帳號</a:t>
            </a:r>
            <a:r>
              <a:rPr lang="en-US" altLang="zh-TW" sz="3200" spc="-100" dirty="0"/>
              <a:t>,</a:t>
            </a:r>
            <a:r>
              <a:rPr lang="zh-TW" altLang="en-US" sz="3200" spc="-100" dirty="0"/>
              <a:t>以及未登入前的測試要求</a:t>
            </a:r>
          </a:p>
        </p:txBody>
      </p:sp>
      <p:sp>
        <p:nvSpPr>
          <p:cNvPr id="6" name="矩形 5"/>
          <p:cNvSpPr/>
          <p:nvPr/>
        </p:nvSpPr>
        <p:spPr>
          <a:xfrm>
            <a:off x="953789" y="171419"/>
            <a:ext cx="1848583" cy="646331"/>
          </a:xfrm>
          <a:prstGeom prst="rect">
            <a:avLst/>
          </a:prstGeom>
        </p:spPr>
        <p:txBody>
          <a:bodyPr wrap="none">
            <a:spAutoFit/>
          </a:bodyPr>
          <a:lstStyle/>
          <a:p>
            <a:r>
              <a:rPr lang="en-US" altLang="zh-TW" sz="3600" dirty="0"/>
              <a:t>(</a:t>
            </a:r>
            <a:r>
              <a:rPr lang="zh-TW" altLang="en-US" sz="3600" dirty="0"/>
              <a:t>複選題</a:t>
            </a:r>
            <a:r>
              <a:rPr lang="en-US" altLang="zh-TW" sz="3600" dirty="0"/>
              <a:t>)</a:t>
            </a:r>
            <a:endParaRPr lang="zh-TW" altLang="en-US" sz="3600" dirty="0"/>
          </a:p>
        </p:txBody>
      </p:sp>
    </p:spTree>
    <p:extLst>
      <p:ext uri="{BB962C8B-B14F-4D97-AF65-F5344CB8AC3E}">
        <p14:creationId xmlns:p14="http://schemas.microsoft.com/office/powerpoint/2010/main" val="1903386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某公司資安稽核部門進行年度檢視稽核</a:t>
            </a:r>
            <a:r>
              <a:rPr lang="en-US" altLang="zh-TW" sz="3200" spc="-100" dirty="0"/>
              <a:t>,</a:t>
            </a:r>
            <a:r>
              <a:rPr lang="zh-TW" altLang="en-US" sz="3200" spc="-100" dirty="0"/>
              <a:t>抽驗</a:t>
            </a:r>
            <a:r>
              <a:rPr lang="en-US" altLang="zh-TW" sz="3200" spc="-100" dirty="0"/>
              <a:t>(1) Web </a:t>
            </a:r>
            <a:r>
              <a:rPr lang="zh-TW" altLang="en-US" sz="3200" spc="-100" dirty="0"/>
              <a:t>資安黑箱檢測報告、</a:t>
            </a:r>
            <a:r>
              <a:rPr lang="en-US" altLang="zh-TW" sz="3200" spc="-100" dirty="0"/>
              <a:t>(2)</a:t>
            </a:r>
            <a:r>
              <a:rPr lang="zh-TW" altLang="en-US" sz="3200" spc="-100" dirty="0"/>
              <a:t>資料庫紀錄、</a:t>
            </a:r>
            <a:r>
              <a:rPr lang="en-US" altLang="zh-TW" sz="3200" spc="-100" dirty="0"/>
              <a:t>(3)</a:t>
            </a:r>
            <a:r>
              <a:rPr lang="zh-TW" altLang="en-US" sz="3200" spc="-100" dirty="0"/>
              <a:t>資訊系統存取紀錄以及</a:t>
            </a:r>
            <a:r>
              <a:rPr lang="en-US" altLang="zh-TW" sz="3200" spc="-100" dirty="0"/>
              <a:t>(4)</a:t>
            </a:r>
            <a:r>
              <a:rPr lang="zh-TW" altLang="en-US" sz="3200" spc="-100" dirty="0"/>
              <a:t>研發人員端點電腦記錄</a:t>
            </a:r>
            <a:r>
              <a:rPr lang="en-US" altLang="zh-TW" sz="3200" spc="-100" dirty="0"/>
              <a:t>,</a:t>
            </a:r>
            <a:r>
              <a:rPr lang="zh-TW" altLang="en-US" sz="3200" spc="-100" dirty="0"/>
              <a:t>請就下列紀錄與報告內容關連性</a:t>
            </a:r>
            <a:r>
              <a:rPr lang="en-US" altLang="zh-TW" sz="3200" spc="-100" dirty="0"/>
              <a:t>,</a:t>
            </a:r>
            <a:r>
              <a:rPr lang="zh-TW" altLang="en-US" sz="3200" spc="-100" dirty="0"/>
              <a:t>回答相關問題</a:t>
            </a:r>
            <a:r>
              <a:rPr lang="en-US" altLang="zh-TW" sz="3200" spc="-100" dirty="0"/>
              <a:t>:</a:t>
            </a:r>
          </a:p>
          <a:p>
            <a:pPr algn="just"/>
            <a:endParaRPr lang="en-US" altLang="zh-TW" sz="3200" spc="-100" dirty="0" smtClean="0"/>
          </a:p>
          <a:p>
            <a:pPr algn="just"/>
            <a:r>
              <a:rPr lang="en-US" altLang="zh-TW" sz="3200" spc="-100" dirty="0" smtClean="0"/>
              <a:t>(</a:t>
            </a:r>
            <a:r>
              <a:rPr lang="en-US" altLang="zh-TW" sz="3200" spc="-100" dirty="0"/>
              <a:t>1) </a:t>
            </a:r>
            <a:r>
              <a:rPr lang="zh-TW" altLang="en-US" sz="3200" spc="-100" dirty="0"/>
              <a:t>在網站檢測報告</a:t>
            </a:r>
            <a:r>
              <a:rPr lang="en-US" altLang="zh-TW" sz="3200" spc="-100" dirty="0"/>
              <a:t>,</a:t>
            </a:r>
            <a:r>
              <a:rPr lang="zh-TW" altLang="en-US" sz="3200" spc="-100" dirty="0"/>
              <a:t>在紅</a:t>
            </a:r>
            <a:r>
              <a:rPr lang="en-US" altLang="zh-TW" sz="3200" spc="-100" dirty="0"/>
              <a:t>(</a:t>
            </a:r>
            <a:r>
              <a:rPr lang="zh-TW" altLang="en-US" sz="3200" spc="-100" dirty="0"/>
              <a:t>高風險</a:t>
            </a:r>
            <a:r>
              <a:rPr lang="en-US" altLang="zh-TW" sz="3200" spc="-100" dirty="0"/>
              <a:t>)</a:t>
            </a:r>
            <a:r>
              <a:rPr lang="zh-TW" altLang="en-US" sz="3200" spc="-100" dirty="0"/>
              <a:t>橘</a:t>
            </a:r>
            <a:r>
              <a:rPr lang="en-US" altLang="zh-TW" sz="3200" spc="-100" dirty="0"/>
              <a:t>(</a:t>
            </a:r>
            <a:r>
              <a:rPr lang="zh-TW" altLang="en-US" sz="3200" spc="-100" dirty="0"/>
              <a:t>中風險</a:t>
            </a:r>
            <a:r>
              <a:rPr lang="en-US" altLang="zh-TW" sz="3200" spc="-100" dirty="0"/>
              <a:t>)</a:t>
            </a:r>
            <a:r>
              <a:rPr lang="zh-TW" altLang="en-US" sz="3200" spc="-100" dirty="0"/>
              <a:t>藍</a:t>
            </a:r>
            <a:r>
              <a:rPr lang="en-US" altLang="zh-TW" sz="3200" spc="-100" dirty="0"/>
              <a:t>(</a:t>
            </a:r>
            <a:r>
              <a:rPr lang="zh-TW" altLang="en-US" sz="3200" spc="-100" dirty="0"/>
              <a:t>低風險</a:t>
            </a:r>
            <a:r>
              <a:rPr lang="en-US" altLang="zh-TW" sz="3200" spc="-100" dirty="0"/>
              <a:t>)</a:t>
            </a:r>
            <a:r>
              <a:rPr lang="zh-TW" altLang="en-US" sz="3200" spc="-100" dirty="0"/>
              <a:t>綠</a:t>
            </a:r>
            <a:r>
              <a:rPr lang="en-US" altLang="zh-TW" sz="3200" spc="-100" dirty="0"/>
              <a:t>(</a:t>
            </a:r>
            <a:r>
              <a:rPr lang="zh-TW" altLang="en-US" sz="3200" spc="-100" dirty="0" smtClean="0"/>
              <a:t>資訊</a:t>
            </a:r>
            <a:r>
              <a:rPr lang="zh-TW" altLang="en-US" sz="3200" spc="-100" dirty="0"/>
              <a:t>性提列</a:t>
            </a:r>
            <a:r>
              <a:rPr lang="en-US" altLang="zh-TW" sz="3200" spc="-100" dirty="0"/>
              <a:t>)</a:t>
            </a:r>
            <a:r>
              <a:rPr lang="zh-TW" altLang="en-US" sz="3200" spc="-100" dirty="0"/>
              <a:t>燈分項下的藍燈報告中發現</a:t>
            </a:r>
            <a:r>
              <a:rPr lang="en-US" altLang="zh-TW" sz="3200" spc="-100" dirty="0"/>
              <a:t>:</a:t>
            </a:r>
          </a:p>
        </p:txBody>
      </p:sp>
      <p:pic>
        <p:nvPicPr>
          <p:cNvPr id="5" name="圖片 4" descr="C:\Users\Win7\Desktop\1222.PNG"/>
          <p:cNvPicPr/>
          <p:nvPr/>
        </p:nvPicPr>
        <p:blipFill>
          <a:blip r:embed="rId2">
            <a:extLst>
              <a:ext uri="{28A0092B-C50C-407E-A947-70E740481C1C}">
                <a14:useLocalDpi xmlns:a14="http://schemas.microsoft.com/office/drawing/2010/main" val="0"/>
              </a:ext>
            </a:extLst>
          </a:blip>
          <a:srcRect/>
          <a:stretch>
            <a:fillRect/>
          </a:stretch>
        </p:blipFill>
        <p:spPr bwMode="auto">
          <a:xfrm>
            <a:off x="366579" y="4931920"/>
            <a:ext cx="8410841" cy="1649540"/>
          </a:xfrm>
          <a:prstGeom prst="rect">
            <a:avLst/>
          </a:prstGeom>
          <a:noFill/>
          <a:ln>
            <a:noFill/>
          </a:ln>
        </p:spPr>
      </p:pic>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3501805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3046988"/>
          </a:xfrm>
          <a:prstGeom prst="rect">
            <a:avLst/>
          </a:prstGeom>
        </p:spPr>
        <p:txBody>
          <a:bodyPr wrap="square">
            <a:spAutoFit/>
          </a:bodyPr>
          <a:lstStyle/>
          <a:p>
            <a:pPr algn="just"/>
            <a:r>
              <a:rPr lang="en-US" altLang="zh-TW" sz="3200" spc="-100" dirty="0"/>
              <a:t>(2) </a:t>
            </a:r>
            <a:r>
              <a:rPr lang="zh-TW" altLang="en-US" sz="3200" spc="-100" dirty="0"/>
              <a:t>在資料庫交易記錄中發現</a:t>
            </a:r>
            <a:r>
              <a:rPr lang="en-US" altLang="zh-TW" sz="3200" spc="-100" dirty="0" smtClean="0"/>
              <a:t>:</a:t>
            </a:r>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r>
              <a:rPr lang="en-US" altLang="zh-TW" sz="3200" spc="-100" dirty="0" smtClean="0"/>
              <a:t>(</a:t>
            </a:r>
            <a:r>
              <a:rPr lang="en-US" altLang="zh-TW" sz="3200" spc="-100" dirty="0"/>
              <a:t>3) </a:t>
            </a:r>
            <a:r>
              <a:rPr lang="zh-TW" altLang="en-US" sz="3200" spc="-100" dirty="0"/>
              <a:t>在 </a:t>
            </a:r>
            <a:r>
              <a:rPr lang="en-US" altLang="zh-TW" sz="3200" spc="-100" dirty="0"/>
              <a:t>IIS Access Log </a:t>
            </a:r>
            <a:r>
              <a:rPr lang="zh-TW" altLang="en-US" sz="3200" spc="-100" dirty="0"/>
              <a:t>發現</a:t>
            </a:r>
            <a:r>
              <a:rPr lang="en-US" altLang="zh-TW" sz="3200" spc="-100" dirty="0"/>
              <a:t>:</a:t>
            </a:r>
          </a:p>
        </p:txBody>
      </p:sp>
      <p:pic>
        <p:nvPicPr>
          <p:cNvPr id="6" name="圖片 5" descr="C:\Users\Win7\Desktop\12223.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479741"/>
            <a:ext cx="6337657" cy="1893334"/>
          </a:xfrm>
          <a:prstGeom prst="rect">
            <a:avLst/>
          </a:prstGeom>
          <a:noFill/>
          <a:ln>
            <a:noFill/>
          </a:ln>
        </p:spPr>
      </p:pic>
      <p:pic>
        <p:nvPicPr>
          <p:cNvPr id="7" name="圖片 6" descr="C:\Users\Win7\Desktop\12224.PNG"/>
          <p:cNvPicPr/>
          <p:nvPr/>
        </p:nvPicPr>
        <p:blipFill>
          <a:blip r:embed="rId3">
            <a:extLst>
              <a:ext uri="{28A0092B-C50C-407E-A947-70E740481C1C}">
                <a14:useLocalDpi xmlns:a14="http://schemas.microsoft.com/office/drawing/2010/main" val="0"/>
              </a:ext>
            </a:extLst>
          </a:blip>
          <a:srcRect/>
          <a:stretch>
            <a:fillRect/>
          </a:stretch>
        </p:blipFill>
        <p:spPr bwMode="auto">
          <a:xfrm>
            <a:off x="447191" y="3947035"/>
            <a:ext cx="5972667" cy="2903982"/>
          </a:xfrm>
          <a:prstGeom prst="rect">
            <a:avLst/>
          </a:prstGeom>
          <a:noFill/>
          <a:ln>
            <a:noFill/>
          </a:ln>
        </p:spPr>
      </p:pic>
      <p:sp>
        <p:nvSpPr>
          <p:cNvPr id="8" name="矩形 7"/>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896472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84775"/>
          </a:xfrm>
          <a:prstGeom prst="rect">
            <a:avLst/>
          </a:prstGeom>
        </p:spPr>
        <p:txBody>
          <a:bodyPr wrap="square">
            <a:spAutoFit/>
          </a:bodyPr>
          <a:lstStyle/>
          <a:p>
            <a:pPr algn="just"/>
            <a:r>
              <a:rPr lang="en-US" altLang="zh-TW" sz="3200" spc="-100" dirty="0"/>
              <a:t>(4) </a:t>
            </a:r>
            <a:r>
              <a:rPr lang="zh-TW" altLang="en-US" sz="3200" spc="-100" dirty="0"/>
              <a:t>在研發人員端點電腦記錄發現</a:t>
            </a:r>
            <a:r>
              <a:rPr lang="en-US" altLang="zh-TW" sz="3200" spc="-100" dirty="0"/>
              <a:t>: </a:t>
            </a:r>
          </a:p>
        </p:txBody>
      </p:sp>
      <p:pic>
        <p:nvPicPr>
          <p:cNvPr id="8" name="圖片 7" descr="C:\Users\Win7\Desktop\12225.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567118"/>
            <a:ext cx="7394129" cy="1761298"/>
          </a:xfrm>
          <a:prstGeom prst="rect">
            <a:avLst/>
          </a:prstGeom>
          <a:noFill/>
          <a:ln>
            <a:noFill/>
          </a:ln>
        </p:spPr>
      </p:pic>
      <p:sp>
        <p:nvSpPr>
          <p:cNvPr id="9" name="矩形 8"/>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1388826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關於網站檢測報告分析</a:t>
            </a:r>
            <a:r>
              <a:rPr lang="en-US" altLang="zh-TW" sz="3200" spc="-100" dirty="0"/>
              <a:t>,</a:t>
            </a:r>
            <a:r>
              <a:rPr lang="zh-TW" altLang="en-US" sz="3200" spc="-100" dirty="0"/>
              <a:t>下列敘述</a:t>
            </a:r>
          </a:p>
          <a:p>
            <a:pPr algn="just"/>
            <a:r>
              <a:rPr lang="zh-TW" altLang="en-US" sz="3200" spc="-100" dirty="0"/>
              <a:t>哪些正確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藍色燈號資安報告項目</a:t>
            </a:r>
            <a:r>
              <a:rPr lang="en-US" altLang="zh-TW" sz="3200" spc="-100" dirty="0"/>
              <a:t>,</a:t>
            </a:r>
            <a:r>
              <a:rPr lang="zh-TW" altLang="en-US" sz="3200" spc="-100" dirty="0"/>
              <a:t>不需要關注處理</a:t>
            </a:r>
            <a:r>
              <a:rPr lang="en-US" altLang="zh-TW" sz="3200" spc="-100" dirty="0"/>
              <a:t>,</a:t>
            </a:r>
            <a:r>
              <a:rPr lang="zh-TW" altLang="en-US" sz="3200" spc="-100" dirty="0"/>
              <a:t>並無風險</a:t>
            </a:r>
          </a:p>
          <a:p>
            <a:pPr algn="just"/>
            <a:r>
              <a:rPr lang="en-US" altLang="zh-TW" sz="3200" spc="-100" dirty="0"/>
              <a:t>(B) </a:t>
            </a:r>
            <a:r>
              <a:rPr lang="zh-TW" altLang="en-US" sz="3200" spc="-100" dirty="0"/>
              <a:t>在網站檢測報告中</a:t>
            </a:r>
            <a:r>
              <a:rPr lang="en-US" altLang="zh-TW" sz="3200" spc="-100" dirty="0"/>
              <a:t>,</a:t>
            </a:r>
            <a:r>
              <a:rPr lang="zh-TW" altLang="en-US" sz="3200" spc="-100" dirty="0"/>
              <a:t>本項內容測試</a:t>
            </a:r>
            <a:r>
              <a:rPr lang="en-US" altLang="zh-TW" sz="3200" spc="-100" dirty="0"/>
              <a:t>,</a:t>
            </a:r>
            <a:r>
              <a:rPr lang="zh-TW" altLang="en-US" sz="3200" spc="-100" dirty="0"/>
              <a:t>回應結果 </a:t>
            </a:r>
            <a:r>
              <a:rPr lang="en-US" altLang="zh-TW" sz="3200" spc="-100" dirty="0"/>
              <a:t>200 </a:t>
            </a:r>
            <a:r>
              <a:rPr lang="zh-TW" altLang="en-US" sz="3200" spc="-100" dirty="0"/>
              <a:t>表示成功</a:t>
            </a:r>
          </a:p>
          <a:p>
            <a:pPr algn="just"/>
            <a:r>
              <a:rPr lang="en-US" altLang="zh-TW" sz="3200" spc="-100" dirty="0"/>
              <a:t>(C) </a:t>
            </a:r>
            <a:r>
              <a:rPr lang="zh-TW" altLang="en-US" sz="3200" spc="-100" dirty="0"/>
              <a:t>在解析內容中發現帳號與密碼</a:t>
            </a:r>
          </a:p>
          <a:p>
            <a:pPr algn="just"/>
            <a:r>
              <a:rPr lang="en-US" altLang="zh-TW" sz="3200" spc="-100" dirty="0"/>
              <a:t>(D)</a:t>
            </a:r>
            <a:r>
              <a:rPr lang="zh-TW" altLang="en-US" sz="3200" spc="-100" dirty="0"/>
              <a:t>在網站檢測報告中發現在傳輸過程中</a:t>
            </a:r>
            <a:r>
              <a:rPr lang="en-US" altLang="zh-TW" sz="3200" spc="-100" dirty="0"/>
              <a:t>,</a:t>
            </a:r>
            <a:r>
              <a:rPr lang="zh-TW" altLang="en-US" sz="3200" spc="-100" dirty="0"/>
              <a:t>對敏感資料未作保護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zh-TW" altLang="en-US" sz="3200" dirty="0"/>
              <a:t>複選題</a:t>
            </a:r>
            <a:r>
              <a:rPr lang="en-US" altLang="zh-TW" sz="3200" dirty="0"/>
              <a:t>)</a:t>
            </a:r>
            <a:endParaRPr lang="zh-TW" altLang="en-US" sz="3200" dirty="0"/>
          </a:p>
        </p:txBody>
      </p:sp>
    </p:spTree>
    <p:extLst>
      <p:ext uri="{BB962C8B-B14F-4D97-AF65-F5344CB8AC3E}">
        <p14:creationId xmlns:p14="http://schemas.microsoft.com/office/powerpoint/2010/main" val="3118341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關於資料庫交易記錄</a:t>
            </a:r>
            <a:r>
              <a:rPr lang="en-US" altLang="zh-TW" sz="3200" spc="-100" dirty="0"/>
              <a:t>,</a:t>
            </a:r>
            <a:r>
              <a:rPr lang="zh-TW" altLang="en-US" sz="3200" spc="-100" dirty="0"/>
              <a:t>下列敘述何</a:t>
            </a:r>
          </a:p>
          <a:p>
            <a:pPr algn="just"/>
            <a:r>
              <a:rPr lang="zh-TW" altLang="en-US" sz="3200" spc="-100" dirty="0"/>
              <a:t>者「不」正確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可以知道這是一個網站系統與資料庫在同一部主機</a:t>
            </a:r>
          </a:p>
          <a:p>
            <a:pPr algn="just"/>
            <a:r>
              <a:rPr lang="en-US" altLang="zh-TW" sz="3200" spc="-100" dirty="0"/>
              <a:t>(B) 1ogin.asp </a:t>
            </a:r>
            <a:r>
              <a:rPr lang="zh-TW" altLang="en-US" sz="3200" spc="-100" dirty="0"/>
              <a:t>備份後被儲存在 </a:t>
            </a:r>
            <a:r>
              <a:rPr lang="en-US" altLang="zh-TW" sz="3200" spc="-100" dirty="0"/>
              <a:t>IIS </a:t>
            </a:r>
            <a:r>
              <a:rPr lang="zh-TW" altLang="en-US" sz="3200" spc="-100" dirty="0"/>
              <a:t>網站目錄下</a:t>
            </a:r>
          </a:p>
          <a:p>
            <a:pPr algn="just"/>
            <a:r>
              <a:rPr lang="en-US" altLang="zh-TW" sz="3200" spc="-100" dirty="0"/>
              <a:t>(C) </a:t>
            </a:r>
            <a:r>
              <a:rPr lang="zh-TW" altLang="en-US" sz="3200" spc="-100" dirty="0"/>
              <a:t>該交易記錄發現資料庫被備份成為 </a:t>
            </a:r>
            <a:r>
              <a:rPr lang="en-US" altLang="zh-TW" sz="3200" spc="-100" dirty="0"/>
              <a:t>1ogin.asp</a:t>
            </a:r>
          </a:p>
          <a:p>
            <a:pPr algn="just"/>
            <a:r>
              <a:rPr lang="en-US" altLang="zh-TW" sz="3200" spc="-100" dirty="0"/>
              <a:t>(D)</a:t>
            </a:r>
            <a:r>
              <a:rPr lang="zh-TW" altLang="en-US" sz="3200" spc="-100" dirty="0"/>
              <a:t>所備份的資料庫是全球資訊網</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535545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IIS Access log,</a:t>
            </a:r>
            <a:r>
              <a:rPr lang="zh-TW" altLang="en-US" sz="3200" spc="-100" dirty="0"/>
              <a:t>下列敘述何者</a:t>
            </a:r>
          </a:p>
          <a:p>
            <a:pPr algn="just"/>
            <a:r>
              <a:rPr lang="zh-TW" altLang="en-US" sz="3200" spc="-100" dirty="0"/>
              <a:t>「不」正確</a:t>
            </a:r>
            <a:r>
              <a:rPr lang="en-US" altLang="zh-TW" sz="3200" spc="-100" dirty="0" smtClean="0"/>
              <a:t>?</a:t>
            </a:r>
          </a:p>
          <a:p>
            <a:pPr algn="just"/>
            <a:endParaRPr lang="en-US" altLang="zh-TW" sz="3200" spc="-100" dirty="0"/>
          </a:p>
          <a:p>
            <a:pPr algn="just"/>
            <a:r>
              <a:rPr lang="en-US" altLang="zh-TW" sz="3200" spc="-100" dirty="0"/>
              <a:t>(A)10.10.1.100,</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(B) 100.10.1.103,</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(C) </a:t>
            </a:r>
            <a:r>
              <a:rPr lang="zh-TW" altLang="en-US" sz="3200" spc="-100" dirty="0"/>
              <a:t>交叉分析後這是一個內部人員竊取 </a:t>
            </a:r>
            <a:r>
              <a:rPr lang="en-US" altLang="zh-TW" sz="3200" spc="-100" dirty="0"/>
              <a:t>CRM </a:t>
            </a:r>
            <a:r>
              <a:rPr lang="zh-TW" altLang="en-US" sz="3200" spc="-100" dirty="0"/>
              <a:t>資料庫惡意行為</a:t>
            </a:r>
          </a:p>
          <a:p>
            <a:pPr algn="just"/>
            <a:r>
              <a:rPr lang="en-US" altLang="zh-TW" sz="3200" spc="-100" dirty="0"/>
              <a:t>(D)1ogin.asp </a:t>
            </a:r>
            <a:r>
              <a:rPr lang="zh-TW" altLang="en-US" sz="3200" spc="-100" dirty="0"/>
              <a:t>是無法被下載儲存</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64083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關於研發人員端點電腦記錄</a:t>
            </a:r>
            <a:r>
              <a:rPr lang="en-US" altLang="zh-TW" sz="3200" spc="-100" dirty="0"/>
              <a:t>,</a:t>
            </a:r>
            <a:r>
              <a:rPr lang="zh-TW" altLang="en-US" sz="3200" spc="-100" dirty="0"/>
              <a:t>下列</a:t>
            </a:r>
          </a:p>
          <a:p>
            <a:pPr algn="just"/>
            <a:r>
              <a:rPr lang="zh-TW" altLang="en-US" sz="3200" spc="-100" dirty="0"/>
              <a:t>敘述何者「不」正確</a:t>
            </a:r>
            <a:r>
              <a:rPr lang="en-US" altLang="zh-TW" sz="3200" spc="-100" dirty="0" smtClean="0"/>
              <a:t>?</a:t>
            </a:r>
          </a:p>
          <a:p>
            <a:pPr algn="just"/>
            <a:endParaRPr lang="en-US" altLang="zh-TW" sz="3200" spc="-100" dirty="0"/>
          </a:p>
          <a:p>
            <a:pPr algn="just"/>
            <a:r>
              <a:rPr lang="en-US" altLang="zh-TW" sz="2800" spc="-100" dirty="0"/>
              <a:t>(A)</a:t>
            </a:r>
            <a:r>
              <a:rPr lang="zh-TW" altLang="en-US" sz="2800" spc="-100" dirty="0"/>
              <a:t>該員工利用 </a:t>
            </a:r>
            <a:r>
              <a:rPr lang="en-US" altLang="zh-TW" sz="2800" spc="-100" dirty="0" err="1"/>
              <a:t>bitsadmin</a:t>
            </a:r>
            <a:r>
              <a:rPr lang="en-US" altLang="zh-TW" sz="2800" spc="-100" dirty="0"/>
              <a:t> </a:t>
            </a:r>
            <a:r>
              <a:rPr lang="zh-TW" altLang="en-US" sz="2800" spc="-100" dirty="0"/>
              <a:t>下載一張圖片</a:t>
            </a:r>
            <a:r>
              <a:rPr lang="en-US" altLang="zh-TW" sz="2800" spc="-100" dirty="0"/>
              <a:t>,</a:t>
            </a:r>
            <a:r>
              <a:rPr lang="zh-TW" altLang="en-US" sz="2800" spc="-100" dirty="0"/>
              <a:t>下載效率很高</a:t>
            </a:r>
          </a:p>
          <a:p>
            <a:pPr algn="just"/>
            <a:r>
              <a:rPr lang="en-US" altLang="zh-TW" sz="2800" spc="-100" dirty="0"/>
              <a:t>(B) Certutil.exe </a:t>
            </a:r>
            <a:r>
              <a:rPr lang="zh-TW" altLang="en-US" sz="2800" spc="-100" dirty="0"/>
              <a:t>可用來傾印顯示憑證單位</a:t>
            </a:r>
            <a:r>
              <a:rPr lang="en-US" altLang="zh-TW" sz="2800" spc="-100" dirty="0"/>
              <a:t>(CA)</a:t>
            </a:r>
            <a:r>
              <a:rPr lang="zh-TW" altLang="en-US" sz="2800" spc="-100" dirty="0"/>
              <a:t>資訊</a:t>
            </a:r>
            <a:r>
              <a:rPr lang="en-US" altLang="zh-TW" sz="2800" spc="-100" dirty="0"/>
              <a:t>,</a:t>
            </a:r>
            <a:r>
              <a:rPr lang="zh-TW" altLang="en-US" sz="2800" spc="-100" dirty="0"/>
              <a:t>還原 </a:t>
            </a:r>
            <a:r>
              <a:rPr lang="en-US" altLang="zh-TW" sz="2800" spc="-100" dirty="0"/>
              <a:t>CA </a:t>
            </a:r>
            <a:r>
              <a:rPr lang="zh-TW" altLang="en-US" sz="2800" spc="-100" dirty="0"/>
              <a:t>元件</a:t>
            </a:r>
            <a:r>
              <a:rPr lang="zh-TW" altLang="en-US" sz="2800" spc="-100" dirty="0" smtClean="0"/>
              <a:t>、金</a:t>
            </a:r>
            <a:r>
              <a:rPr lang="zh-TW" altLang="en-US" sz="2800" spc="-100" dirty="0"/>
              <a:t>鑰組和憑證鏈結</a:t>
            </a:r>
          </a:p>
          <a:p>
            <a:pPr algn="just"/>
            <a:r>
              <a:rPr lang="en-US" altLang="zh-TW" sz="2800" spc="-100" dirty="0"/>
              <a:t>(C) </a:t>
            </a:r>
            <a:r>
              <a:rPr lang="zh-TW" altLang="en-US" sz="2800" spc="-100" dirty="0"/>
              <a:t>該員工利用 </a:t>
            </a:r>
            <a:r>
              <a:rPr lang="en-US" altLang="zh-TW" sz="2800" spc="-100" dirty="0" err="1"/>
              <a:t>wmic</a:t>
            </a:r>
            <a:r>
              <a:rPr lang="en-US" altLang="zh-TW" sz="2800" spc="-100" dirty="0"/>
              <a:t> </a:t>
            </a:r>
            <a:r>
              <a:rPr lang="zh-TW" altLang="en-US" sz="2800" spc="-100" dirty="0"/>
              <a:t>來叫用 </a:t>
            </a:r>
            <a:r>
              <a:rPr lang="en-US" altLang="zh-TW" sz="2800" spc="-100" dirty="0"/>
              <a:t>windows system32 </a:t>
            </a:r>
            <a:r>
              <a:rPr lang="zh-TW" altLang="en-US" sz="2800" spc="-100" dirty="0"/>
              <a:t>下 </a:t>
            </a:r>
            <a:r>
              <a:rPr lang="en-US" altLang="zh-TW" sz="2800" spc="-100" dirty="0"/>
              <a:t>hacking.exe</a:t>
            </a:r>
          </a:p>
          <a:p>
            <a:pPr algn="just"/>
            <a:r>
              <a:rPr lang="en-US" altLang="zh-TW" sz="2800" spc="-100" dirty="0"/>
              <a:t>(D)</a:t>
            </a:r>
            <a:r>
              <a:rPr lang="zh-TW" altLang="en-US" sz="2800" spc="-100" dirty="0"/>
              <a:t>透過電腦紀錄發現</a:t>
            </a:r>
            <a:r>
              <a:rPr lang="en-US" altLang="zh-TW" sz="2800" spc="-100" dirty="0"/>
              <a:t>,</a:t>
            </a:r>
            <a:r>
              <a:rPr lang="zh-TW" altLang="en-US" sz="2800" spc="-100" dirty="0"/>
              <a:t>本狀況可能為員工個人操作行為所造成</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013623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dirty="0"/>
              <a:t>通用漏洞評分系統</a:t>
            </a:r>
            <a:r>
              <a:rPr lang="en-US" altLang="zh-TW" sz="3200" dirty="0"/>
              <a:t>(Common Vulnerability Scoring </a:t>
            </a:r>
            <a:r>
              <a:rPr lang="en-US" altLang="zh-TW" sz="3200" dirty="0" err="1"/>
              <a:t>System,CVSS</a:t>
            </a:r>
            <a:r>
              <a:rPr lang="en-US" altLang="zh-TW" sz="3200" dirty="0"/>
              <a:t>)</a:t>
            </a:r>
            <a:r>
              <a:rPr lang="zh-TW" altLang="en-US" sz="3200" dirty="0"/>
              <a:t>是一個可衡量漏洞嚴重程度的公開標準</a:t>
            </a:r>
            <a:r>
              <a:rPr lang="zh-TW" altLang="en-US" sz="3200" dirty="0" smtClean="0"/>
              <a:t>。</a:t>
            </a:r>
            <a:endParaRPr lang="en-US" altLang="zh-TW" sz="3200" dirty="0" smtClean="0"/>
          </a:p>
          <a:p>
            <a:pPr algn="just"/>
            <a:r>
              <a:rPr lang="en-US" altLang="zh-TW" sz="3200" dirty="0" smtClean="0"/>
              <a:t>CVSSv3 </a:t>
            </a:r>
            <a:r>
              <a:rPr lang="zh-TW" altLang="en-US" sz="3200" dirty="0"/>
              <a:t>以基本指標群</a:t>
            </a:r>
            <a:r>
              <a:rPr lang="en-US" altLang="zh-TW" sz="3200" dirty="0"/>
              <a:t>(Base metric group)</a:t>
            </a:r>
            <a:r>
              <a:rPr lang="zh-TW" altLang="en-US" sz="3200" dirty="0"/>
              <a:t>、暫時指標群</a:t>
            </a:r>
            <a:r>
              <a:rPr lang="en-US" altLang="zh-TW" sz="3200" dirty="0"/>
              <a:t>(Temporal metric group)</a:t>
            </a:r>
            <a:r>
              <a:rPr lang="zh-TW" altLang="en-US" sz="3200" dirty="0"/>
              <a:t>及環境指標群</a:t>
            </a:r>
            <a:r>
              <a:rPr lang="en-US" altLang="zh-TW" sz="3200" dirty="0"/>
              <a:t>(Environmental metric group)</a:t>
            </a:r>
            <a:r>
              <a:rPr lang="zh-TW" altLang="en-US" sz="3200" dirty="0"/>
              <a:t>等 </a:t>
            </a:r>
            <a:r>
              <a:rPr lang="en-US" altLang="zh-TW" sz="3200" dirty="0"/>
              <a:t>3 </a:t>
            </a:r>
            <a:r>
              <a:rPr lang="zh-TW" altLang="en-US" sz="3200" dirty="0"/>
              <a:t>個群組來進行判斷。關於基本指標群</a:t>
            </a:r>
            <a:r>
              <a:rPr lang="en-US" altLang="zh-TW" sz="3200" dirty="0"/>
              <a:t>,</a:t>
            </a:r>
            <a:r>
              <a:rPr lang="zh-TW" altLang="en-US" sz="3200" dirty="0"/>
              <a:t>下列何者「不」是其考量因素</a:t>
            </a:r>
            <a:r>
              <a:rPr lang="en-US" altLang="zh-TW" sz="3200" dirty="0"/>
              <a:t>?</a:t>
            </a:r>
          </a:p>
          <a:p>
            <a:pPr algn="just"/>
            <a:r>
              <a:rPr lang="en-US" altLang="zh-TW" sz="3200" dirty="0"/>
              <a:t>(A)</a:t>
            </a:r>
            <a:r>
              <a:rPr lang="zh-TW" altLang="en-US" sz="3200" dirty="0"/>
              <a:t>機密性衝擊</a:t>
            </a:r>
            <a:r>
              <a:rPr lang="en-US" altLang="zh-TW" sz="3200" dirty="0"/>
              <a:t>(Confidentiality Impact)</a:t>
            </a:r>
          </a:p>
          <a:p>
            <a:pPr algn="just"/>
            <a:r>
              <a:rPr lang="en-US" altLang="zh-TW" sz="3200" dirty="0"/>
              <a:t>(B) </a:t>
            </a:r>
            <a:r>
              <a:rPr lang="zh-TW" altLang="en-US" sz="3200" dirty="0"/>
              <a:t>攻擊途徑</a:t>
            </a:r>
            <a:r>
              <a:rPr lang="en-US" altLang="zh-TW" sz="3200" dirty="0"/>
              <a:t>(Attack Vector)</a:t>
            </a:r>
          </a:p>
          <a:p>
            <a:pPr algn="just"/>
            <a:r>
              <a:rPr lang="en-US" altLang="zh-TW" sz="3200" dirty="0"/>
              <a:t>(C) </a:t>
            </a:r>
            <a:r>
              <a:rPr lang="zh-TW" altLang="en-US" sz="3200" dirty="0"/>
              <a:t>攻擊複雜度</a:t>
            </a:r>
            <a:r>
              <a:rPr lang="en-US" altLang="zh-TW" sz="3200" dirty="0"/>
              <a:t>(Attack Complexity)</a:t>
            </a:r>
          </a:p>
          <a:p>
            <a:pPr algn="just"/>
            <a:r>
              <a:rPr lang="en-US" altLang="zh-TW" sz="3200" dirty="0"/>
              <a:t>(D)</a:t>
            </a:r>
            <a:r>
              <a:rPr lang="zh-TW" altLang="en-US" sz="3200" dirty="0"/>
              <a:t>可靠性衝擊</a:t>
            </a:r>
            <a:r>
              <a:rPr lang="en-US" altLang="zh-TW" sz="3200" dirty="0"/>
              <a:t>(Reliability Impact)</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45203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某公司因資安考量</a:t>
            </a:r>
            <a:r>
              <a:rPr lang="en-US" altLang="zh-TW" sz="3200" spc="-150" dirty="0"/>
              <a:t>,</a:t>
            </a:r>
            <a:r>
              <a:rPr lang="zh-TW" altLang="en-US" sz="3200" spc="-150" dirty="0"/>
              <a:t>重新規劃對外網站的連線架構</a:t>
            </a:r>
            <a:r>
              <a:rPr lang="en-US" altLang="zh-TW" sz="3200" spc="-150" dirty="0"/>
              <a:t>,AP </a:t>
            </a:r>
            <a:r>
              <a:rPr lang="zh-TW" altLang="en-US" sz="3200" spc="-150" dirty="0"/>
              <a:t>與 </a:t>
            </a:r>
            <a:r>
              <a:rPr lang="en-US" altLang="zh-TW" sz="3200" spc="-150" dirty="0"/>
              <a:t>DB </a:t>
            </a:r>
            <a:r>
              <a:rPr lang="en-US" altLang="zh-TW" sz="3200" spc="-150" dirty="0" smtClean="0"/>
              <a:t>Server</a:t>
            </a:r>
            <a:r>
              <a:rPr lang="zh-TW" altLang="en-US" sz="3200" spc="-150" dirty="0" smtClean="0"/>
              <a:t>放在 </a:t>
            </a:r>
            <a:r>
              <a:rPr lang="en-US" altLang="zh-TW" sz="3200" spc="-150" dirty="0" err="1"/>
              <a:t>Intranet,Reverse</a:t>
            </a:r>
            <a:r>
              <a:rPr lang="en-US" altLang="zh-TW" sz="3200" spc="-150" dirty="0"/>
              <a:t> </a:t>
            </a:r>
            <a:r>
              <a:rPr lang="en-US" altLang="zh-TW" sz="3200" spc="-150" dirty="0" smtClean="0"/>
              <a:t>proxy(Web)</a:t>
            </a:r>
            <a:r>
              <a:rPr lang="zh-TW" altLang="en-US" sz="3200" spc="-150" dirty="0" smtClean="0"/>
              <a:t>放在 </a:t>
            </a:r>
            <a:r>
              <a:rPr lang="en-US" altLang="zh-TW" sz="3200" spc="-150" dirty="0"/>
              <a:t>DMZ,</a:t>
            </a:r>
            <a:r>
              <a:rPr lang="zh-TW" altLang="en-US" sz="3200" spc="-100" dirty="0"/>
              <a:t>對外 </a:t>
            </a:r>
            <a:r>
              <a:rPr lang="en-US" altLang="zh-TW" sz="3200" spc="-100" dirty="0"/>
              <a:t>Web </a:t>
            </a:r>
            <a:r>
              <a:rPr lang="zh-TW" altLang="en-US" sz="3200" spc="-100" dirty="0"/>
              <a:t>連線</a:t>
            </a:r>
            <a:r>
              <a:rPr lang="zh-TW" altLang="en-US" sz="3200" spc="-100" dirty="0" smtClean="0"/>
              <a:t>使用 </a:t>
            </a:r>
            <a:r>
              <a:rPr lang="en-US" altLang="zh-TW" sz="3200" spc="-100" dirty="0" smtClean="0"/>
              <a:t>SSL </a:t>
            </a:r>
            <a:r>
              <a:rPr lang="zh-TW" altLang="en-US" sz="3200" spc="-100" dirty="0"/>
              <a:t>連線</a:t>
            </a:r>
            <a:r>
              <a:rPr lang="en-US" altLang="zh-TW" sz="3200" spc="-100" dirty="0"/>
              <a:t>,AP </a:t>
            </a:r>
            <a:r>
              <a:rPr lang="zh-TW" altLang="en-US" sz="3200" spc="-100" dirty="0"/>
              <a:t>與 </a:t>
            </a:r>
            <a:r>
              <a:rPr lang="en-US" altLang="zh-TW" sz="3200" spc="-100" dirty="0"/>
              <a:t>Reverse proxy </a:t>
            </a:r>
            <a:r>
              <a:rPr lang="zh-TW" altLang="en-US" sz="3200" spc="-100" dirty="0"/>
              <a:t>之間亦使用加密連線</a:t>
            </a:r>
            <a:r>
              <a:rPr lang="en-US" altLang="zh-TW" sz="3200" spc="-100" dirty="0"/>
              <a:t>,</a:t>
            </a:r>
            <a:r>
              <a:rPr lang="zh-TW" altLang="en-US" sz="3200" spc="-100" dirty="0"/>
              <a:t>而這幾台</a:t>
            </a:r>
            <a:r>
              <a:rPr lang="zh-TW" altLang="en-US" sz="3200" spc="-100" dirty="0" smtClean="0"/>
              <a:t>主機間</a:t>
            </a:r>
            <a:r>
              <a:rPr lang="zh-TW" altLang="en-US" sz="3200" spc="-100" dirty="0"/>
              <a:t>的流量</a:t>
            </a:r>
            <a:r>
              <a:rPr lang="en-US" altLang="zh-TW" sz="3200" spc="-100" dirty="0"/>
              <a:t>,</a:t>
            </a:r>
            <a:r>
              <a:rPr lang="zh-TW" altLang="en-US" sz="3200" spc="-100" dirty="0"/>
              <a:t>都納入網路型 </a:t>
            </a:r>
            <a:r>
              <a:rPr lang="en-US" altLang="zh-TW" sz="3200" spc="-100" dirty="0"/>
              <a:t>IPS </a:t>
            </a:r>
            <a:r>
              <a:rPr lang="zh-TW" altLang="en-US" sz="3200" spc="-100" dirty="0"/>
              <a:t>進行監控</a:t>
            </a:r>
            <a:r>
              <a:rPr lang="en-US" altLang="zh-TW" sz="3200" spc="-100" dirty="0"/>
              <a:t>(</a:t>
            </a:r>
            <a:r>
              <a:rPr lang="zh-TW" altLang="en-US" sz="3200" spc="-100" dirty="0"/>
              <a:t>該 </a:t>
            </a:r>
            <a:r>
              <a:rPr lang="en-US" altLang="zh-TW" sz="3200" spc="-100" dirty="0"/>
              <a:t>IPS </a:t>
            </a:r>
            <a:r>
              <a:rPr lang="zh-TW" altLang="en-US" sz="3200" spc="-200" dirty="0"/>
              <a:t>目前僅有攻擊特徵偵測</a:t>
            </a:r>
            <a:r>
              <a:rPr lang="zh-TW" altLang="en-US" sz="3200" spc="-200" dirty="0" smtClean="0"/>
              <a:t>功能</a:t>
            </a:r>
            <a:r>
              <a:rPr lang="en-US" altLang="zh-TW" sz="3200" spc="-200" dirty="0" smtClean="0"/>
              <a:t>), DMZ/Internet/Intranet </a:t>
            </a:r>
            <a:r>
              <a:rPr lang="zh-TW" altLang="en-US" sz="3200" spc="-100" dirty="0" smtClean="0"/>
              <a:t>間</a:t>
            </a:r>
            <a:r>
              <a:rPr lang="zh-TW" altLang="en-US" sz="3200" spc="-100" dirty="0"/>
              <a:t>亦有防火牆進行連線控管</a:t>
            </a:r>
            <a:r>
              <a:rPr lang="zh-TW" altLang="en-US" sz="3200" spc="-100" dirty="0" smtClean="0"/>
              <a:t>。</a:t>
            </a:r>
            <a:endParaRPr lang="en-US" altLang="zh-TW" sz="3200" spc="-100" dirty="0" smtClean="0"/>
          </a:p>
          <a:p>
            <a:endParaRPr lang="en-US" altLang="zh-TW" sz="3200" spc="-100" dirty="0"/>
          </a:p>
          <a:p>
            <a:r>
              <a:rPr lang="zh-TW" altLang="en-US" sz="3200" spc="-100" dirty="0" smtClean="0"/>
              <a:t>某</a:t>
            </a:r>
            <a:r>
              <a:rPr lang="zh-TW" altLang="en-US" sz="3200" spc="-100" dirty="0"/>
              <a:t>天公司內的資安人員發現有人嘗試在攻擊對外網站</a:t>
            </a:r>
            <a:r>
              <a:rPr lang="en-US" altLang="zh-TW" sz="3200" spc="-100" dirty="0"/>
              <a:t>,</a:t>
            </a:r>
            <a:r>
              <a:rPr lang="zh-TW" altLang="en-US" sz="3200" spc="-100" dirty="0"/>
              <a:t>在 </a:t>
            </a:r>
            <a:r>
              <a:rPr lang="en-US" altLang="zh-TW" sz="3200" spc="-100" dirty="0"/>
              <a:t>DMZ Web server </a:t>
            </a:r>
            <a:r>
              <a:rPr lang="zh-TW" altLang="en-US" sz="3200" spc="-100" dirty="0"/>
              <a:t>連線日誌中發現以下可疑的連線記錄</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spTree>
    <p:extLst>
      <p:ext uri="{BB962C8B-B14F-4D97-AF65-F5344CB8AC3E}">
        <p14:creationId xmlns:p14="http://schemas.microsoft.com/office/powerpoint/2010/main" val="3599823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pic>
        <p:nvPicPr>
          <p:cNvPr id="5" name="圖片 4" descr="C:\Users\Win7\Desktop\12226.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224343"/>
            <a:ext cx="8527627" cy="5021009"/>
          </a:xfrm>
          <a:prstGeom prst="rect">
            <a:avLst/>
          </a:prstGeom>
          <a:noFill/>
          <a:ln>
            <a:noFill/>
          </a:ln>
        </p:spPr>
      </p:pic>
    </p:spTree>
    <p:extLst>
      <p:ext uri="{BB962C8B-B14F-4D97-AF65-F5344CB8AC3E}">
        <p14:creationId xmlns:p14="http://schemas.microsoft.com/office/powerpoint/2010/main" val="319088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下列敘述何者正確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若此連線行為是攻擊</a:t>
            </a:r>
            <a:r>
              <a:rPr lang="en-US" altLang="zh-TW" sz="3200" spc="-100" dirty="0"/>
              <a:t>,</a:t>
            </a:r>
            <a:r>
              <a:rPr lang="zh-TW" altLang="en-US" sz="3200" spc="-100" dirty="0"/>
              <a:t>該攻擊有可能執行成功</a:t>
            </a:r>
          </a:p>
          <a:p>
            <a:pPr algn="just"/>
            <a:r>
              <a:rPr lang="en-US" altLang="zh-TW" sz="3200" spc="-100" dirty="0"/>
              <a:t>(B) </a:t>
            </a:r>
            <a:r>
              <a:rPr lang="zh-TW" altLang="en-US" sz="3200" spc="-100" dirty="0"/>
              <a:t>此 </a:t>
            </a:r>
            <a:r>
              <a:rPr lang="en-US" altLang="zh-TW" sz="3200" spc="-100" dirty="0"/>
              <a:t>web server </a:t>
            </a:r>
            <a:r>
              <a:rPr lang="zh-TW" altLang="en-US" sz="3200" spc="-100" dirty="0"/>
              <a:t>為 </a:t>
            </a:r>
            <a:r>
              <a:rPr lang="en-US" altLang="zh-TW" sz="3200" spc="-100" dirty="0"/>
              <a:t>Linux Base </a:t>
            </a:r>
            <a:r>
              <a:rPr lang="zh-TW" altLang="en-US" sz="3200" spc="-100" dirty="0"/>
              <a:t>主機</a:t>
            </a:r>
          </a:p>
          <a:p>
            <a:pPr algn="just"/>
            <a:r>
              <a:rPr lang="en-US" altLang="zh-TW" sz="3200" spc="-100" dirty="0"/>
              <a:t>(C) </a:t>
            </a:r>
            <a:r>
              <a:rPr lang="zh-TW" altLang="en-US" sz="3200" spc="-100" dirty="0"/>
              <a:t>此網站的對外服務 </a:t>
            </a:r>
            <a:r>
              <a:rPr lang="en-US" altLang="zh-TW" sz="3200" spc="-100" dirty="0"/>
              <a:t>Port </a:t>
            </a:r>
            <a:r>
              <a:rPr lang="zh-TW" altLang="en-US" sz="3200" spc="-100" dirty="0"/>
              <a:t>為 </a:t>
            </a:r>
            <a:r>
              <a:rPr lang="en-US" altLang="zh-TW" sz="3200" spc="-100" dirty="0"/>
              <a:t>443 </a:t>
            </a:r>
            <a:r>
              <a:rPr lang="zh-TW" altLang="en-US" sz="3200" spc="-100" dirty="0"/>
              <a:t>埠</a:t>
            </a:r>
          </a:p>
          <a:p>
            <a:pPr algn="just"/>
            <a:r>
              <a:rPr lang="en-US" altLang="zh-TW" sz="3200" spc="-100" dirty="0"/>
              <a:t>(D)</a:t>
            </a:r>
            <a:r>
              <a:rPr lang="zh-TW" altLang="en-US" sz="3200" spc="-100" dirty="0"/>
              <a:t>此次連線的來源 </a:t>
            </a:r>
            <a:r>
              <a:rPr lang="en-US" altLang="zh-TW" sz="3200" spc="-100" dirty="0"/>
              <a:t>IP </a:t>
            </a:r>
            <a:r>
              <a:rPr lang="zh-TW" altLang="en-US" sz="3200" spc="-100" dirty="0"/>
              <a:t>為 </a:t>
            </a:r>
            <a:r>
              <a:rPr lang="en-US" altLang="zh-TW" sz="3200" spc="-100" dirty="0"/>
              <a:t>113.101.155.21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46646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7831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當攻擊發生時</a:t>
            </a:r>
            <a:r>
              <a:rPr lang="en-US" altLang="zh-TW" sz="3200" spc="-100" dirty="0"/>
              <a:t>,IPS </a:t>
            </a:r>
            <a:r>
              <a:rPr lang="zh-TW" altLang="en-US" sz="3200" spc="-100" dirty="0"/>
              <a:t>在當下並無</a:t>
            </a:r>
            <a:r>
              <a:rPr lang="zh-TW" altLang="en-US" sz="3200" spc="-100" dirty="0" smtClean="0"/>
              <a:t>觸發告警</a:t>
            </a:r>
            <a:r>
              <a:rPr lang="en-US" altLang="zh-TW" sz="3200" spc="-100" dirty="0" smtClean="0"/>
              <a:t>,</a:t>
            </a:r>
            <a:r>
              <a:rPr lang="zh-TW" altLang="en-US" sz="3200" spc="-100" dirty="0" smtClean="0"/>
              <a:t>經與原廠確認</a:t>
            </a:r>
            <a:r>
              <a:rPr lang="en-US" altLang="zh-TW" sz="3200" spc="-100" dirty="0" smtClean="0"/>
              <a:t>,</a:t>
            </a:r>
            <a:r>
              <a:rPr lang="zh-TW" altLang="en-US" sz="3200" spc="-100" dirty="0" smtClean="0"/>
              <a:t>原廠告知該設備對此一攻擊具有偵測能力</a:t>
            </a:r>
            <a:r>
              <a:rPr lang="en-US" altLang="zh-TW" sz="3200" spc="-100" dirty="0" smtClean="0"/>
              <a:t>,</a:t>
            </a:r>
            <a:r>
              <a:rPr lang="zh-TW" altLang="en-US" sz="3200" spc="-100" dirty="0" smtClean="0"/>
              <a:t>下列敘述何者「不」是未觸發告警原因</a:t>
            </a:r>
            <a:r>
              <a:rPr lang="en-US" altLang="zh-TW" sz="3200" spc="-100" dirty="0" smtClean="0"/>
              <a:t>?</a:t>
            </a:r>
          </a:p>
          <a:p>
            <a:pPr algn="just"/>
            <a:r>
              <a:rPr lang="en-US" altLang="zh-TW" sz="2800" spc="-100" dirty="0" smtClean="0"/>
              <a:t>(</a:t>
            </a:r>
            <a:r>
              <a:rPr lang="en-US" altLang="zh-TW" sz="2800" spc="-100" dirty="0"/>
              <a:t>A)IPS </a:t>
            </a:r>
            <a:r>
              <a:rPr lang="zh-TW" altLang="en-US" sz="2800" spc="-100" dirty="0"/>
              <a:t>未告警的原因可能是 </a:t>
            </a:r>
            <a:r>
              <a:rPr lang="en-US" altLang="zh-TW" sz="2800" spc="-100" dirty="0"/>
              <a:t>pattern </a:t>
            </a:r>
            <a:r>
              <a:rPr lang="zh-TW" altLang="en-US" sz="2800" spc="-100" dirty="0"/>
              <a:t>未即時更新</a:t>
            </a:r>
            <a:r>
              <a:rPr lang="en-US" altLang="zh-TW" sz="2800" spc="-100" dirty="0"/>
              <a:t>,</a:t>
            </a:r>
            <a:r>
              <a:rPr lang="zh-TW" altLang="en-US" sz="2800" spc="-100" dirty="0"/>
              <a:t>導致攻擊當下設備未即時告警</a:t>
            </a:r>
          </a:p>
          <a:p>
            <a:pPr algn="just"/>
            <a:r>
              <a:rPr lang="en-US" altLang="zh-TW" sz="2800" spc="-100" dirty="0"/>
              <a:t>(B) </a:t>
            </a:r>
            <a:r>
              <a:rPr lang="zh-TW" altLang="en-US" sz="2800" spc="-100" dirty="0"/>
              <a:t>攻擊流量未透過 </a:t>
            </a:r>
            <a:r>
              <a:rPr lang="en-US" altLang="zh-TW" sz="2800" spc="-100" dirty="0"/>
              <a:t>IPS </a:t>
            </a:r>
            <a:r>
              <a:rPr lang="zh-TW" altLang="en-US" sz="2800" spc="-100" dirty="0"/>
              <a:t>分析</a:t>
            </a:r>
            <a:r>
              <a:rPr lang="en-US" altLang="zh-TW" sz="2800" spc="-100" dirty="0"/>
              <a:t>,</a:t>
            </a:r>
            <a:r>
              <a:rPr lang="zh-TW" altLang="en-US" sz="2800" spc="-100" dirty="0"/>
              <a:t>以致該設備未觸發示警</a:t>
            </a:r>
          </a:p>
          <a:p>
            <a:pPr algn="just"/>
            <a:r>
              <a:rPr lang="en-US" altLang="zh-TW" sz="2800" spc="-100" dirty="0"/>
              <a:t>(C) </a:t>
            </a:r>
            <a:r>
              <a:rPr lang="zh-TW" altLang="en-US" sz="2800" spc="-100" dirty="0"/>
              <a:t>因攻擊流量為 </a:t>
            </a:r>
            <a:r>
              <a:rPr lang="en-US" altLang="zh-TW" sz="2800" spc="-100" dirty="0"/>
              <a:t>SSL </a:t>
            </a:r>
            <a:r>
              <a:rPr lang="zh-TW" altLang="en-US" sz="2800" spc="-100" dirty="0"/>
              <a:t>加密</a:t>
            </a:r>
            <a:r>
              <a:rPr lang="en-US" altLang="zh-TW" sz="2800" spc="-100" dirty="0"/>
              <a:t>,</a:t>
            </a:r>
            <a:r>
              <a:rPr lang="zh-TW" altLang="en-US" sz="2800" spc="-100" dirty="0"/>
              <a:t>以致該設備未能有效偵測觸發告警</a:t>
            </a:r>
          </a:p>
          <a:p>
            <a:pPr algn="just"/>
            <a:r>
              <a:rPr lang="en-US" altLang="zh-TW" sz="2800" spc="-100" dirty="0"/>
              <a:t>(D)</a:t>
            </a:r>
            <a:r>
              <a:rPr lang="zh-TW" altLang="en-US" sz="2800" spc="-100" dirty="0"/>
              <a:t>由於攻擊發生時</a:t>
            </a:r>
            <a:r>
              <a:rPr lang="en-US" altLang="zh-TW" sz="2800" spc="-100" dirty="0"/>
              <a:t>,</a:t>
            </a:r>
            <a:r>
              <a:rPr lang="zh-TW" altLang="en-US" sz="2800" spc="-100" dirty="0"/>
              <a:t>網站流量過大</a:t>
            </a:r>
            <a:r>
              <a:rPr lang="en-US" altLang="zh-TW" sz="2800" spc="-100" dirty="0"/>
              <a:t>,</a:t>
            </a:r>
            <a:r>
              <a:rPr lang="zh-TW" altLang="en-US" sz="2800" spc="-100" dirty="0"/>
              <a:t>超過 </a:t>
            </a:r>
            <a:r>
              <a:rPr lang="en-US" altLang="zh-TW" sz="2800" spc="-100" dirty="0"/>
              <a:t>IPS </a:t>
            </a:r>
            <a:r>
              <a:rPr lang="zh-TW" altLang="en-US" sz="2800" spc="-100" dirty="0"/>
              <a:t>處理上限</a:t>
            </a:r>
            <a:r>
              <a:rPr lang="en-US" altLang="zh-TW" sz="2800" spc="-100" dirty="0"/>
              <a:t>,</a:t>
            </a:r>
            <a:r>
              <a:rPr lang="zh-TW" altLang="en-US" sz="2800" spc="-100" dirty="0"/>
              <a:t>以致該</a:t>
            </a:r>
            <a:r>
              <a:rPr lang="zh-TW" altLang="en-US" sz="2800" spc="-100" dirty="0" smtClean="0"/>
              <a:t>設備漏</a:t>
            </a:r>
            <a:r>
              <a:rPr lang="zh-TW" altLang="en-US" sz="2800" spc="-100" dirty="0"/>
              <a:t>封包未能正常告警</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84926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當資安人員進一步分析 </a:t>
            </a:r>
            <a:r>
              <a:rPr lang="en-US" altLang="zh-TW" sz="3200" spc="-100" dirty="0"/>
              <a:t>AP Server</a:t>
            </a:r>
          </a:p>
          <a:p>
            <a:pPr algn="just"/>
            <a:r>
              <a:rPr lang="en-US" altLang="zh-TW" sz="3200" spc="-100" dirty="0"/>
              <a:t>Access Log,</a:t>
            </a:r>
            <a:r>
              <a:rPr lang="zh-TW" altLang="en-US" sz="3200" spc="-100" dirty="0"/>
              <a:t>發現 </a:t>
            </a:r>
            <a:r>
              <a:rPr lang="en-US" altLang="zh-TW" sz="3200" spc="-100" dirty="0"/>
              <a:t>AP Server </a:t>
            </a:r>
            <a:r>
              <a:rPr lang="zh-TW" altLang="en-US" sz="3200" spc="-100" dirty="0"/>
              <a:t>所紀錄的連線 </a:t>
            </a:r>
            <a:r>
              <a:rPr lang="en-US" altLang="zh-TW" sz="3200" spc="-100" dirty="0"/>
              <a:t>Log </a:t>
            </a:r>
            <a:r>
              <a:rPr lang="zh-TW" altLang="en-US" sz="3200" spc="-100" dirty="0"/>
              <a:t>中</a:t>
            </a:r>
            <a:r>
              <a:rPr lang="en-US" altLang="zh-TW" sz="3200" spc="-100" dirty="0"/>
              <a:t>,</a:t>
            </a:r>
            <a:r>
              <a:rPr lang="zh-TW" altLang="en-US" sz="3200" spc="-100" dirty="0"/>
              <a:t>來源 </a:t>
            </a:r>
            <a:r>
              <a:rPr lang="en-US" altLang="zh-TW" sz="3200" spc="-100" dirty="0"/>
              <a:t>IP </a:t>
            </a:r>
            <a:r>
              <a:rPr lang="zh-TW" altLang="en-US" sz="3200" spc="-100" dirty="0"/>
              <a:t>都只</a:t>
            </a:r>
            <a:r>
              <a:rPr lang="zh-TW" altLang="en-US" sz="3200" spc="-100" dirty="0" smtClean="0"/>
              <a:t>出現</a:t>
            </a:r>
            <a:r>
              <a:rPr lang="en-US" altLang="zh-TW" sz="3200" spc="-100" dirty="0" smtClean="0"/>
              <a:t>DMZ </a:t>
            </a:r>
            <a:r>
              <a:rPr lang="en-US" altLang="zh-TW" sz="3200" spc="-100" dirty="0"/>
              <a:t>Web IP(113.101.155.21),</a:t>
            </a:r>
            <a:r>
              <a:rPr lang="zh-TW" altLang="en-US" sz="3200" spc="-100" dirty="0"/>
              <a:t>未出現其他外部來源 </a:t>
            </a:r>
            <a:r>
              <a:rPr lang="en-US" altLang="zh-TW" sz="3200" spc="-100" dirty="0"/>
              <a:t>IP,</a:t>
            </a:r>
            <a:r>
              <a:rPr lang="zh-TW" altLang="en-US" sz="3200" spc="-100" dirty="0"/>
              <a:t>可能是下列</a:t>
            </a:r>
            <a:r>
              <a:rPr lang="zh-TW" altLang="en-US" sz="3200" spc="-100" dirty="0" smtClean="0"/>
              <a:t>何項</a:t>
            </a:r>
            <a:r>
              <a:rPr lang="zh-TW" altLang="en-US" sz="3200" spc="-100" dirty="0"/>
              <a:t>功能所造成的影響</a:t>
            </a:r>
            <a:r>
              <a:rPr lang="en-US" altLang="zh-TW" sz="3200" spc="-100" dirty="0" smtClean="0"/>
              <a:t>?</a:t>
            </a:r>
          </a:p>
          <a:p>
            <a:pPr algn="just"/>
            <a:endParaRPr lang="en-US" altLang="zh-TW" sz="3200" spc="-100" dirty="0"/>
          </a:p>
          <a:p>
            <a:pPr algn="just"/>
            <a:r>
              <a:rPr lang="en-US" altLang="zh-TW" sz="3200" spc="-100" dirty="0"/>
              <a:t>(A)</a:t>
            </a:r>
            <a:r>
              <a:rPr lang="zh-TW" altLang="en-US" sz="3200" spc="-100" dirty="0"/>
              <a:t>未配置 </a:t>
            </a:r>
            <a:r>
              <a:rPr lang="en-US" altLang="zh-TW" sz="3200" spc="-100" dirty="0"/>
              <a:t>x-client-trace-id </a:t>
            </a:r>
            <a:r>
              <a:rPr lang="zh-TW" altLang="en-US" sz="3200" spc="-100" dirty="0"/>
              <a:t>功能</a:t>
            </a:r>
          </a:p>
          <a:p>
            <a:pPr algn="just"/>
            <a:r>
              <a:rPr lang="en-US" altLang="zh-TW" sz="3200" spc="-100" dirty="0"/>
              <a:t>(B) </a:t>
            </a:r>
            <a:r>
              <a:rPr lang="zh-TW" altLang="en-US" sz="3200" spc="-100" dirty="0"/>
              <a:t>未配置 </a:t>
            </a:r>
            <a:r>
              <a:rPr lang="en-US" altLang="zh-TW" sz="3200" spc="-100" dirty="0"/>
              <a:t>x-request-id </a:t>
            </a:r>
            <a:r>
              <a:rPr lang="zh-TW" altLang="en-US" sz="3200" spc="-100" dirty="0"/>
              <a:t>功能</a:t>
            </a:r>
          </a:p>
          <a:p>
            <a:pPr algn="just"/>
            <a:r>
              <a:rPr lang="en-US" altLang="zh-TW" sz="3200" spc="-100" dirty="0"/>
              <a:t>(C) </a:t>
            </a:r>
            <a:r>
              <a:rPr lang="zh-TW" altLang="en-US" sz="3200" spc="-100" dirty="0"/>
              <a:t>未配置 </a:t>
            </a:r>
            <a:r>
              <a:rPr lang="en-US" altLang="zh-TW" sz="3200" spc="-100" dirty="0"/>
              <a:t>x-forward-for </a:t>
            </a:r>
            <a:r>
              <a:rPr lang="zh-TW" altLang="en-US" sz="3200" spc="-100" dirty="0"/>
              <a:t>功能</a:t>
            </a:r>
          </a:p>
          <a:p>
            <a:pPr algn="just"/>
            <a:r>
              <a:rPr lang="en-US" altLang="zh-TW" sz="3200" spc="-100" dirty="0"/>
              <a:t>(D)</a:t>
            </a:r>
            <a:r>
              <a:rPr lang="zh-TW" altLang="en-US" sz="3200" spc="-100" dirty="0"/>
              <a:t>未配置 </a:t>
            </a:r>
            <a:r>
              <a:rPr lang="en-US" altLang="zh-TW" sz="3200" spc="-100" dirty="0"/>
              <a:t>user-agent </a:t>
            </a:r>
            <a:r>
              <a:rPr lang="zh-TW" altLang="en-US" sz="3200" spc="-100" dirty="0"/>
              <a:t>功能</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89817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此次駭客遠端攻擊最終有成功</a:t>
            </a:r>
            <a:r>
              <a:rPr lang="en-US" altLang="zh-TW" sz="3200" spc="-100" dirty="0"/>
              <a:t>,</a:t>
            </a:r>
            <a:r>
              <a:rPr lang="zh-TW" altLang="en-US" sz="3200" spc="-100" dirty="0" smtClean="0"/>
              <a:t>駭客</a:t>
            </a:r>
            <a:r>
              <a:rPr lang="zh-TW" altLang="en-US" sz="3200" spc="-100" dirty="0"/>
              <a:t>透過應用程式漏洞在 </a:t>
            </a:r>
            <a:r>
              <a:rPr lang="en-US" altLang="zh-TW" sz="3200" spc="-100" dirty="0"/>
              <a:t>AP Server </a:t>
            </a:r>
            <a:r>
              <a:rPr lang="zh-TW" altLang="en-US" sz="3200" spc="-100" dirty="0"/>
              <a:t>上植入了常見已知的後門程式</a:t>
            </a:r>
            <a:r>
              <a:rPr lang="en-US" altLang="zh-TW" sz="3200" spc="-100" dirty="0"/>
              <a:t>,</a:t>
            </a:r>
            <a:r>
              <a:rPr lang="zh-TW" altLang="en-US" sz="3200" spc="-100" dirty="0"/>
              <a:t>但當下資安人員未能發現</a:t>
            </a:r>
            <a:r>
              <a:rPr lang="en-US" altLang="zh-TW" sz="3200" spc="-100" dirty="0"/>
              <a:t>,</a:t>
            </a:r>
            <a:r>
              <a:rPr lang="zh-TW" altLang="en-US" sz="3200" spc="-100" dirty="0"/>
              <a:t>如果要改善此連線架構的資安偵測</a:t>
            </a:r>
            <a:r>
              <a:rPr lang="en-US" altLang="zh-TW" sz="3200" spc="-100" dirty="0"/>
              <a:t>,</a:t>
            </a:r>
            <a:r>
              <a:rPr lang="zh-TW" altLang="en-US" sz="3200" spc="-100" dirty="0"/>
              <a:t>能第一時間發現或防止駭客植入後門程式</a:t>
            </a:r>
            <a:r>
              <a:rPr lang="en-US" altLang="zh-TW" sz="3200" spc="-100" dirty="0"/>
              <a:t>,</a:t>
            </a:r>
            <a:r>
              <a:rPr lang="zh-TW" altLang="en-US" sz="3200" spc="-100" dirty="0"/>
              <a:t>在不影響 </a:t>
            </a:r>
            <a:r>
              <a:rPr lang="en-US" altLang="zh-TW" sz="3200" spc="-100" dirty="0"/>
              <a:t>AP </a:t>
            </a:r>
            <a:r>
              <a:rPr lang="zh-TW" altLang="en-US" sz="3200" spc="-100" dirty="0"/>
              <a:t>服務功能的前提下</a:t>
            </a:r>
            <a:r>
              <a:rPr lang="en-US" altLang="zh-TW" sz="3200" spc="-100" dirty="0"/>
              <a:t>,</a:t>
            </a:r>
            <a:r>
              <a:rPr lang="zh-TW" altLang="en-US" sz="3200" spc="-100" dirty="0"/>
              <a:t>下列哪些敘述可以達到此一目的</a:t>
            </a:r>
            <a:r>
              <a:rPr lang="en-US" altLang="zh-TW" sz="3200" spc="-100" dirty="0"/>
              <a:t>?</a:t>
            </a:r>
          </a:p>
          <a:p>
            <a:pPr algn="just"/>
            <a:r>
              <a:rPr lang="en-US" altLang="zh-TW" sz="3200" spc="-100" dirty="0"/>
              <a:t>(A)</a:t>
            </a:r>
            <a:r>
              <a:rPr lang="zh-TW" altLang="en-US" sz="3200" spc="-100" dirty="0"/>
              <a:t>在網路型 </a:t>
            </a:r>
            <a:r>
              <a:rPr lang="en-US" altLang="zh-TW" sz="3200" spc="-100" dirty="0"/>
              <a:t>IPS </a:t>
            </a:r>
            <a:r>
              <a:rPr lang="zh-TW" altLang="en-US" sz="3200" spc="-100" dirty="0"/>
              <a:t>中</a:t>
            </a:r>
            <a:r>
              <a:rPr lang="en-US" altLang="zh-TW" sz="3200" spc="-100" dirty="0"/>
              <a:t>,</a:t>
            </a:r>
            <a:r>
              <a:rPr lang="zh-TW" altLang="en-US" sz="3200" spc="-100" dirty="0"/>
              <a:t>加購檔案型病毒偵測功能</a:t>
            </a:r>
          </a:p>
          <a:p>
            <a:pPr algn="just"/>
            <a:r>
              <a:rPr lang="en-US" altLang="zh-TW" sz="3200" spc="-100" dirty="0"/>
              <a:t>(B) </a:t>
            </a:r>
            <a:r>
              <a:rPr lang="zh-TW" altLang="en-US" sz="3200" spc="-100" dirty="0"/>
              <a:t>在 </a:t>
            </a:r>
            <a:r>
              <a:rPr lang="en-US" altLang="zh-TW" sz="3200" spc="-100" dirty="0"/>
              <a:t>AP Server </a:t>
            </a:r>
            <a:r>
              <a:rPr lang="zh-TW" altLang="en-US" sz="3200" spc="-100" dirty="0"/>
              <a:t>中安裝防毒軟體</a:t>
            </a:r>
            <a:r>
              <a:rPr lang="en-US" altLang="zh-TW" sz="3200" spc="-100" dirty="0"/>
              <a:t>,</a:t>
            </a:r>
            <a:r>
              <a:rPr lang="zh-TW" altLang="en-US" sz="3200" spc="-100" dirty="0"/>
              <a:t>並確保病毒碼有 </a:t>
            </a:r>
            <a:r>
              <a:rPr lang="en-US" altLang="zh-TW" sz="3200" spc="-100" dirty="0"/>
              <a:t>update </a:t>
            </a:r>
            <a:r>
              <a:rPr lang="zh-TW" altLang="en-US" sz="3200" spc="-100" dirty="0"/>
              <a:t>到最新</a:t>
            </a:r>
          </a:p>
          <a:p>
            <a:pPr algn="just"/>
            <a:r>
              <a:rPr lang="en-US" altLang="zh-TW" sz="3200" spc="-100" dirty="0"/>
              <a:t>(C) </a:t>
            </a:r>
            <a:r>
              <a:rPr lang="zh-TW" altLang="en-US" sz="3200" spc="-100" dirty="0"/>
              <a:t>關閉此網站服務中所有檔案上傳的服務</a:t>
            </a:r>
          </a:p>
          <a:p>
            <a:pPr algn="just"/>
            <a:r>
              <a:rPr lang="en-US" altLang="zh-TW" sz="3200" spc="-100" dirty="0"/>
              <a:t>(D)</a:t>
            </a:r>
            <a:r>
              <a:rPr lang="zh-TW" altLang="en-US" sz="3200" spc="-100" dirty="0"/>
              <a:t>修補 </a:t>
            </a:r>
            <a:r>
              <a:rPr lang="en-US" altLang="zh-TW" sz="3200" spc="-100" dirty="0"/>
              <a:t>AP Server</a:t>
            </a:r>
            <a:r>
              <a:rPr lang="zh-TW" altLang="en-US" sz="3200" spc="-100" dirty="0"/>
              <a:t>、</a:t>
            </a:r>
            <a:r>
              <a:rPr lang="en-US" altLang="zh-TW" sz="3200" spc="-100" dirty="0"/>
              <a:t>Web Server </a:t>
            </a:r>
            <a:r>
              <a:rPr lang="zh-TW" altLang="en-US" sz="3200" spc="-100" dirty="0"/>
              <a:t>與 </a:t>
            </a:r>
            <a:r>
              <a:rPr lang="en-US" altLang="zh-TW" sz="3200" spc="-100" dirty="0"/>
              <a:t>Application </a:t>
            </a:r>
            <a:r>
              <a:rPr lang="zh-TW" altLang="en-US" sz="3200" spc="-100" dirty="0"/>
              <a:t>中的所有漏洞及弱點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smtClean="0"/>
              <a:t>複選題</a:t>
            </a:r>
            <a:r>
              <a:rPr lang="en-US" altLang="zh-TW" sz="3200" dirty="0"/>
              <a:t>)</a:t>
            </a:r>
            <a:endParaRPr lang="zh-TW" altLang="en-US" sz="3200" dirty="0"/>
          </a:p>
        </p:txBody>
      </p:sp>
    </p:spTree>
    <p:extLst>
      <p:ext uri="{BB962C8B-B14F-4D97-AF65-F5344CB8AC3E}">
        <p14:creationId xmlns:p14="http://schemas.microsoft.com/office/powerpoint/2010/main" val="51644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4031873"/>
          </a:xfrm>
          <a:prstGeom prst="rect">
            <a:avLst/>
          </a:prstGeom>
        </p:spPr>
        <p:txBody>
          <a:bodyPr wrap="square">
            <a:spAutoFit/>
          </a:bodyPr>
          <a:lstStyle/>
          <a:p>
            <a:r>
              <a:rPr lang="zh-TW" altLang="en-US" sz="3200" spc="-150" dirty="0"/>
              <a:t>公司近期另一工業區的新廠房建築物將完工</a:t>
            </a:r>
            <a:r>
              <a:rPr lang="en-US" altLang="zh-TW" sz="3200" spc="-150" dirty="0"/>
              <a:t>,</a:t>
            </a:r>
            <a:r>
              <a:rPr lang="zh-TW" altLang="en-US" sz="3200" spc="-150" dirty="0"/>
              <a:t>準備開始進行系統佈建作業</a:t>
            </a:r>
            <a:r>
              <a:rPr lang="en-US" altLang="zh-TW" sz="3200" spc="-150" dirty="0"/>
              <a:t>,</a:t>
            </a:r>
            <a:r>
              <a:rPr lang="zh-TW" altLang="en-US" sz="3200" spc="-150" dirty="0"/>
              <a:t>擔任資訊室系統工程師的你必須在工程前先做好資訊與通訊系統的相關規劃作業</a:t>
            </a:r>
            <a:r>
              <a:rPr lang="en-US" altLang="zh-TW" sz="3200" spc="-150" dirty="0"/>
              <a:t>;</a:t>
            </a:r>
            <a:r>
              <a:rPr lang="zh-TW" altLang="en-US" sz="3200" spc="-150" dirty="0"/>
              <a:t>目前公司計劃將在新廠建置一條新的生產線</a:t>
            </a:r>
            <a:r>
              <a:rPr lang="en-US" altLang="zh-TW" sz="3200" spc="-150" dirty="0"/>
              <a:t>,</a:t>
            </a:r>
            <a:r>
              <a:rPr lang="zh-TW" altLang="en-US" sz="3200" spc="-150" dirty="0"/>
              <a:t>並將生產三課、品管部門與客服部門移到新廠</a:t>
            </a:r>
            <a:r>
              <a:rPr lang="en-US" altLang="zh-TW" sz="3200" spc="-150" dirty="0"/>
              <a:t>,</a:t>
            </a:r>
            <a:r>
              <a:rPr lang="zh-TW" altLang="en-US" sz="3200" spc="-150" dirty="0"/>
              <a:t>同時設立 </a:t>
            </a:r>
            <a:r>
              <a:rPr lang="en-US" altLang="zh-TW" sz="3200" spc="-150" dirty="0"/>
              <a:t>60 </a:t>
            </a:r>
            <a:r>
              <a:rPr lang="zh-TW" altLang="en-US" sz="3200" spc="-150" dirty="0"/>
              <a:t>人的辦公室</a:t>
            </a:r>
            <a:r>
              <a:rPr lang="en-US" altLang="zh-TW" sz="3200" spc="-150" dirty="0"/>
              <a:t>,ERP </a:t>
            </a:r>
            <a:r>
              <a:rPr lang="zh-TW" altLang="en-US" sz="3200" spc="-150" dirty="0"/>
              <a:t>及 </a:t>
            </a:r>
            <a:r>
              <a:rPr lang="en-US" altLang="zh-TW" sz="3200" spc="-150" dirty="0"/>
              <a:t>CRM </a:t>
            </a:r>
            <a:r>
              <a:rPr lang="zh-TW" altLang="en-US" sz="3200" spc="-150" dirty="0"/>
              <a:t>等資訊系統作業仍將連到既有資訊中心的相關系統上操作。</a:t>
            </a:r>
            <a:endParaRPr lang="zh-TW" altLang="en-US" sz="3200" spc="-10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1626695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下列何項新廠區的網路規劃「不」屬於資安考量</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安裝 </a:t>
            </a:r>
            <a:r>
              <a:rPr lang="en-US" altLang="zh-TW" sz="2800" spc="-100" dirty="0"/>
              <a:t>3 </a:t>
            </a:r>
            <a:r>
              <a:rPr lang="zh-TW" altLang="en-US" sz="2800" spc="-100" dirty="0"/>
              <a:t>台接取網路交換器並設定 </a:t>
            </a:r>
            <a:r>
              <a:rPr lang="en-US" altLang="zh-TW" sz="2800" spc="-100" dirty="0"/>
              <a:t>3 </a:t>
            </a:r>
            <a:r>
              <a:rPr lang="zh-TW" altLang="en-US" sz="2800" spc="-100" dirty="0"/>
              <a:t>個 </a:t>
            </a:r>
            <a:r>
              <a:rPr lang="en-US" altLang="zh-TW" sz="2800" spc="-100" dirty="0"/>
              <a:t>VLANs </a:t>
            </a:r>
            <a:r>
              <a:rPr lang="zh-TW" altLang="en-US" sz="2800" spc="-100" dirty="0"/>
              <a:t>且分為 </a:t>
            </a:r>
            <a:r>
              <a:rPr lang="en-US" altLang="zh-TW" sz="2800" spc="-100" dirty="0"/>
              <a:t>3 </a:t>
            </a:r>
            <a:r>
              <a:rPr lang="zh-TW" altLang="en-US" sz="2800" spc="-100" dirty="0"/>
              <a:t>個子網段</a:t>
            </a:r>
            <a:r>
              <a:rPr lang="en-US" altLang="zh-TW" sz="2800" spc="-100" dirty="0"/>
              <a:t>(subnet)</a:t>
            </a:r>
            <a:r>
              <a:rPr lang="zh-TW" altLang="en-US" sz="2800" spc="-100" dirty="0"/>
              <a:t>供不同部門使用</a:t>
            </a:r>
          </a:p>
          <a:p>
            <a:pPr algn="just"/>
            <a:r>
              <a:rPr lang="en-US" altLang="zh-TW" sz="2800" spc="-100" dirty="0"/>
              <a:t>(B</a:t>
            </a:r>
            <a:r>
              <a:rPr lang="en-US" altLang="zh-TW" sz="2800" spc="-100" dirty="0" smtClean="0"/>
              <a:t>)</a:t>
            </a:r>
            <a:r>
              <a:rPr lang="zh-TW" altLang="en-US" sz="2800" spc="-100" dirty="0" smtClean="0"/>
              <a:t>使用 </a:t>
            </a:r>
            <a:r>
              <a:rPr lang="en-US" altLang="zh-TW" sz="2800" spc="-100" dirty="0"/>
              <a:t>VPN </a:t>
            </a:r>
            <a:r>
              <a:rPr lang="zh-TW" altLang="en-US" sz="2800" spc="-100" dirty="0"/>
              <a:t>閘道器建立總廠與新廠的安全傳輸網路</a:t>
            </a:r>
          </a:p>
          <a:p>
            <a:pPr algn="just"/>
            <a:r>
              <a:rPr lang="en-US" altLang="zh-TW" sz="2800" spc="-100" dirty="0"/>
              <a:t>(C</a:t>
            </a:r>
            <a:r>
              <a:rPr lang="en-US" altLang="zh-TW" sz="2800" spc="-100" dirty="0" smtClean="0"/>
              <a:t>)</a:t>
            </a:r>
            <a:r>
              <a:rPr lang="zh-TW" altLang="en-US" sz="2800" spc="-100" dirty="0" smtClean="0"/>
              <a:t>在</a:t>
            </a:r>
            <a:r>
              <a:rPr lang="zh-TW" altLang="en-US" sz="2800" spc="-100" dirty="0"/>
              <a:t>新生產線佈署工規交換器</a:t>
            </a:r>
            <a:r>
              <a:rPr lang="en-US" altLang="zh-TW" sz="2800" spc="-100" dirty="0"/>
              <a:t>,</a:t>
            </a:r>
            <a:r>
              <a:rPr lang="zh-TW" altLang="en-US" sz="2800" spc="-100" dirty="0"/>
              <a:t>並且設定獨立的 </a:t>
            </a:r>
            <a:r>
              <a:rPr lang="en-US" altLang="zh-TW" sz="2800" spc="-100" dirty="0"/>
              <a:t>VLAN </a:t>
            </a:r>
            <a:r>
              <a:rPr lang="zh-TW" altLang="en-US" sz="2800" spc="-100" dirty="0"/>
              <a:t>與子網段連接 </a:t>
            </a:r>
            <a:r>
              <a:rPr lang="en-US" altLang="zh-TW" sz="2800" spc="-100" dirty="0"/>
              <a:t>SCADA(Supervisory Control and Data Acquisition)</a:t>
            </a:r>
            <a:r>
              <a:rPr lang="zh-TW" altLang="en-US" sz="2800" spc="-100" dirty="0"/>
              <a:t>自動化</a:t>
            </a:r>
            <a:r>
              <a:rPr lang="zh-TW" altLang="en-US" sz="2800" spc="-100" dirty="0" smtClean="0"/>
              <a:t>生產與</a:t>
            </a:r>
            <a:r>
              <a:rPr lang="zh-TW" altLang="en-US" sz="2800" spc="-100" dirty="0"/>
              <a:t>控制系統設備</a:t>
            </a:r>
          </a:p>
          <a:p>
            <a:pPr algn="just"/>
            <a:r>
              <a:rPr lang="en-US" altLang="zh-TW" sz="2800" spc="-100" dirty="0"/>
              <a:t>(D)</a:t>
            </a:r>
            <a:r>
              <a:rPr lang="zh-TW" altLang="en-US" sz="2800" spc="-100" dirty="0"/>
              <a:t>建置網路路由器提供不同網段的網路流量交換</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56202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600164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新廠的網際網路接口端為了簡化設備管理</a:t>
            </a:r>
            <a:r>
              <a:rPr lang="en-US" altLang="zh-TW" sz="3200" spc="-100" dirty="0"/>
              <a:t>,</a:t>
            </a:r>
            <a:r>
              <a:rPr lang="zh-TW" altLang="en-US" sz="3200" spc="-100" dirty="0"/>
              <a:t>改採用 </a:t>
            </a:r>
            <a:r>
              <a:rPr lang="en-US" altLang="zh-TW" sz="3200" spc="-100" dirty="0"/>
              <a:t>UTM(Unified Threat Management)</a:t>
            </a:r>
            <a:r>
              <a:rPr lang="zh-TW" altLang="en-US" sz="3200" spc="-100" dirty="0"/>
              <a:t>整合式威脅</a:t>
            </a:r>
            <a:r>
              <a:rPr lang="zh-TW" altLang="en-US" sz="3200" spc="-100" dirty="0" smtClean="0"/>
              <a:t>管理設備</a:t>
            </a:r>
            <a:r>
              <a:rPr lang="en-US" altLang="zh-TW" sz="3200" spc="-100" dirty="0"/>
              <a:t>,</a:t>
            </a:r>
            <a:r>
              <a:rPr lang="zh-TW" altLang="en-US" sz="3200" spc="-100" dirty="0"/>
              <a:t>下列何者「不」是 </a:t>
            </a:r>
            <a:r>
              <a:rPr lang="en-US" altLang="zh-TW" sz="3200" spc="-100" dirty="0"/>
              <a:t>UTM </a:t>
            </a:r>
            <a:r>
              <a:rPr lang="zh-TW" altLang="en-US" sz="3200" spc="-100" dirty="0"/>
              <a:t>設備的常見功能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啟用 </a:t>
            </a:r>
            <a:r>
              <a:rPr lang="en-US" altLang="zh-TW" sz="3200" spc="-100" dirty="0"/>
              <a:t>IPS(Intrusion Prevention System)</a:t>
            </a:r>
            <a:r>
              <a:rPr lang="zh-TW" altLang="en-US" sz="3200" spc="-100" dirty="0"/>
              <a:t>入侵偵測防禦功能</a:t>
            </a:r>
            <a:r>
              <a:rPr lang="en-US" altLang="zh-TW" sz="3200" spc="-100" dirty="0"/>
              <a:t>,</a:t>
            </a:r>
            <a:r>
              <a:rPr lang="zh-TW" altLang="en-US" sz="3200" spc="-100" dirty="0"/>
              <a:t>防禦</a:t>
            </a:r>
            <a:r>
              <a:rPr lang="zh-TW" altLang="en-US" sz="3200" spc="-100" dirty="0" smtClean="0"/>
              <a:t>異常</a:t>
            </a:r>
            <a:r>
              <a:rPr lang="zh-TW" altLang="en-US" sz="3200" spc="-100" dirty="0"/>
              <a:t>的網路攻擊封包</a:t>
            </a:r>
          </a:p>
          <a:p>
            <a:pPr algn="just"/>
            <a:r>
              <a:rPr lang="en-US" altLang="zh-TW" sz="3200" spc="-100" dirty="0"/>
              <a:t>(B) </a:t>
            </a:r>
            <a:r>
              <a:rPr lang="zh-TW" altLang="en-US" sz="3200" spc="-100" dirty="0"/>
              <a:t>管理新廠外網與內網的各子網段交換路由</a:t>
            </a:r>
          </a:p>
          <a:p>
            <a:pPr algn="just"/>
            <a:r>
              <a:rPr lang="en-US" altLang="zh-TW" sz="3200" spc="-100" dirty="0"/>
              <a:t>(C) </a:t>
            </a:r>
            <a:r>
              <a:rPr lang="zh-TW" altLang="en-US" sz="3200" spc="-100" dirty="0"/>
              <a:t>建立 </a:t>
            </a:r>
            <a:r>
              <a:rPr lang="en-US" altLang="zh-TW" sz="3200" spc="-100" dirty="0" err="1"/>
              <a:t>IPSec</a:t>
            </a:r>
            <a:r>
              <a:rPr lang="en-US" altLang="zh-TW" sz="3200" spc="-100" dirty="0"/>
              <a:t> </a:t>
            </a:r>
            <a:r>
              <a:rPr lang="zh-TW" altLang="en-US" sz="3200" spc="-100" dirty="0"/>
              <a:t>通訊協定建立與總廠的加密傳輸路由</a:t>
            </a:r>
          </a:p>
          <a:p>
            <a:pPr algn="just"/>
            <a:r>
              <a:rPr lang="en-US" altLang="zh-TW" sz="3200" spc="-100" dirty="0"/>
              <a:t>(D)</a:t>
            </a:r>
            <a:r>
              <a:rPr lang="zh-TW" altLang="en-US" sz="3200" spc="-100" dirty="0"/>
              <a:t>使用 </a:t>
            </a:r>
            <a:r>
              <a:rPr lang="en-US" altLang="zh-TW" sz="3200" spc="-100" dirty="0"/>
              <a:t>Honeypot </a:t>
            </a:r>
            <a:r>
              <a:rPr lang="zh-TW" altLang="en-US" sz="3200" spc="-100" dirty="0"/>
              <a:t>誘捕系統功能來蒐集與分析入侵威脅</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00832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9400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由於新廠並未規劃設置 </a:t>
            </a:r>
            <a:r>
              <a:rPr lang="en-US" altLang="zh-TW" sz="3200" spc="-100" dirty="0"/>
              <a:t>MIS </a:t>
            </a:r>
            <a:r>
              <a:rPr lang="zh-TW" altLang="en-US" sz="3200" spc="-100" dirty="0"/>
              <a:t>人員</a:t>
            </a:r>
            <a:r>
              <a:rPr lang="en-US" altLang="zh-TW" sz="3200" spc="-100" dirty="0"/>
              <a:t>,</a:t>
            </a:r>
            <a:r>
              <a:rPr lang="zh-TW" altLang="en-US" sz="3200" spc="-100" dirty="0"/>
              <a:t>為了達到總廠資訊室人員可以進行設備遠端管理與維護作業</a:t>
            </a:r>
            <a:r>
              <a:rPr lang="en-US" altLang="zh-TW" sz="3200" spc="-100" dirty="0"/>
              <a:t>,</a:t>
            </a:r>
            <a:r>
              <a:rPr lang="zh-TW" altLang="en-US" sz="3200" spc="-100" dirty="0"/>
              <a:t>下列哪些維運功能是可考量規劃建置的功能</a:t>
            </a:r>
            <a:r>
              <a:rPr lang="en-US" altLang="zh-TW" sz="3200" spc="-100" dirty="0"/>
              <a:t>?</a:t>
            </a:r>
            <a:endParaRPr lang="en-US" altLang="zh-TW" sz="2800" spc="-100" dirty="0"/>
          </a:p>
          <a:p>
            <a:pPr algn="just"/>
            <a:r>
              <a:rPr lang="en-US" altLang="zh-TW" sz="2800" spc="-100" dirty="0"/>
              <a:t>(A)</a:t>
            </a:r>
            <a:r>
              <a:rPr lang="zh-TW" altLang="en-US" sz="2800" spc="-100" dirty="0"/>
              <a:t>新廠資通訊設備必須都設定 </a:t>
            </a:r>
            <a:r>
              <a:rPr lang="en-US" altLang="zh-TW" sz="2800" spc="-100" dirty="0"/>
              <a:t>Public IP </a:t>
            </a:r>
            <a:r>
              <a:rPr lang="zh-TW" altLang="en-US" sz="2800" spc="-100" dirty="0"/>
              <a:t>位置</a:t>
            </a:r>
            <a:r>
              <a:rPr lang="en-US" altLang="zh-TW" sz="2800" spc="-100" dirty="0"/>
              <a:t>,</a:t>
            </a:r>
            <a:r>
              <a:rPr lang="zh-TW" altLang="en-US" sz="2800" spc="-100" dirty="0"/>
              <a:t>才能提供端操作</a:t>
            </a:r>
            <a:r>
              <a:rPr lang="zh-TW" altLang="en-US" sz="2800" spc="-100" dirty="0" smtClean="0"/>
              <a:t>管理功能</a:t>
            </a:r>
            <a:endParaRPr lang="zh-TW" altLang="en-US" sz="2800" spc="-100" dirty="0"/>
          </a:p>
          <a:p>
            <a:pPr algn="just"/>
            <a:r>
              <a:rPr lang="en-US" altLang="zh-TW" sz="2800" spc="-100" dirty="0"/>
              <a:t>(B) UTM </a:t>
            </a:r>
            <a:r>
              <a:rPr lang="zh-TW" altLang="en-US" sz="2800" spc="-100" dirty="0"/>
              <a:t>設備上必須提供 </a:t>
            </a:r>
            <a:r>
              <a:rPr lang="en-US" altLang="zh-TW" sz="2800" spc="-100" dirty="0"/>
              <a:t>SSL </a:t>
            </a:r>
            <a:r>
              <a:rPr lang="zh-TW" altLang="en-US" sz="2800" spc="-100" dirty="0"/>
              <a:t>或 </a:t>
            </a:r>
            <a:r>
              <a:rPr lang="en-US" altLang="zh-TW" sz="2800" spc="-100" dirty="0"/>
              <a:t>L2TP VPN </a:t>
            </a:r>
            <a:r>
              <a:rPr lang="zh-TW" altLang="en-US" sz="2800" spc="-100" dirty="0"/>
              <a:t>功能</a:t>
            </a:r>
            <a:r>
              <a:rPr lang="en-US" altLang="zh-TW" sz="2800" spc="-100" dirty="0"/>
              <a:t>,</a:t>
            </a:r>
            <a:r>
              <a:rPr lang="zh-TW" altLang="en-US" sz="2800" spc="-100" dirty="0"/>
              <a:t>可以動態建立加</a:t>
            </a:r>
            <a:r>
              <a:rPr lang="zh-TW" altLang="en-US" sz="2800" spc="-100" dirty="0" smtClean="0"/>
              <a:t>密連線</a:t>
            </a:r>
            <a:r>
              <a:rPr lang="zh-TW" altLang="en-US" sz="2800" spc="-100" dirty="0"/>
              <a:t>即時連接新廠網路處理異常問題</a:t>
            </a:r>
          </a:p>
          <a:p>
            <a:pPr algn="just"/>
            <a:r>
              <a:rPr lang="en-US" altLang="zh-TW" sz="2800" spc="-100" dirty="0"/>
              <a:t>(C) </a:t>
            </a:r>
            <a:r>
              <a:rPr lang="zh-TW" altLang="en-US" sz="2800" spc="-100" dirty="0"/>
              <a:t>建置網路管理系統監控新廠資通訊設備運作狀態</a:t>
            </a:r>
            <a:r>
              <a:rPr lang="en-US" altLang="zh-TW" sz="2800" spc="-100" dirty="0"/>
              <a:t>,</a:t>
            </a:r>
            <a:r>
              <a:rPr lang="zh-TW" altLang="en-US" sz="2800" spc="-100" dirty="0"/>
              <a:t>當發生異常時可以主動發出告警通知人員處理</a:t>
            </a:r>
          </a:p>
          <a:p>
            <a:pPr algn="just"/>
            <a:r>
              <a:rPr lang="en-US" altLang="zh-TW" sz="2800" spc="-100" dirty="0"/>
              <a:t>(D)</a:t>
            </a:r>
            <a:r>
              <a:rPr lang="zh-TW" altLang="en-US" sz="2800" spc="-100" dirty="0"/>
              <a:t>對於無需連接直接其他硬體裝置的使用者</a:t>
            </a:r>
            <a:r>
              <a:rPr lang="en-US" altLang="zh-TW" sz="2800" spc="-100" dirty="0"/>
              <a:t>,</a:t>
            </a:r>
            <a:r>
              <a:rPr lang="zh-TW" altLang="en-US" sz="2800" spc="-100" dirty="0"/>
              <a:t>考慮採用精簡型終端機</a:t>
            </a:r>
            <a:r>
              <a:rPr lang="en-US" altLang="zh-TW" sz="2800" spc="-100" dirty="0"/>
              <a:t>(Thin Client)</a:t>
            </a:r>
            <a:r>
              <a:rPr lang="zh-TW" altLang="en-US" sz="2800" spc="-100" dirty="0"/>
              <a:t>設備</a:t>
            </a:r>
            <a:r>
              <a:rPr lang="en-US" altLang="zh-TW" sz="2800" spc="-100" dirty="0"/>
              <a:t>,</a:t>
            </a:r>
            <a:r>
              <a:rPr lang="zh-TW" altLang="en-US" sz="2800" spc="-100" dirty="0"/>
              <a:t>一致化的操作介於方便總廠資訊室人員</a:t>
            </a:r>
            <a:r>
              <a:rPr lang="zh-TW" altLang="en-US" sz="2800" spc="-100" dirty="0" smtClean="0"/>
              <a:t>處理用戶</a:t>
            </a:r>
            <a:r>
              <a:rPr lang="zh-TW" altLang="en-US" sz="2800" spc="-100" dirty="0"/>
              <a:t>問題</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19709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關於安全軟體發展生命週期</a:t>
            </a:r>
            <a:r>
              <a:rPr lang="en-US" altLang="zh-TW" sz="3200" dirty="0"/>
              <a:t>(Security Software </a:t>
            </a:r>
            <a:r>
              <a:rPr lang="en-US" altLang="zh-TW" sz="3200" spc="-100" dirty="0" err="1"/>
              <a:t>DevelopmentLifecycle</a:t>
            </a:r>
            <a:r>
              <a:rPr lang="en-US" altLang="zh-TW" sz="3200" spc="-100" dirty="0"/>
              <a:t>, SSDLC),</a:t>
            </a:r>
            <a:r>
              <a:rPr lang="zh-TW" altLang="en-US" sz="3200" spc="-100" dirty="0"/>
              <a:t>下列敘述何者正確</a:t>
            </a:r>
            <a:r>
              <a:rPr lang="en-US" altLang="zh-TW" sz="3200" spc="-100" dirty="0"/>
              <a:t>?</a:t>
            </a:r>
          </a:p>
          <a:p>
            <a:pPr algn="just"/>
            <a:endParaRPr lang="en-US" altLang="zh-TW" sz="3200" dirty="0" smtClean="0"/>
          </a:p>
          <a:p>
            <a:pPr algn="just"/>
            <a:r>
              <a:rPr lang="en-US" altLang="zh-TW" sz="3200" dirty="0" smtClean="0"/>
              <a:t>(</a:t>
            </a:r>
            <a:r>
              <a:rPr lang="en-US" altLang="zh-TW" sz="3200" dirty="0"/>
              <a:t>A)</a:t>
            </a:r>
            <a:r>
              <a:rPr lang="zh-TW" altLang="en-US" sz="3200" dirty="0"/>
              <a:t>可區分為需求階段、設計階段、開發實作階段、測試階段以及部署維運階段</a:t>
            </a:r>
          </a:p>
          <a:p>
            <a:pPr algn="just"/>
            <a:r>
              <a:rPr lang="en-US" altLang="zh-TW" sz="3200" dirty="0"/>
              <a:t>(B) </a:t>
            </a:r>
            <a:r>
              <a:rPr lang="zh-TW" altLang="en-US" sz="3200" dirty="0"/>
              <a:t>可區分為 </a:t>
            </a:r>
            <a:r>
              <a:rPr lang="en-US" altLang="zh-TW" sz="3200" dirty="0"/>
              <a:t>UI/UX </a:t>
            </a:r>
            <a:r>
              <a:rPr lang="zh-TW" altLang="en-US" sz="3200" dirty="0"/>
              <a:t>階段、設計階段、開發實作階段、測試階段以及部署維運階段</a:t>
            </a:r>
          </a:p>
          <a:p>
            <a:pPr algn="just"/>
            <a:r>
              <a:rPr lang="en-US" altLang="zh-TW" sz="3200" dirty="0"/>
              <a:t>(C) </a:t>
            </a:r>
            <a:r>
              <a:rPr lang="zh-TW" altLang="en-US" sz="3200" dirty="0"/>
              <a:t>可區分為需求階段、設計階段、測試階段、以及部署維運階段</a:t>
            </a:r>
          </a:p>
          <a:p>
            <a:pPr algn="just"/>
            <a:r>
              <a:rPr lang="en-US" altLang="zh-TW" sz="3200" dirty="0"/>
              <a:t>(D)</a:t>
            </a:r>
            <a:r>
              <a:rPr lang="zh-TW" altLang="en-US" sz="3200" dirty="0"/>
              <a:t>可區分為 </a:t>
            </a:r>
            <a:r>
              <a:rPr lang="en-US" altLang="zh-TW" sz="3200" dirty="0"/>
              <a:t>UI/UX</a:t>
            </a:r>
            <a:r>
              <a:rPr lang="zh-TW" altLang="en-US" sz="3200" dirty="0"/>
              <a:t>、設計階段、測試階段以及部署維運階段</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457728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為統一網路資安防護管理</a:t>
            </a:r>
            <a:r>
              <a:rPr lang="en-US" altLang="zh-TW" sz="3200" spc="-100" dirty="0"/>
              <a:t>,</a:t>
            </a:r>
            <a:r>
              <a:rPr lang="zh-TW" altLang="en-US" sz="3200" spc="-100" dirty="0"/>
              <a:t>新廠</a:t>
            </a:r>
            <a:r>
              <a:rPr lang="zh-TW" altLang="en-US" sz="3200" spc="-100" dirty="0" smtClean="0"/>
              <a:t>網路</a:t>
            </a:r>
            <a:r>
              <a:rPr lang="zh-TW" altLang="en-US" sz="3200" spc="-100" dirty="0"/>
              <a:t>必須經由總廠才能上網</a:t>
            </a:r>
            <a:r>
              <a:rPr lang="en-US" altLang="zh-TW" sz="3200" spc="-100" dirty="0"/>
              <a:t>,</a:t>
            </a:r>
            <a:r>
              <a:rPr lang="zh-TW" altLang="en-US" sz="3200" spc="-100" dirty="0"/>
              <a:t>且新產線不能由工廠外部直接連接</a:t>
            </a:r>
            <a:r>
              <a:rPr lang="en-US" altLang="zh-TW" sz="3200" spc="-100" dirty="0"/>
              <a:t>,</a:t>
            </a:r>
            <a:r>
              <a:rPr lang="zh-TW" altLang="en-US" sz="3200" spc="-100" dirty="0"/>
              <a:t>並</a:t>
            </a:r>
            <a:r>
              <a:rPr lang="zh-TW" altLang="en-US" sz="3200" spc="-100" dirty="0" smtClean="0"/>
              <a:t>依作業</a:t>
            </a:r>
            <a:r>
              <a:rPr lang="zh-TW" altLang="en-US" sz="3200" spc="-100" dirty="0"/>
              <a:t>需求將內網分為 </a:t>
            </a:r>
            <a:r>
              <a:rPr lang="en-US" altLang="zh-TW" sz="3200" spc="-100" dirty="0"/>
              <a:t>2 </a:t>
            </a:r>
            <a:r>
              <a:rPr lang="zh-TW" altLang="en-US" sz="3200" spc="-100" dirty="0"/>
              <a:t>個安全管理區域</a:t>
            </a:r>
            <a:r>
              <a:rPr lang="en-US" altLang="zh-TW" sz="3200" spc="-100" dirty="0"/>
              <a:t>(Security Zone),LAN1 </a:t>
            </a:r>
            <a:r>
              <a:rPr lang="zh-TW" altLang="en-US" sz="3200" spc="-100" dirty="0"/>
              <a:t>為</a:t>
            </a:r>
            <a:r>
              <a:rPr lang="zh-TW" altLang="en-US" sz="3200" spc="-100" dirty="0" smtClean="0"/>
              <a:t>生產</a:t>
            </a:r>
            <a:r>
              <a:rPr lang="zh-TW" altLang="en-US" sz="3200" spc="-100" dirty="0"/>
              <a:t>三課、品管部門與客服部門使用的辦公室子網段</a:t>
            </a:r>
            <a:r>
              <a:rPr lang="en-US" altLang="zh-TW" sz="3200" spc="-100" dirty="0"/>
              <a:t>,LAN2 </a:t>
            </a:r>
            <a:r>
              <a:rPr lang="zh-TW" altLang="en-US" sz="3200" spc="-100" dirty="0"/>
              <a:t>為新產</a:t>
            </a:r>
            <a:r>
              <a:rPr lang="zh-TW" altLang="en-US" sz="3200" spc="-100" dirty="0" smtClean="0"/>
              <a:t>線</a:t>
            </a:r>
            <a:r>
              <a:rPr lang="en-US" altLang="zh-TW" sz="3200" spc="-100" dirty="0" smtClean="0"/>
              <a:t>SCADA </a:t>
            </a:r>
            <a:r>
              <a:rPr lang="zh-TW" altLang="en-US" sz="3200" spc="-100" dirty="0"/>
              <a:t>系統設備使用的子網段</a:t>
            </a:r>
            <a:r>
              <a:rPr lang="en-US" altLang="zh-TW" sz="3200" spc="-100" dirty="0"/>
              <a:t>,</a:t>
            </a:r>
            <a:r>
              <a:rPr lang="zh-TW" altLang="en-US" sz="3200" spc="-100" dirty="0"/>
              <a:t>並且只限使用 </a:t>
            </a:r>
            <a:r>
              <a:rPr lang="en-US" altLang="zh-TW" sz="3200" spc="-100" dirty="0"/>
              <a:t>TCP 1499 Port </a:t>
            </a:r>
            <a:r>
              <a:rPr lang="zh-TW" altLang="en-US" sz="3200" spc="-100" dirty="0"/>
              <a:t>與總廠</a:t>
            </a:r>
            <a:r>
              <a:rPr lang="en-US" altLang="zh-TW" sz="3200" spc="-100" dirty="0"/>
              <a:t>MES(Manufacturing Execution System)</a:t>
            </a:r>
            <a:r>
              <a:rPr lang="zh-TW" altLang="en-US" sz="3200" spc="-100" dirty="0"/>
              <a:t>製造執行管理系統連接</a:t>
            </a:r>
            <a:r>
              <a:rPr lang="en-US" altLang="zh-TW" sz="3200" spc="-100" dirty="0"/>
              <a:t>,</a:t>
            </a:r>
            <a:r>
              <a:rPr lang="zh-TW" altLang="en-US" sz="3200" spc="-100" dirty="0"/>
              <a:t>與使用 </a:t>
            </a:r>
            <a:r>
              <a:rPr lang="en-US" altLang="zh-TW" sz="3200" spc="-100" dirty="0"/>
              <a:t>TCP 1599 port </a:t>
            </a:r>
            <a:r>
              <a:rPr lang="zh-TW" altLang="en-US" sz="3200" spc="-100" dirty="0"/>
              <a:t>來操作新廠 </a:t>
            </a:r>
            <a:r>
              <a:rPr lang="en-US" altLang="zh-TW" sz="3200" spc="-100" dirty="0"/>
              <a:t>HMI(Human Machine Interface)</a:t>
            </a:r>
            <a:r>
              <a:rPr lang="zh-TW" altLang="en-US" sz="3200" spc="-100" dirty="0"/>
              <a:t>人機界面。在新廠閘道端的 </a:t>
            </a:r>
            <a:r>
              <a:rPr lang="en-US" altLang="zh-TW" sz="3200" spc="-100" dirty="0"/>
              <a:t>UTM </a:t>
            </a:r>
            <a:r>
              <a:rPr lang="zh-TW" altLang="en-US" sz="3200" spc="-100" dirty="0"/>
              <a:t>設備考量規劃將設定下列防火牆安全政策</a:t>
            </a:r>
            <a:r>
              <a:rPr lang="en-US" altLang="zh-TW" sz="3200" spc="-100" dirty="0"/>
              <a:t>:</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896318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a:t>(1) Deny All</a:t>
            </a:r>
          </a:p>
          <a:p>
            <a:pPr algn="just"/>
            <a:r>
              <a:rPr lang="en-US" altLang="zh-TW" sz="3200" spc="-100" dirty="0"/>
              <a:t>(2) Allow Any to </a:t>
            </a:r>
            <a:r>
              <a:rPr lang="en-US" altLang="zh-TW" sz="3200" spc="-100" dirty="0" err="1"/>
              <a:t>IPSec</a:t>
            </a:r>
            <a:endParaRPr lang="en-US" altLang="zh-TW" sz="3200" spc="-100" dirty="0"/>
          </a:p>
          <a:p>
            <a:pPr algn="just"/>
            <a:r>
              <a:rPr lang="en-US" altLang="zh-TW" sz="3200" spc="-100" dirty="0"/>
              <a:t>(3) Allow LAN1 to WAN</a:t>
            </a:r>
          </a:p>
          <a:p>
            <a:pPr algn="just"/>
            <a:r>
              <a:rPr lang="en-US" altLang="zh-TW" sz="3200" spc="-100" dirty="0"/>
              <a:t>(4) Allow LAN1 to DMZ</a:t>
            </a:r>
          </a:p>
          <a:p>
            <a:pPr algn="just"/>
            <a:r>
              <a:rPr lang="en-US" altLang="zh-TW" sz="3200" spc="-100" dirty="0"/>
              <a:t>(5) Allow LAN1 to </a:t>
            </a:r>
            <a:r>
              <a:rPr lang="en-US" altLang="zh-TW" sz="3200" spc="-100" dirty="0" err="1"/>
              <a:t>IPSec</a:t>
            </a:r>
            <a:endParaRPr lang="en-US" altLang="zh-TW" sz="3200" spc="-100" dirty="0"/>
          </a:p>
          <a:p>
            <a:pPr algn="just"/>
            <a:r>
              <a:rPr lang="en-US" altLang="zh-TW" sz="3200" spc="-100" dirty="0"/>
              <a:t>(6) Allow LAN2 to </a:t>
            </a:r>
            <a:r>
              <a:rPr lang="en-US" altLang="zh-TW" sz="3200" spc="-100" dirty="0" err="1"/>
              <a:t>IPSec</a:t>
            </a:r>
            <a:endParaRPr lang="en-US" altLang="zh-TW" sz="3200" spc="-100" dirty="0"/>
          </a:p>
          <a:p>
            <a:pPr algn="just"/>
            <a:r>
              <a:rPr lang="en-US" altLang="zh-TW" sz="3200" spc="-100" dirty="0"/>
              <a:t>(7) Allow </a:t>
            </a:r>
            <a:r>
              <a:rPr lang="en-US" altLang="zh-TW" sz="3200" spc="-100" dirty="0" err="1"/>
              <a:t>IPSec</a:t>
            </a:r>
            <a:r>
              <a:rPr lang="en-US" altLang="zh-TW" sz="3200" spc="-100" dirty="0"/>
              <a:t> to LAN1</a:t>
            </a:r>
          </a:p>
          <a:p>
            <a:pPr algn="just"/>
            <a:r>
              <a:rPr lang="en-US" altLang="zh-TW" sz="3200" spc="-100" dirty="0"/>
              <a:t>(8) Allow </a:t>
            </a:r>
            <a:r>
              <a:rPr lang="en-US" altLang="zh-TW" sz="3200" spc="-100" dirty="0" err="1"/>
              <a:t>IPSec</a:t>
            </a:r>
            <a:r>
              <a:rPr lang="en-US" altLang="zh-TW" sz="3200" spc="-100" dirty="0"/>
              <a:t> to LAN2</a:t>
            </a:r>
          </a:p>
          <a:p>
            <a:pPr algn="just"/>
            <a:r>
              <a:rPr lang="en-US" altLang="zh-TW" sz="3200" spc="-100" dirty="0"/>
              <a:t>(9)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(10) Deny </a:t>
            </a:r>
            <a:r>
              <a:rPr lang="en-US" altLang="zh-TW" sz="3200" spc="-100" dirty="0" err="1"/>
              <a:t>IPSec</a:t>
            </a:r>
            <a:r>
              <a:rPr lang="en-US" altLang="zh-TW" sz="3200" spc="-100" dirty="0"/>
              <a:t> to LAN2 </a:t>
            </a:r>
            <a:r>
              <a:rPr lang="en-US" altLang="zh-TW" sz="3200" spc="-100" dirty="0" err="1"/>
              <a:t>tcp</a:t>
            </a:r>
            <a:r>
              <a:rPr lang="en-US" altLang="zh-TW" sz="3200" spc="-100" dirty="0"/>
              <a:t> port </a:t>
            </a:r>
            <a:r>
              <a:rPr lang="en-US" altLang="zh-TW" sz="3200" spc="-100" dirty="0" smtClean="0"/>
              <a:t>1599</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924218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smtClean="0"/>
              <a:t>(</a:t>
            </a:r>
            <a:r>
              <a:rPr lang="en-US" altLang="zh-TW" sz="3200" spc="-100" dirty="0"/>
              <a:t>11) Allow LAN1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(12) Allow LAN2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(13) Allow LAN1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(14) Allow LAN2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(15)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(16) Allow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(17) Deny </a:t>
            </a:r>
            <a:r>
              <a:rPr lang="en-US" altLang="zh-TW" sz="3200" spc="-100" dirty="0" err="1"/>
              <a:t>IPSec</a:t>
            </a:r>
            <a:r>
              <a:rPr lang="en-US" altLang="zh-TW" sz="3200" spc="-100" dirty="0"/>
              <a:t> to LAN2 </a:t>
            </a:r>
            <a:r>
              <a:rPr lang="en-US" altLang="zh-TW" sz="3200" spc="-100" dirty="0" err="1"/>
              <a:t>tcp</a:t>
            </a:r>
            <a:r>
              <a:rPr lang="en-US" altLang="zh-TW" sz="3200" spc="-100" dirty="0"/>
              <a:t> port 1599</a:t>
            </a:r>
          </a:p>
          <a:p>
            <a:pPr algn="just"/>
            <a:r>
              <a:rPr lang="en-US" altLang="zh-TW" sz="3200" spc="-100" dirty="0"/>
              <a:t>(18) Allow Any to LAN2 </a:t>
            </a:r>
            <a:r>
              <a:rPr lang="en-US" altLang="zh-TW" sz="3200" spc="-100" dirty="0" err="1"/>
              <a:t>tcp</a:t>
            </a:r>
            <a:r>
              <a:rPr lang="en-US" altLang="zh-TW" sz="3200" spc="-100" dirty="0"/>
              <a:t> port 1599</a:t>
            </a:r>
          </a:p>
          <a:p>
            <a:pPr algn="just"/>
            <a:r>
              <a:rPr lang="en-US" altLang="zh-TW" sz="3200" spc="-100" dirty="0"/>
              <a:t>(19) Allow SSL to LAN1</a:t>
            </a:r>
          </a:p>
          <a:p>
            <a:pPr algn="just"/>
            <a:r>
              <a:rPr lang="en-US" altLang="zh-TW" sz="3200" spc="-100" dirty="0"/>
              <a:t>(20) Allow Any to SSL</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72215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3046988"/>
          </a:xfrm>
          <a:prstGeom prst="rect">
            <a:avLst/>
          </a:prstGeom>
        </p:spPr>
        <p:txBody>
          <a:bodyPr wrap="square">
            <a:spAutoFit/>
          </a:bodyPr>
          <a:lstStyle/>
          <a:p>
            <a:r>
              <a:rPr lang="zh-TW" altLang="en-US" sz="3200" spc="-150" dirty="0"/>
              <a:t>組織 </a:t>
            </a:r>
            <a:r>
              <a:rPr lang="en-US" altLang="zh-TW" sz="3200" spc="-150" dirty="0"/>
              <a:t>ABC </a:t>
            </a:r>
            <a:r>
              <a:rPr lang="zh-TW" altLang="en-US" sz="3200" spc="-150" dirty="0"/>
              <a:t>為金融監督管理委員會</a:t>
            </a:r>
            <a:r>
              <a:rPr lang="en-US" altLang="zh-TW" sz="3200" spc="-150" dirty="0"/>
              <a:t>(</a:t>
            </a:r>
            <a:r>
              <a:rPr lang="zh-TW" altLang="en-US" sz="3200" spc="-150" dirty="0"/>
              <a:t>金管會</a:t>
            </a:r>
            <a:r>
              <a:rPr lang="en-US" altLang="zh-TW" sz="3200" spc="-150" dirty="0"/>
              <a:t>)</a:t>
            </a:r>
            <a:r>
              <a:rPr lang="zh-TW" altLang="en-US" sz="3200" spc="-150" dirty="0"/>
              <a:t>管轄的關鍵基礎設施提供者</a:t>
            </a:r>
            <a:r>
              <a:rPr lang="en-US" altLang="zh-TW" sz="3200" spc="-150" dirty="0"/>
              <a:t>,</a:t>
            </a:r>
            <a:r>
              <a:rPr lang="zh-TW" altLang="en-US" sz="3200" spc="-150" dirty="0"/>
              <a:t>受到金管會核定為 </a:t>
            </a:r>
            <a:r>
              <a:rPr lang="en-US" altLang="zh-TW" sz="3200" spc="-150" dirty="0"/>
              <a:t>A </a:t>
            </a:r>
            <a:r>
              <a:rPr lang="zh-TW" altLang="en-US" sz="3200" spc="-150" dirty="0"/>
              <a:t>級特定非公務機關</a:t>
            </a:r>
            <a:r>
              <a:rPr lang="en-US" altLang="zh-TW" sz="3200" spc="-150" dirty="0"/>
              <a:t>,</a:t>
            </a:r>
            <a:r>
              <a:rPr lang="zh-TW" altLang="en-US" sz="3200" spc="-150" dirty="0"/>
              <a:t>在一日的維運中</a:t>
            </a:r>
            <a:r>
              <a:rPr lang="en-US" altLang="zh-TW" sz="3200" spc="-150" dirty="0"/>
              <a:t>,</a:t>
            </a:r>
            <a:r>
              <a:rPr lang="zh-TW" altLang="en-US" sz="3200" spc="-150" dirty="0"/>
              <a:t>系統管理員 </a:t>
            </a:r>
            <a:r>
              <a:rPr lang="en-US" altLang="zh-TW" sz="3200" spc="-150" dirty="0"/>
              <a:t>John </a:t>
            </a:r>
            <a:r>
              <a:rPr lang="zh-TW" altLang="en-US" sz="3200" spc="-150" dirty="0"/>
              <a:t>在操作核心線上系統時</a:t>
            </a:r>
            <a:r>
              <a:rPr lang="en-US" altLang="zh-TW" sz="3200" spc="-150" dirty="0"/>
              <a:t>,</a:t>
            </a:r>
            <a:r>
              <a:rPr lang="zh-TW" altLang="en-US" sz="3200" spc="-150" dirty="0"/>
              <a:t>發現電腦突然重新開機且無法正常啟動 </a:t>
            </a:r>
            <a:r>
              <a:rPr lang="en-US" altLang="zh-TW" sz="3200" spc="-150" dirty="0"/>
              <a:t>Windows </a:t>
            </a:r>
            <a:r>
              <a:rPr lang="zh-TW" altLang="en-US" sz="3200" spc="-150" dirty="0"/>
              <a:t>作業系統</a:t>
            </a:r>
            <a:r>
              <a:rPr lang="en-US" altLang="zh-TW" sz="3200" spc="-150" dirty="0"/>
              <a:t>,</a:t>
            </a:r>
            <a:r>
              <a:rPr lang="zh-TW" altLang="en-US" sz="3200" spc="-150" dirty="0"/>
              <a:t>並直接即出現下列畫面。</a:t>
            </a:r>
            <a:endParaRPr lang="zh-TW" altLang="en-US" sz="3200" spc="-10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a:t>
            </a:r>
            <a:endParaRPr lang="zh-TW" altLang="en-US" sz="3200" dirty="0"/>
          </a:p>
        </p:txBody>
      </p:sp>
      <p:pic>
        <p:nvPicPr>
          <p:cNvPr id="5" name="圖片 4" descr="C:\Users\Win7\Desktop\12227.PNG"/>
          <p:cNvPicPr/>
          <p:nvPr/>
        </p:nvPicPr>
        <p:blipFill>
          <a:blip r:embed="rId2">
            <a:extLst>
              <a:ext uri="{28A0092B-C50C-407E-A947-70E740481C1C}">
                <a14:useLocalDpi xmlns:a14="http://schemas.microsoft.com/office/drawing/2010/main" val="0"/>
              </a:ext>
            </a:extLst>
          </a:blip>
          <a:srcRect/>
          <a:stretch>
            <a:fillRect/>
          </a:stretch>
        </p:blipFill>
        <p:spPr bwMode="auto">
          <a:xfrm>
            <a:off x="1166240" y="3831530"/>
            <a:ext cx="6695103" cy="2953317"/>
          </a:xfrm>
          <a:prstGeom prst="rect">
            <a:avLst/>
          </a:prstGeom>
          <a:noFill/>
          <a:ln>
            <a:noFill/>
          </a:ln>
        </p:spPr>
      </p:pic>
    </p:spTree>
    <p:extLst>
      <p:ext uri="{BB962C8B-B14F-4D97-AF65-F5344CB8AC3E}">
        <p14:creationId xmlns:p14="http://schemas.microsoft.com/office/powerpoint/2010/main" val="34160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該系統最可能遭遇到什麼事故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遭受 </a:t>
            </a:r>
            <a:r>
              <a:rPr lang="en-US" altLang="zh-TW" sz="3200" spc="-100" dirty="0"/>
              <a:t>Google hacking </a:t>
            </a:r>
            <a:r>
              <a:rPr lang="zh-TW" altLang="en-US" sz="3200" spc="-100" dirty="0"/>
              <a:t>攻擊</a:t>
            </a:r>
          </a:p>
          <a:p>
            <a:pPr algn="just"/>
            <a:r>
              <a:rPr lang="en-US" altLang="zh-TW" sz="3200" spc="-100" dirty="0"/>
              <a:t>(B</a:t>
            </a:r>
            <a:r>
              <a:rPr lang="en-US" altLang="zh-TW" sz="3200" spc="-100" dirty="0" smtClean="0"/>
              <a:t>)</a:t>
            </a:r>
            <a:r>
              <a:rPr lang="zh-TW" altLang="en-US" sz="3200" spc="-100" dirty="0" smtClean="0"/>
              <a:t>遭受 </a:t>
            </a:r>
            <a:r>
              <a:rPr lang="en-US" altLang="zh-TW" sz="3200" spc="-100" dirty="0" err="1"/>
              <a:t>WannaCry</a:t>
            </a:r>
            <a:r>
              <a:rPr lang="en-US" altLang="zh-TW" sz="3200" spc="-100" dirty="0"/>
              <a:t> </a:t>
            </a:r>
            <a:r>
              <a:rPr lang="zh-TW" altLang="en-US" sz="3200" spc="-100" dirty="0"/>
              <a:t>病毒加密勒索</a:t>
            </a:r>
          </a:p>
          <a:p>
            <a:pPr algn="just"/>
            <a:r>
              <a:rPr lang="en-US" altLang="zh-TW" sz="3200" spc="-100" dirty="0"/>
              <a:t>(C</a:t>
            </a:r>
            <a:r>
              <a:rPr lang="en-US" altLang="zh-TW" sz="3200" spc="-100" dirty="0" smtClean="0"/>
              <a:t>)</a:t>
            </a:r>
            <a:r>
              <a:rPr lang="zh-TW" altLang="en-US" sz="3200" spc="-100" dirty="0" smtClean="0"/>
              <a:t>遭受 </a:t>
            </a:r>
            <a:r>
              <a:rPr lang="en-US" altLang="zh-TW" sz="3200" spc="-100" dirty="0" err="1"/>
              <a:t>Petya</a:t>
            </a:r>
            <a:r>
              <a:rPr lang="en-US" altLang="zh-TW" sz="3200" spc="-100" dirty="0"/>
              <a:t> </a:t>
            </a:r>
            <a:r>
              <a:rPr lang="zh-TW" altLang="en-US" sz="3200" spc="-100" dirty="0"/>
              <a:t>病毒加密勒索</a:t>
            </a:r>
          </a:p>
          <a:p>
            <a:pPr algn="just"/>
            <a:r>
              <a:rPr lang="en-US" altLang="zh-TW" sz="3200" spc="-100" dirty="0"/>
              <a:t>(D)</a:t>
            </a:r>
            <a:r>
              <a:rPr lang="zh-TW" altLang="en-US" sz="3200" spc="-100" dirty="0"/>
              <a:t>遭受 </a:t>
            </a:r>
            <a:r>
              <a:rPr lang="en-US" altLang="zh-TW" sz="3200" spc="-100" dirty="0" err="1"/>
              <a:t>DDoS</a:t>
            </a:r>
            <a:r>
              <a:rPr lang="en-US" altLang="zh-TW" sz="3200" spc="-100" dirty="0"/>
              <a:t> </a:t>
            </a:r>
            <a:r>
              <a:rPr lang="zh-TW" altLang="en-US" sz="3200" spc="-100" dirty="0"/>
              <a:t>攻擊</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21354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本次事故屬</a:t>
            </a:r>
            <a:r>
              <a:rPr lang="en-US" altLang="zh-TW" sz="3200" spc="-100" dirty="0"/>
              <a:t>《</a:t>
            </a:r>
            <a:r>
              <a:rPr lang="zh-TW" altLang="en-US" sz="3200" spc="-100" dirty="0"/>
              <a:t>資通安全事件通報及應變辦法</a:t>
            </a:r>
            <a:r>
              <a:rPr lang="en-US" altLang="zh-TW" sz="3200" spc="-100" dirty="0"/>
              <a:t>》</a:t>
            </a:r>
            <a:r>
              <a:rPr lang="zh-TW" altLang="en-US" sz="3200" spc="-100" dirty="0"/>
              <a:t>中的第幾級資通安全事件</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一級</a:t>
            </a:r>
          </a:p>
          <a:p>
            <a:pPr algn="just"/>
            <a:r>
              <a:rPr lang="en-US" altLang="zh-TW" sz="3200" spc="-100" dirty="0"/>
              <a:t>(B</a:t>
            </a:r>
            <a:r>
              <a:rPr lang="en-US" altLang="zh-TW" sz="3200" spc="-100" dirty="0" smtClean="0"/>
              <a:t>)</a:t>
            </a:r>
            <a:r>
              <a:rPr lang="zh-TW" altLang="en-US" sz="3200" spc="-100" dirty="0" smtClean="0"/>
              <a:t>二</a:t>
            </a:r>
            <a:r>
              <a:rPr lang="zh-TW" altLang="en-US" sz="3200" spc="-100" dirty="0"/>
              <a:t>級</a:t>
            </a:r>
          </a:p>
          <a:p>
            <a:pPr algn="just"/>
            <a:r>
              <a:rPr lang="en-US" altLang="zh-TW" sz="3200" spc="-100" dirty="0"/>
              <a:t>(C</a:t>
            </a:r>
            <a:r>
              <a:rPr lang="en-US" altLang="zh-TW" sz="3200" spc="-100" dirty="0" smtClean="0"/>
              <a:t>)</a:t>
            </a:r>
            <a:r>
              <a:rPr lang="zh-TW" altLang="en-US" sz="3200" spc="-100" dirty="0" smtClean="0"/>
              <a:t>三</a:t>
            </a:r>
            <a:r>
              <a:rPr lang="zh-TW" altLang="en-US" sz="3200" spc="-100" dirty="0"/>
              <a:t>級</a:t>
            </a:r>
          </a:p>
          <a:p>
            <a:pPr algn="just"/>
            <a:r>
              <a:rPr lang="en-US" altLang="zh-TW" sz="3200" spc="-100" dirty="0"/>
              <a:t>(D)</a:t>
            </a:r>
            <a:r>
              <a:rPr lang="zh-TW" altLang="en-US" sz="3200" spc="-100" dirty="0"/>
              <a:t>四級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65392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應於發現後多久時間內通報金管會</a:t>
            </a:r>
            <a:r>
              <a:rPr lang="en-US" altLang="zh-TW" sz="3200" spc="-100" dirty="0" smtClean="0"/>
              <a:t>?</a:t>
            </a:r>
          </a:p>
          <a:p>
            <a:pPr algn="just"/>
            <a:endParaRPr lang="en-US" altLang="zh-TW" sz="3200" spc="-100" dirty="0"/>
          </a:p>
          <a:p>
            <a:pPr algn="just"/>
            <a:r>
              <a:rPr lang="en-US" altLang="zh-TW" sz="3200" spc="-100" dirty="0"/>
              <a:t>(A)30 </a:t>
            </a:r>
            <a:r>
              <a:rPr lang="zh-TW" altLang="en-US" sz="3200" spc="-100" dirty="0"/>
              <a:t>分鐘</a:t>
            </a:r>
          </a:p>
          <a:p>
            <a:pPr algn="just"/>
            <a:r>
              <a:rPr lang="en-US" altLang="zh-TW" sz="3200" spc="-100" dirty="0"/>
              <a:t>(B) 1 </a:t>
            </a:r>
            <a:r>
              <a:rPr lang="zh-TW" altLang="en-US" sz="3200" spc="-100" dirty="0"/>
              <a:t>小時</a:t>
            </a:r>
          </a:p>
          <a:p>
            <a:pPr algn="just"/>
            <a:r>
              <a:rPr lang="en-US" altLang="zh-TW" sz="3200" spc="-100" dirty="0"/>
              <a:t>(C) 2 </a:t>
            </a:r>
            <a:r>
              <a:rPr lang="zh-TW" altLang="en-US" sz="3200" spc="-100" dirty="0"/>
              <a:t>小時</a:t>
            </a:r>
          </a:p>
          <a:p>
            <a:pPr algn="just"/>
            <a:r>
              <a:rPr lang="en-US" altLang="zh-TW" sz="3200" spc="-100" dirty="0"/>
              <a:t>(D)4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111586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應於多少時間內完成損害控制或復原作業</a:t>
            </a:r>
            <a:r>
              <a:rPr lang="en-US" altLang="zh-TW" sz="3200" spc="-100" dirty="0"/>
              <a:t>,</a:t>
            </a:r>
            <a:r>
              <a:rPr lang="zh-TW" altLang="en-US" sz="3200" spc="-100" dirty="0"/>
              <a:t>並通報金管會</a:t>
            </a:r>
            <a:r>
              <a:rPr lang="en-US" altLang="zh-TW" sz="3200" spc="-100" dirty="0" smtClean="0"/>
              <a:t>?</a:t>
            </a:r>
          </a:p>
          <a:p>
            <a:pPr algn="just"/>
            <a:endParaRPr lang="en-US" altLang="zh-TW" sz="3200" spc="-100" dirty="0"/>
          </a:p>
          <a:p>
            <a:pPr algn="just"/>
            <a:r>
              <a:rPr lang="en-US" altLang="zh-TW" sz="3200" spc="-100" dirty="0"/>
              <a:t>(A)12 </a:t>
            </a:r>
            <a:r>
              <a:rPr lang="zh-TW" altLang="en-US" sz="3200" spc="-100" dirty="0"/>
              <a:t>小時</a:t>
            </a:r>
          </a:p>
          <a:p>
            <a:pPr algn="just"/>
            <a:r>
              <a:rPr lang="en-US" altLang="zh-TW" sz="3200" spc="-100" dirty="0"/>
              <a:t>(B) 24 </a:t>
            </a:r>
            <a:r>
              <a:rPr lang="zh-TW" altLang="en-US" sz="3200" spc="-100" dirty="0"/>
              <a:t>小時</a:t>
            </a:r>
          </a:p>
          <a:p>
            <a:pPr algn="just"/>
            <a:r>
              <a:rPr lang="en-US" altLang="zh-TW" sz="3200" spc="-100" dirty="0"/>
              <a:t>(C) 36 </a:t>
            </a:r>
            <a:r>
              <a:rPr lang="zh-TW" altLang="en-US" sz="3200" spc="-100" dirty="0"/>
              <a:t>小時</a:t>
            </a:r>
          </a:p>
          <a:p>
            <a:pPr algn="just"/>
            <a:r>
              <a:rPr lang="en-US" altLang="zh-TW" sz="3200" spc="-100" dirty="0"/>
              <a:t>(D)72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44043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2554545"/>
          </a:xfrm>
          <a:prstGeom prst="rect">
            <a:avLst/>
          </a:prstGeom>
        </p:spPr>
        <p:txBody>
          <a:bodyPr wrap="square">
            <a:spAutoFit/>
          </a:bodyPr>
          <a:lstStyle/>
          <a:p>
            <a:r>
              <a:rPr lang="zh-TW" altLang="en-US" sz="3200" spc="-150" dirty="0"/>
              <a:t>某日資安人員接獲通報</a:t>
            </a:r>
            <a:r>
              <a:rPr lang="en-US" altLang="zh-TW" sz="3200" spc="-150" dirty="0"/>
              <a:t>,</a:t>
            </a:r>
            <a:r>
              <a:rPr lang="zh-TW" altLang="en-US" sz="3200" spc="-150" dirty="0"/>
              <a:t>系統維運人員在某台 </a:t>
            </a:r>
            <a:r>
              <a:rPr lang="en-US" altLang="zh-TW" sz="3200" spc="-150" dirty="0"/>
              <a:t>windows </a:t>
            </a:r>
            <a:r>
              <a:rPr lang="zh-TW" altLang="en-US" sz="3200" spc="-150" dirty="0"/>
              <a:t>主機上找到一個文字檔</a:t>
            </a:r>
            <a:r>
              <a:rPr lang="en-US" altLang="zh-TW" sz="3200" spc="-150" dirty="0"/>
              <a:t>(acc.txt)</a:t>
            </a:r>
            <a:r>
              <a:rPr lang="zh-TW" altLang="en-US" sz="3200" spc="-150" dirty="0"/>
              <a:t>內容如下</a:t>
            </a:r>
            <a:r>
              <a:rPr lang="en-US" altLang="zh-TW" sz="3200" spc="-150" dirty="0"/>
              <a:t>,</a:t>
            </a:r>
            <a:r>
              <a:rPr lang="zh-TW" altLang="en-US" sz="3200" spc="-150" dirty="0"/>
              <a:t>因為發現文字檔案”</a:t>
            </a:r>
            <a:r>
              <a:rPr lang="en-US" altLang="zh-TW" sz="3200" spc="-150" dirty="0"/>
              <a:t>Name”</a:t>
            </a:r>
            <a:r>
              <a:rPr lang="zh-TW" altLang="en-US" sz="3200" spc="-150" dirty="0"/>
              <a:t>欄位的資料與電腦帳號是雷同的</a:t>
            </a:r>
            <a:r>
              <a:rPr lang="en-US" altLang="zh-TW" sz="3200" spc="-150" dirty="0"/>
              <a:t>,</a:t>
            </a:r>
            <a:r>
              <a:rPr lang="zh-TW" altLang="en-US" sz="3200" spc="-150" dirty="0"/>
              <a:t>資安人員發現此文字檔中</a:t>
            </a:r>
            <a:r>
              <a:rPr lang="en-US" altLang="zh-TW" sz="3200" spc="-150" dirty="0"/>
              <a:t>,</a:t>
            </a:r>
            <a:r>
              <a:rPr lang="zh-TW" altLang="en-US" sz="3200" spc="-150" dirty="0"/>
              <a:t>含有該台主機</a:t>
            </a:r>
            <a:r>
              <a:rPr lang="zh-TW" altLang="en-US" sz="3200" spc="-150" dirty="0" smtClean="0"/>
              <a:t>之</a:t>
            </a:r>
            <a:r>
              <a:rPr lang="en-US" altLang="zh-TW" sz="3200" spc="-150" dirty="0" smtClean="0"/>
              <a:t>administrator </a:t>
            </a:r>
            <a:r>
              <a:rPr lang="zh-TW" altLang="en-US" sz="3200" spc="-150" dirty="0"/>
              <a:t>權限的帳號</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pic>
        <p:nvPicPr>
          <p:cNvPr id="7" name="圖片 6" descr="C:\Users\Win7\Desktop\1122.PNG"/>
          <p:cNvPicPr/>
          <p:nvPr/>
        </p:nvPicPr>
        <p:blipFill>
          <a:blip r:embed="rId2">
            <a:extLst>
              <a:ext uri="{28A0092B-C50C-407E-A947-70E740481C1C}">
                <a14:useLocalDpi xmlns:a14="http://schemas.microsoft.com/office/drawing/2010/main" val="0"/>
              </a:ext>
            </a:extLst>
          </a:blip>
          <a:srcRect/>
          <a:stretch>
            <a:fillRect/>
          </a:stretch>
        </p:blipFill>
        <p:spPr bwMode="auto">
          <a:xfrm>
            <a:off x="283464" y="3886386"/>
            <a:ext cx="8710870" cy="2450406"/>
          </a:xfrm>
          <a:prstGeom prst="rect">
            <a:avLst/>
          </a:prstGeom>
          <a:noFill/>
          <a:ln>
            <a:noFill/>
          </a:ln>
        </p:spPr>
      </p:pic>
    </p:spTree>
    <p:extLst>
      <p:ext uri="{BB962C8B-B14F-4D97-AF65-F5344CB8AC3E}">
        <p14:creationId xmlns:p14="http://schemas.microsoft.com/office/powerpoint/2010/main" val="965801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該帳號應為下列何者</a:t>
            </a:r>
            <a:r>
              <a:rPr lang="en-US" altLang="zh-TW" sz="3200" spc="-100" dirty="0" smtClean="0"/>
              <a:t>?</a:t>
            </a:r>
          </a:p>
          <a:p>
            <a:pPr algn="just"/>
            <a:endParaRPr lang="en-US" altLang="zh-TW" sz="3200" spc="-100" dirty="0"/>
          </a:p>
          <a:p>
            <a:pPr algn="just"/>
            <a:r>
              <a:rPr lang="en-US" altLang="zh-TW" sz="3200" spc="-100" dirty="0"/>
              <a:t>(A)Tom</a:t>
            </a:r>
          </a:p>
          <a:p>
            <a:pPr algn="just"/>
            <a:r>
              <a:rPr lang="en-US" altLang="zh-TW" sz="3200" spc="-100" dirty="0"/>
              <a:t>(B) Paris</a:t>
            </a:r>
          </a:p>
          <a:p>
            <a:pPr algn="just"/>
            <a:r>
              <a:rPr lang="en-US" altLang="zh-TW" sz="3200" spc="-100" dirty="0"/>
              <a:t>(C) </a:t>
            </a:r>
            <a:r>
              <a:rPr lang="en-US" altLang="zh-TW" sz="3200" spc="-100" dirty="0" err="1"/>
              <a:t>Xuser</a:t>
            </a:r>
            <a:endParaRPr lang="en-US" altLang="zh-TW" sz="3200" spc="-100" dirty="0"/>
          </a:p>
          <a:p>
            <a:pPr algn="just"/>
            <a:r>
              <a:rPr lang="en-US" altLang="zh-TW" sz="3200" spc="-100" dirty="0"/>
              <a:t>(D)Jason</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64872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dirty="0"/>
              <a:t>磁碟陣列</a:t>
            </a:r>
            <a:r>
              <a:rPr lang="en-US" altLang="zh-TW" sz="3200" dirty="0"/>
              <a:t>(RAID)</a:t>
            </a:r>
            <a:r>
              <a:rPr lang="zh-TW" altLang="en-US" sz="3200" dirty="0"/>
              <a:t>是一種即時備援與資料復原技術</a:t>
            </a:r>
            <a:r>
              <a:rPr lang="en-US" altLang="zh-TW" sz="3200" dirty="0"/>
              <a:t>,</a:t>
            </a:r>
            <a:r>
              <a:rPr lang="zh-TW" altLang="en-US" sz="3200" dirty="0"/>
              <a:t>它主要使用多個磁碟進行資料複製的檔案系統</a:t>
            </a:r>
            <a:r>
              <a:rPr lang="en-US" altLang="zh-TW" sz="3200" dirty="0"/>
              <a:t>,</a:t>
            </a:r>
            <a:r>
              <a:rPr lang="zh-TW" altLang="en-US" sz="3200" dirty="0"/>
              <a:t>下列何種規劃「不」能避免因單一磁碟故障而造成資料損毀的能力</a:t>
            </a:r>
            <a:r>
              <a:rPr lang="en-US" altLang="zh-TW" sz="3200" dirty="0" smtClean="0"/>
              <a:t>?</a:t>
            </a:r>
          </a:p>
          <a:p>
            <a:pPr algn="just"/>
            <a:endParaRPr lang="en-US" altLang="zh-TW" sz="3200" dirty="0"/>
          </a:p>
          <a:p>
            <a:pPr algn="just"/>
            <a:r>
              <a:rPr lang="en-US" altLang="zh-TW" sz="3200" dirty="0"/>
              <a:t>(A)AD </a:t>
            </a:r>
            <a:r>
              <a:rPr lang="zh-TW" altLang="en-US" sz="3200" dirty="0"/>
              <a:t>主機採用 </a:t>
            </a:r>
            <a:r>
              <a:rPr lang="en-US" altLang="zh-TW" sz="3200" dirty="0"/>
              <a:t>2 </a:t>
            </a:r>
            <a:r>
              <a:rPr lang="zh-TW" altLang="en-US" sz="3200" dirty="0"/>
              <a:t>顆 </a:t>
            </a:r>
            <a:r>
              <a:rPr lang="en-US" altLang="zh-TW" sz="3200" dirty="0"/>
              <a:t>SATA </a:t>
            </a:r>
            <a:r>
              <a:rPr lang="zh-TW" altLang="en-US" sz="3200" dirty="0"/>
              <a:t>硬碟規劃成 </a:t>
            </a:r>
            <a:r>
              <a:rPr lang="en-US" altLang="zh-TW" sz="3200" dirty="0"/>
              <a:t>RAID1</a:t>
            </a:r>
          </a:p>
          <a:p>
            <a:pPr algn="just"/>
            <a:r>
              <a:rPr lang="en-US" altLang="zh-TW" sz="3200" spc="-100" dirty="0"/>
              <a:t>(B) </a:t>
            </a:r>
            <a:r>
              <a:rPr lang="zh-TW" altLang="en-US" sz="3200" spc="-100" dirty="0"/>
              <a:t>檔案伺服器採用 </a:t>
            </a:r>
            <a:r>
              <a:rPr lang="en-US" altLang="zh-TW" sz="3200" spc="-100" dirty="0"/>
              <a:t>4 </a:t>
            </a:r>
            <a:r>
              <a:rPr lang="zh-TW" altLang="en-US" sz="3200" spc="-100" dirty="0"/>
              <a:t>顆 </a:t>
            </a:r>
            <a:r>
              <a:rPr lang="en-US" altLang="zh-TW" sz="3200" spc="-100" dirty="0"/>
              <a:t>SAS </a:t>
            </a:r>
            <a:r>
              <a:rPr lang="zh-TW" altLang="en-US" sz="3200" spc="-100" dirty="0"/>
              <a:t>硬碟規劃成 </a:t>
            </a:r>
            <a:r>
              <a:rPr lang="en-US" altLang="zh-TW" sz="3200" spc="-100" dirty="0"/>
              <a:t>RAID0</a:t>
            </a:r>
          </a:p>
          <a:p>
            <a:pPr algn="just"/>
            <a:r>
              <a:rPr lang="en-US" altLang="zh-TW" sz="3200" dirty="0"/>
              <a:t>(C) </a:t>
            </a:r>
            <a:r>
              <a:rPr lang="zh-TW" altLang="en-US" sz="3200" dirty="0"/>
              <a:t>網路接取儲存器</a:t>
            </a:r>
            <a:r>
              <a:rPr lang="en-US" altLang="zh-TW" sz="3200" dirty="0"/>
              <a:t>(NAS)</a:t>
            </a:r>
            <a:r>
              <a:rPr lang="zh-TW" altLang="en-US" sz="3200" dirty="0"/>
              <a:t>採用 </a:t>
            </a:r>
            <a:r>
              <a:rPr lang="en-US" altLang="zh-TW" sz="3200" dirty="0"/>
              <a:t>8 </a:t>
            </a:r>
            <a:r>
              <a:rPr lang="zh-TW" altLang="en-US" sz="3200" dirty="0"/>
              <a:t>顆 </a:t>
            </a:r>
            <a:r>
              <a:rPr lang="en-US" altLang="zh-TW" sz="3200" dirty="0"/>
              <a:t>SATA </a:t>
            </a:r>
            <a:r>
              <a:rPr lang="zh-TW" altLang="en-US" sz="3200" dirty="0"/>
              <a:t>硬碟規劃成 </a:t>
            </a:r>
            <a:r>
              <a:rPr lang="en-US" altLang="zh-TW" sz="3200" dirty="0"/>
              <a:t>RAID5</a:t>
            </a:r>
          </a:p>
          <a:p>
            <a:pPr algn="just"/>
            <a:r>
              <a:rPr lang="en-US" altLang="zh-TW" sz="3200" spc="-100" dirty="0"/>
              <a:t>(D)</a:t>
            </a:r>
            <a:r>
              <a:rPr lang="zh-TW" altLang="en-US" sz="3200" spc="-100" dirty="0"/>
              <a:t>域儲存網路</a:t>
            </a:r>
            <a:r>
              <a:rPr lang="en-US" altLang="zh-TW" sz="3200" spc="-100" dirty="0"/>
              <a:t>(SAN)</a:t>
            </a:r>
            <a:r>
              <a:rPr lang="zh-TW" altLang="en-US" sz="3200" spc="-100" dirty="0"/>
              <a:t>採用 </a:t>
            </a:r>
            <a:r>
              <a:rPr lang="en-US" altLang="zh-TW" sz="3200" spc="-100" dirty="0"/>
              <a:t>16 </a:t>
            </a:r>
            <a:r>
              <a:rPr lang="zh-TW" altLang="en-US" sz="3200" spc="-100" dirty="0"/>
              <a:t>顆 </a:t>
            </a:r>
            <a:r>
              <a:rPr lang="en-US" altLang="zh-TW" sz="3200" spc="-100" dirty="0"/>
              <a:t>SAS </a:t>
            </a:r>
            <a:r>
              <a:rPr lang="zh-TW" altLang="en-US" sz="3200" spc="-100" dirty="0"/>
              <a:t>硬碟規劃成 </a:t>
            </a:r>
            <a:r>
              <a:rPr lang="en-US" altLang="zh-TW" sz="3200" spc="-100" dirty="0"/>
              <a:t>RAID6</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15404655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018919"/>
            <a:ext cx="8249618" cy="5878532"/>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若該電腦主機作業系統為 </a:t>
            </a:r>
            <a:r>
              <a:rPr lang="en-US" altLang="zh-TW" sz="2800" spc="-100" dirty="0"/>
              <a:t>Win7</a:t>
            </a:r>
            <a:r>
              <a:rPr lang="en-US" altLang="zh-TW" sz="2800" spc="-100" dirty="0" smtClean="0"/>
              <a:t>,</a:t>
            </a:r>
            <a:r>
              <a:rPr lang="zh-TW" altLang="en-US" sz="2800" spc="-100" dirty="0" smtClean="0"/>
              <a:t>同一</a:t>
            </a:r>
            <a:r>
              <a:rPr lang="zh-TW" altLang="en-US" sz="2800" spc="-100" dirty="0"/>
              <a:t>時間</a:t>
            </a:r>
            <a:r>
              <a:rPr lang="en-US" altLang="zh-TW" sz="2800" spc="-100" dirty="0"/>
              <a:t>,</a:t>
            </a:r>
            <a:r>
              <a:rPr lang="zh-TW" altLang="en-US" sz="2800" spc="-100" dirty="0"/>
              <a:t>資安人員在該台主機 </a:t>
            </a:r>
            <a:r>
              <a:rPr lang="en-US" altLang="zh-TW" sz="2800" spc="-100" dirty="0"/>
              <a:t>acc.txt </a:t>
            </a:r>
            <a:r>
              <a:rPr lang="zh-TW" altLang="en-US" sz="2800" spc="-100" dirty="0"/>
              <a:t>同一目錄</a:t>
            </a:r>
            <a:r>
              <a:rPr lang="en-US" altLang="zh-TW" sz="2800" spc="-100" dirty="0"/>
              <a:t>,</a:t>
            </a:r>
            <a:r>
              <a:rPr lang="zh-TW" altLang="en-US" sz="2800" spc="-100" dirty="0"/>
              <a:t>發現另一個</a:t>
            </a:r>
            <a:r>
              <a:rPr lang="zh-TW" altLang="en-US" sz="2800" spc="-100" dirty="0" smtClean="0"/>
              <a:t>檔案</a:t>
            </a:r>
            <a:endParaRPr lang="en-US" altLang="zh-TW" sz="28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r>
              <a:rPr lang="en-US" altLang="zh-TW" sz="2800" spc="-100" dirty="0"/>
              <a:t>(A)</a:t>
            </a:r>
            <a:r>
              <a:rPr lang="zh-TW" altLang="en-US" sz="2800" spc="-100" dirty="0"/>
              <a:t>由這個檔案可以得知 </a:t>
            </a:r>
            <a:r>
              <a:rPr lang="en-US" altLang="zh-TW" sz="2800" spc="-100" dirty="0"/>
              <a:t>Jason </a:t>
            </a:r>
            <a:r>
              <a:rPr lang="zh-TW" altLang="en-US" sz="2800" spc="-100" dirty="0"/>
              <a:t>為這台電腦具 </a:t>
            </a:r>
            <a:r>
              <a:rPr lang="en-US" altLang="zh-TW" sz="2800" spc="-100" dirty="0"/>
              <a:t>administrator </a:t>
            </a:r>
            <a:r>
              <a:rPr lang="zh-TW" altLang="en-US" sz="2800" spc="-100" dirty="0"/>
              <a:t>權限的帳戶</a:t>
            </a:r>
          </a:p>
          <a:p>
            <a:pPr algn="just"/>
            <a:r>
              <a:rPr lang="en-US" altLang="zh-TW" sz="2800" spc="-100" dirty="0"/>
              <a:t>(B)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err="1" smtClean="0"/>
              <a:t>kerberos</a:t>
            </a:r>
            <a:r>
              <a:rPr lang="en-US" altLang="zh-TW" sz="2800" spc="-100" dirty="0" smtClean="0"/>
              <a:t> </a:t>
            </a:r>
            <a:r>
              <a:rPr lang="zh-TW" altLang="en-US" sz="2800" spc="-100" dirty="0"/>
              <a:t>格式</a:t>
            </a:r>
          </a:p>
          <a:p>
            <a:pPr algn="just"/>
            <a:r>
              <a:rPr lang="en-US" altLang="zh-TW" sz="2800" spc="-100" dirty="0"/>
              <a:t>(C)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a:t>為 </a:t>
            </a:r>
            <a:r>
              <a:rPr lang="en-US" altLang="zh-TW" sz="2800" spc="-100" dirty="0"/>
              <a:t>NTLM</a:t>
            </a:r>
            <a:r>
              <a:rPr lang="zh-TW" altLang="en-US" sz="2800" spc="-100" dirty="0"/>
              <a:t>格式</a:t>
            </a:r>
          </a:p>
          <a:p>
            <a:pPr algn="just"/>
            <a:r>
              <a:rPr lang="en-US" altLang="zh-TW" sz="2800" spc="-100" dirty="0"/>
              <a:t>(D)</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smtClean="0"/>
              <a:t>SHA512 </a:t>
            </a:r>
            <a:r>
              <a:rPr lang="zh-TW" altLang="en-US" sz="2800" spc="-100" dirty="0" smtClean="0"/>
              <a:t>格式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pic>
        <p:nvPicPr>
          <p:cNvPr id="6" name="圖片 5" descr="C:\Users\Win7\Desktop\11222.PNG"/>
          <p:cNvPicPr/>
          <p:nvPr/>
        </p:nvPicPr>
        <p:blipFill>
          <a:blip r:embed="rId2">
            <a:extLst>
              <a:ext uri="{28A0092B-C50C-407E-A947-70E740481C1C}">
                <a14:useLocalDpi xmlns:a14="http://schemas.microsoft.com/office/drawing/2010/main" val="0"/>
              </a:ext>
            </a:extLst>
          </a:blip>
          <a:srcRect/>
          <a:stretch>
            <a:fillRect/>
          </a:stretch>
        </p:blipFill>
        <p:spPr bwMode="auto">
          <a:xfrm>
            <a:off x="554265" y="1930211"/>
            <a:ext cx="7671749" cy="1509268"/>
          </a:xfrm>
          <a:prstGeom prst="rect">
            <a:avLst/>
          </a:prstGeom>
          <a:noFill/>
          <a:ln>
            <a:noFill/>
          </a:ln>
        </p:spPr>
      </p:pic>
    </p:spTree>
    <p:extLst>
      <p:ext uri="{BB962C8B-B14F-4D97-AF65-F5344CB8AC3E}">
        <p14:creationId xmlns:p14="http://schemas.microsoft.com/office/powerpoint/2010/main" val="18907839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26580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若資安人員確認此一現象可能是駭客入侵或電腦遭惡意程式感染</a:t>
            </a:r>
            <a:r>
              <a:rPr lang="en-US" altLang="zh-TW" sz="3200" spc="-100" dirty="0"/>
              <a:t>,</a:t>
            </a:r>
            <a:r>
              <a:rPr lang="zh-TW" altLang="en-US" sz="3200" spc="-100" dirty="0"/>
              <a:t>故進一步檢查電腦應用程式執行</a:t>
            </a:r>
            <a:r>
              <a:rPr lang="zh-TW" altLang="en-US" sz="3200" spc="-100" dirty="0" smtClean="0"/>
              <a:t>狀態</a:t>
            </a:r>
            <a:r>
              <a:rPr lang="en-US" altLang="zh-TW" sz="3200" spc="-100" dirty="0"/>
              <a:t>,</a:t>
            </a:r>
            <a:r>
              <a:rPr lang="zh-TW" altLang="en-US" sz="3200" spc="-100" dirty="0"/>
              <a:t>發現有一不明程式常駐在電腦中執行</a:t>
            </a:r>
            <a:r>
              <a:rPr lang="en-US" altLang="zh-TW" sz="3200" spc="-100" dirty="0"/>
              <a:t>,</a:t>
            </a:r>
            <a:r>
              <a:rPr lang="zh-TW" altLang="en-US" sz="3200" spc="-100" dirty="0"/>
              <a:t>下列何者「不」能列出</a:t>
            </a:r>
            <a:r>
              <a:rPr lang="zh-TW" altLang="en-US" sz="3200" spc="-100" dirty="0" smtClean="0"/>
              <a:t>目前 </a:t>
            </a:r>
            <a:r>
              <a:rPr lang="en-US" altLang="zh-TW" sz="3200" spc="-100" dirty="0"/>
              <a:t>windows </a:t>
            </a:r>
            <a:r>
              <a:rPr lang="zh-TW" altLang="en-US" sz="3200" spc="-100" dirty="0"/>
              <a:t>電腦中正在運行的程式</a:t>
            </a:r>
            <a:r>
              <a:rPr lang="en-US" altLang="zh-TW" sz="3200" spc="-100" dirty="0"/>
              <a:t>?(</a:t>
            </a:r>
            <a:r>
              <a:rPr lang="zh-TW" altLang="en-US" sz="3200" spc="-100" dirty="0"/>
              <a:t>請勿考量 </a:t>
            </a:r>
            <a:r>
              <a:rPr lang="en-US" altLang="zh-TW" sz="3200" spc="-100" dirty="0"/>
              <a:t>windows </a:t>
            </a:r>
            <a:r>
              <a:rPr lang="zh-TW" altLang="en-US" sz="3200" spc="-100" dirty="0"/>
              <a:t>版本問題</a:t>
            </a:r>
            <a:r>
              <a:rPr lang="en-US" altLang="zh-TW" sz="3200" spc="-100" dirty="0"/>
              <a:t>)</a:t>
            </a:r>
          </a:p>
          <a:p>
            <a:pPr algn="just"/>
            <a:r>
              <a:rPr lang="en-US" altLang="zh-TW" sz="3200" spc="-100" dirty="0"/>
              <a:t>(A)</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tasklist</a:t>
            </a:r>
            <a:r>
              <a:rPr lang="en-US" altLang="zh-TW" sz="3200" spc="-100" dirty="0"/>
              <a:t> </a:t>
            </a:r>
            <a:r>
              <a:rPr lang="zh-TW" altLang="en-US" sz="3200" spc="-100" dirty="0"/>
              <a:t>指令</a:t>
            </a:r>
          </a:p>
          <a:p>
            <a:pPr algn="just"/>
            <a:r>
              <a:rPr lang="en-US" altLang="zh-TW" sz="3200" spc="-100" dirty="0"/>
              <a:t>(B) </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netstat</a:t>
            </a:r>
            <a:r>
              <a:rPr lang="en-US" altLang="zh-TW" sz="3200" spc="-100" dirty="0"/>
              <a:t> -a </a:t>
            </a:r>
            <a:r>
              <a:rPr lang="zh-TW" altLang="en-US" sz="3200" spc="-100" dirty="0"/>
              <a:t>指令</a:t>
            </a:r>
          </a:p>
          <a:p>
            <a:pPr algn="just"/>
            <a:r>
              <a:rPr lang="en-US" altLang="zh-TW" sz="3200" spc="-100" dirty="0"/>
              <a:t>(C) </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a:t>get-process </a:t>
            </a:r>
            <a:r>
              <a:rPr lang="zh-TW" altLang="en-US" sz="3200" spc="-100" dirty="0"/>
              <a:t>指令</a:t>
            </a:r>
          </a:p>
          <a:p>
            <a:pPr algn="just"/>
            <a:r>
              <a:rPr lang="en-US" altLang="zh-TW" sz="3200" spc="-100" dirty="0"/>
              <a:t>(D)</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err="1"/>
              <a:t>tasklist</a:t>
            </a:r>
            <a:r>
              <a:rPr lang="en-US" altLang="zh-TW" sz="3200" spc="-100" dirty="0"/>
              <a:t> </a:t>
            </a:r>
            <a:r>
              <a:rPr lang="zh-TW" altLang="en-US" sz="3200" spc="-100" dirty="0"/>
              <a:t>指令</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461423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101215"/>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資安人員在經過清查後</a:t>
            </a:r>
            <a:r>
              <a:rPr lang="en-US" altLang="zh-TW" sz="3200" spc="-100" dirty="0"/>
              <a:t>,</a:t>
            </a:r>
            <a:r>
              <a:rPr lang="zh-TW" altLang="en-US" sz="3200" spc="-100" dirty="0"/>
              <a:t>發現有數</a:t>
            </a:r>
          </a:p>
          <a:p>
            <a:pPr algn="just"/>
            <a:r>
              <a:rPr lang="zh-TW" altLang="en-US" sz="3200" spc="-100" dirty="0"/>
              <a:t>十台電腦都有找到 </a:t>
            </a:r>
            <a:r>
              <a:rPr lang="en-US" altLang="zh-TW" sz="3200" spc="-100" dirty="0"/>
              <a:t>acc.exe </a:t>
            </a:r>
            <a:r>
              <a:rPr lang="zh-TW" altLang="en-US" sz="3200" spc="-100" dirty="0"/>
              <a:t>與 </a:t>
            </a:r>
            <a:r>
              <a:rPr lang="en-US" altLang="zh-TW" sz="3200" spc="-100" dirty="0"/>
              <a:t>hash.txt,</a:t>
            </a:r>
            <a:r>
              <a:rPr lang="zh-TW" altLang="en-US" sz="3200" spc="-100" dirty="0"/>
              <a:t>檔案內容都留有該電腦的帳號清單與疑似密碼 </a:t>
            </a:r>
            <a:r>
              <a:rPr lang="en-US" altLang="zh-TW" sz="3200" spc="-100" dirty="0"/>
              <a:t>hash </a:t>
            </a:r>
            <a:r>
              <a:rPr lang="zh-TW" altLang="en-US" sz="3200" spc="-100" dirty="0"/>
              <a:t>的資訊</a:t>
            </a:r>
            <a:r>
              <a:rPr lang="en-US" altLang="zh-TW" sz="3200" spc="-100" dirty="0"/>
              <a:t>,</a:t>
            </a:r>
            <a:r>
              <a:rPr lang="zh-TW" altLang="en-US" sz="3200" spc="-100" dirty="0"/>
              <a:t>也有部份電腦發現不明應用程式常駐</a:t>
            </a:r>
            <a:r>
              <a:rPr lang="en-US" altLang="zh-TW" sz="3200" spc="-100" dirty="0"/>
              <a:t>,</a:t>
            </a:r>
            <a:r>
              <a:rPr lang="zh-TW" altLang="en-US" sz="3200" spc="-100" dirty="0"/>
              <a:t>下列哪些屬於應優先處理的應變措施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請公司同仁立即變更密碼</a:t>
            </a:r>
          </a:p>
          <a:p>
            <a:pPr algn="just"/>
            <a:r>
              <a:rPr lang="en-US" altLang="zh-TW" sz="3200" spc="-100" dirty="0"/>
              <a:t>(B</a:t>
            </a:r>
            <a:r>
              <a:rPr lang="en-US" altLang="zh-TW" sz="3200" spc="-100" dirty="0" smtClean="0"/>
              <a:t>)</a:t>
            </a:r>
            <a:r>
              <a:rPr lang="zh-TW" altLang="en-US" sz="3200" spc="-100" dirty="0" smtClean="0"/>
              <a:t>將</a:t>
            </a:r>
            <a:r>
              <a:rPr lang="zh-TW" altLang="en-US" sz="3200" spc="-100" dirty="0"/>
              <a:t>不明程式送交防毒軟體廠商分析</a:t>
            </a:r>
          </a:p>
          <a:p>
            <a:pPr algn="just"/>
            <a:r>
              <a:rPr lang="en-US" altLang="zh-TW" sz="3200" spc="-100" dirty="0"/>
              <a:t>(C</a:t>
            </a:r>
            <a:r>
              <a:rPr lang="en-US" altLang="zh-TW" sz="3200" spc="-100" dirty="0" smtClean="0"/>
              <a:t>)</a:t>
            </a:r>
            <a:r>
              <a:rPr lang="zh-TW" altLang="en-US" sz="3200" spc="-100" dirty="0" smtClean="0"/>
              <a:t>發動</a:t>
            </a:r>
            <a:r>
              <a:rPr lang="zh-TW" altLang="en-US" sz="3200" spc="-100" dirty="0"/>
              <a:t>公司帳號盤點</a:t>
            </a:r>
            <a:r>
              <a:rPr lang="en-US" altLang="zh-TW" sz="3200" spc="-100" dirty="0"/>
              <a:t>,</a:t>
            </a:r>
            <a:r>
              <a:rPr lang="zh-TW" altLang="en-US" sz="3200" spc="-100" dirty="0"/>
              <a:t>確認各帳號之使用者與使用情況</a:t>
            </a:r>
          </a:p>
          <a:p>
            <a:pPr algn="just"/>
            <a:r>
              <a:rPr lang="en-US" altLang="zh-TW" sz="3200" spc="-100" dirty="0"/>
              <a:t>(D)</a:t>
            </a:r>
            <a:r>
              <a:rPr lang="zh-TW" altLang="en-US" sz="3200" spc="-100" dirty="0"/>
              <a:t>依公司資安事件通報機制</a:t>
            </a:r>
            <a:r>
              <a:rPr lang="en-US" altLang="zh-TW" sz="3200" spc="-100" dirty="0"/>
              <a:t>,</a:t>
            </a:r>
            <a:r>
              <a:rPr lang="zh-TW" altLang="en-US" sz="3200" spc="-100" dirty="0"/>
              <a:t>進行通報</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537306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5</a:t>
            </a:r>
            <a:endParaRPr lang="zh-TW" altLang="en-US"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447191" y="900047"/>
            <a:ext cx="8249618" cy="4031873"/>
          </a:xfrm>
          <a:prstGeom prst="rect">
            <a:avLst/>
          </a:prstGeom>
        </p:spPr>
        <p:txBody>
          <a:bodyPr wrap="square">
            <a:spAutoFit/>
          </a:bodyPr>
          <a:lstStyle/>
          <a:p>
            <a:pPr algn="just"/>
            <a:r>
              <a:rPr lang="zh-TW" altLang="en-US" sz="3200" dirty="0"/>
              <a:t>資安事件緊急應變處置最重要目的是下列何者</a:t>
            </a:r>
            <a:r>
              <a:rPr lang="en-US" altLang="zh-TW" sz="3200" dirty="0" smtClean="0"/>
              <a:t>?</a:t>
            </a:r>
          </a:p>
          <a:p>
            <a:pPr algn="just"/>
            <a:endParaRPr lang="en-US" altLang="zh-TW" sz="3200" dirty="0"/>
          </a:p>
          <a:p>
            <a:pPr algn="just"/>
            <a:r>
              <a:rPr lang="en-US" altLang="zh-TW" sz="3200" dirty="0"/>
              <a:t>(A)</a:t>
            </a:r>
            <a:r>
              <a:rPr lang="zh-TW" altLang="en-US" sz="3200" dirty="0"/>
              <a:t>用防火牆或 </a:t>
            </a:r>
            <a:r>
              <a:rPr lang="en-US" altLang="zh-TW" sz="3200" dirty="0"/>
              <a:t>WAF </a:t>
            </a:r>
            <a:r>
              <a:rPr lang="zh-TW" altLang="en-US" sz="3200" dirty="0"/>
              <a:t>做偵測跟阻擋</a:t>
            </a:r>
          </a:p>
          <a:p>
            <a:pPr algn="just"/>
            <a:r>
              <a:rPr lang="en-US" altLang="zh-TW" sz="3200" dirty="0"/>
              <a:t>(B) </a:t>
            </a:r>
            <a:r>
              <a:rPr lang="zh-TW" altLang="en-US" sz="3200" dirty="0"/>
              <a:t>採用弱掃工具或滲透測試服務驗證是否完成修補</a:t>
            </a:r>
          </a:p>
          <a:p>
            <a:pPr algn="just"/>
            <a:r>
              <a:rPr lang="en-US" altLang="zh-TW" sz="3200" dirty="0"/>
              <a:t>(C) </a:t>
            </a:r>
            <a:r>
              <a:rPr lang="zh-TW" altLang="en-US" sz="3200" dirty="0"/>
              <a:t>控制受害範圍</a:t>
            </a:r>
          </a:p>
          <a:p>
            <a:pPr algn="just"/>
            <a:r>
              <a:rPr lang="en-US" altLang="zh-TW" sz="3200" dirty="0"/>
              <a:t>(D)</a:t>
            </a:r>
            <a:r>
              <a:rPr lang="zh-TW" altLang="en-US" sz="3200" dirty="0"/>
              <a:t>立即使用資料復原即可</a:t>
            </a:r>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2791518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324535"/>
          </a:xfrm>
          <a:prstGeom prst="rect">
            <a:avLst/>
          </a:prstGeom>
        </p:spPr>
        <p:txBody>
          <a:bodyPr wrap="square">
            <a:spAutoFit/>
          </a:bodyPr>
          <a:lstStyle/>
          <a:p>
            <a:pPr algn="just"/>
            <a:r>
              <a:rPr lang="zh-TW" altLang="en-US" sz="3200" spc="-100" dirty="0"/>
              <a:t>關於編碼、加密與雜湊機制</a:t>
            </a:r>
            <a:r>
              <a:rPr lang="en-US" altLang="zh-TW" sz="3200" spc="-100" dirty="0"/>
              <a:t>,</a:t>
            </a:r>
            <a:r>
              <a:rPr lang="zh-TW" altLang="en-US" sz="3200" spc="-100" dirty="0"/>
              <a:t>下列敘述何者正確</a:t>
            </a:r>
            <a:r>
              <a:rPr lang="en-US" altLang="zh-TW" sz="3200" spc="-100" dirty="0"/>
              <a:t>?</a:t>
            </a:r>
          </a:p>
          <a:p>
            <a:pPr algn="just"/>
            <a:endParaRPr lang="en-US" altLang="zh-TW" sz="2800" dirty="0" smtClean="0"/>
          </a:p>
          <a:p>
            <a:pPr algn="just"/>
            <a:r>
              <a:rPr lang="en-US" altLang="zh-TW" sz="2800" dirty="0" smtClean="0"/>
              <a:t>(</a:t>
            </a:r>
            <a:r>
              <a:rPr lang="en-US" altLang="zh-TW" sz="2800" dirty="0"/>
              <a:t>A)</a:t>
            </a:r>
            <a:r>
              <a:rPr lang="zh-TW" altLang="en-US" sz="2800" dirty="0"/>
              <a:t>就設計原理而言</a:t>
            </a:r>
            <a:r>
              <a:rPr lang="en-US" altLang="zh-TW" sz="2800" dirty="0"/>
              <a:t>,</a:t>
            </a:r>
            <a:r>
              <a:rPr lang="zh-TW" altLang="en-US" sz="2800" dirty="0"/>
              <a:t>一段文字分別經過編碼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機制處理</a:t>
            </a:r>
            <a:r>
              <a:rPr lang="en-US" altLang="zh-TW" sz="2800" dirty="0"/>
              <a:t>,</a:t>
            </a:r>
            <a:r>
              <a:rPr lang="zh-TW" altLang="en-US" sz="2800" dirty="0"/>
              <a:t>只有加密機制是無法還原明</a:t>
            </a:r>
            <a:r>
              <a:rPr lang="en-US" altLang="zh-TW" sz="2800" dirty="0"/>
              <a:t>(</a:t>
            </a:r>
            <a:r>
              <a:rPr lang="zh-TW" altLang="en-US" sz="2800" dirty="0"/>
              <a:t>本</a:t>
            </a:r>
            <a:r>
              <a:rPr lang="en-US" altLang="zh-TW" sz="2800" dirty="0"/>
              <a:t>)</a:t>
            </a:r>
            <a:r>
              <a:rPr lang="zh-TW" altLang="en-US" sz="2800" dirty="0"/>
              <a:t>文的</a:t>
            </a:r>
          </a:p>
          <a:p>
            <a:pPr algn="just"/>
            <a:r>
              <a:rPr lang="en-US" altLang="zh-TW" sz="2800" dirty="0"/>
              <a:t>(B) </a:t>
            </a:r>
            <a:r>
              <a:rPr lang="zh-TW" altLang="en-US" sz="2800" dirty="0"/>
              <a:t>如果明文愈長</a:t>
            </a:r>
            <a:r>
              <a:rPr lang="en-US" altLang="zh-TW" sz="2800" dirty="0"/>
              <a:t>,</a:t>
            </a:r>
            <a:r>
              <a:rPr lang="zh-TW" altLang="en-US" sz="2800" dirty="0"/>
              <a:t>雜湊</a:t>
            </a:r>
            <a:r>
              <a:rPr lang="en-US" altLang="zh-TW" sz="2800" dirty="0"/>
              <a:t>(SHA256)</a:t>
            </a:r>
            <a:r>
              <a:rPr lang="zh-TW" altLang="en-US" sz="2800" dirty="0"/>
              <a:t>處理後的文字長度也愈長</a:t>
            </a:r>
          </a:p>
          <a:p>
            <a:pPr algn="just"/>
            <a:r>
              <a:rPr lang="en-US" altLang="zh-TW" sz="2800" dirty="0"/>
              <a:t>(C) Hash </a:t>
            </a:r>
            <a:r>
              <a:rPr lang="zh-TW" altLang="en-US" sz="2800" dirty="0"/>
              <a:t>機制</a:t>
            </a:r>
            <a:r>
              <a:rPr lang="en-US" altLang="zh-TW" sz="2800" dirty="0"/>
              <a:t>,</a:t>
            </a:r>
            <a:r>
              <a:rPr lang="zh-TW" altLang="en-US" sz="2800" dirty="0"/>
              <a:t>同樣的明文會產出相同的密文</a:t>
            </a:r>
            <a:r>
              <a:rPr lang="en-US" altLang="zh-TW" sz="2800" dirty="0"/>
              <a:t>,</a:t>
            </a:r>
            <a:r>
              <a:rPr lang="zh-TW" altLang="en-US" sz="2800" dirty="0"/>
              <a:t>故常用來比對文字或檔案是否有遭竄改</a:t>
            </a:r>
          </a:p>
          <a:p>
            <a:pPr algn="just"/>
            <a:r>
              <a:rPr lang="en-US" altLang="zh-TW" sz="2800" dirty="0"/>
              <a:t>(D)</a:t>
            </a:r>
            <a:r>
              <a:rPr lang="zh-TW" altLang="en-US" sz="2800" dirty="0"/>
              <a:t>對於編碼</a:t>
            </a:r>
            <a:r>
              <a:rPr lang="en-US" altLang="zh-TW" sz="2800" dirty="0"/>
              <a:t>(Base 64)</a:t>
            </a:r>
            <a:r>
              <a:rPr lang="zh-TW" altLang="en-US" sz="2800" dirty="0"/>
              <a:t>、加密</a:t>
            </a:r>
            <a:r>
              <a:rPr lang="en-US" altLang="zh-TW" sz="2800" dirty="0"/>
              <a:t>(AES128)</a:t>
            </a:r>
            <a:r>
              <a:rPr lang="zh-TW" altLang="en-US" sz="2800" dirty="0"/>
              <a:t>與雜湊</a:t>
            </a:r>
            <a:r>
              <a:rPr lang="en-US" altLang="zh-TW" sz="2800" dirty="0"/>
              <a:t>(SHA256)</a:t>
            </a:r>
            <a:r>
              <a:rPr lang="zh-TW" altLang="en-US" sz="2800" dirty="0"/>
              <a:t>三種</a:t>
            </a:r>
            <a:r>
              <a:rPr lang="zh-TW" altLang="en-US" sz="2800" dirty="0" smtClean="0"/>
              <a:t>機制</a:t>
            </a:r>
            <a:r>
              <a:rPr lang="zh-TW" altLang="en-US" sz="2800" dirty="0"/>
              <a:t>而言</a:t>
            </a:r>
            <a:r>
              <a:rPr lang="en-US" altLang="zh-TW" sz="2800" dirty="0"/>
              <a:t>,</a:t>
            </a:r>
            <a:r>
              <a:rPr lang="zh-TW" altLang="en-US" sz="2800" dirty="0"/>
              <a:t>只有編碼機制</a:t>
            </a:r>
            <a:r>
              <a:rPr lang="en-US" altLang="zh-TW" sz="2800" dirty="0"/>
              <a:t>,</a:t>
            </a:r>
            <a:r>
              <a:rPr lang="zh-TW" altLang="en-US" sz="2800" dirty="0"/>
              <a:t>在解碼過程中需使用密鑰</a:t>
            </a:r>
            <a:r>
              <a:rPr lang="en-US" altLang="zh-TW" sz="2800" dirty="0"/>
              <a:t>(Key)</a:t>
            </a:r>
            <a:r>
              <a:rPr lang="zh-TW" altLang="en-US" sz="2800" dirty="0"/>
              <a:t>機制</a:t>
            </a:r>
            <a:r>
              <a:rPr lang="zh-TW" altLang="en-US" sz="2800" dirty="0" smtClean="0"/>
              <a:t>才可</a:t>
            </a:r>
            <a:r>
              <a:rPr lang="zh-TW" altLang="en-US" sz="2800" dirty="0"/>
              <a:t>解碼成功</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783774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關於 </a:t>
            </a:r>
            <a:r>
              <a:rPr lang="en-US" altLang="zh-TW" sz="3200" spc="-100" dirty="0"/>
              <a:t>XML External Entity(XXE)Injection </a:t>
            </a:r>
            <a:r>
              <a:rPr lang="zh-TW" altLang="en-US" sz="3200" spc="-100" dirty="0"/>
              <a:t>的防護</a:t>
            </a:r>
            <a:r>
              <a:rPr lang="en-US" altLang="zh-TW" sz="3200" spc="-100" dirty="0"/>
              <a:t>,</a:t>
            </a:r>
            <a:r>
              <a:rPr lang="zh-TW" altLang="en-US" sz="3200" spc="-100" dirty="0"/>
              <a:t>下列防護機制何者較佳</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使用 </a:t>
            </a:r>
            <a:r>
              <a:rPr lang="en-US" altLang="zh-TW" sz="3200" spc="-100" dirty="0"/>
              <a:t>HTTPS </a:t>
            </a:r>
            <a:r>
              <a:rPr lang="zh-TW" altLang="en-US" sz="3200" spc="-100" dirty="0"/>
              <a:t>安全連線</a:t>
            </a:r>
          </a:p>
          <a:p>
            <a:pPr algn="just"/>
            <a:r>
              <a:rPr lang="en-US" altLang="zh-TW" sz="3200" spc="-100" dirty="0"/>
              <a:t>(B</a:t>
            </a:r>
            <a:r>
              <a:rPr lang="en-US" altLang="zh-TW" sz="3200" spc="-100" dirty="0" smtClean="0"/>
              <a:t>)</a:t>
            </a:r>
            <a:r>
              <a:rPr lang="zh-TW" altLang="en-US" sz="3200" spc="-100" dirty="0" smtClean="0"/>
              <a:t>使用</a:t>
            </a:r>
            <a:r>
              <a:rPr lang="zh-TW" altLang="en-US" sz="3200" spc="-100" dirty="0"/>
              <a:t>合法憑證進行雙向</a:t>
            </a:r>
            <a:r>
              <a:rPr lang="en-US" altLang="zh-TW" sz="3200" spc="-100" dirty="0"/>
              <a:t>(</a:t>
            </a:r>
            <a:r>
              <a:rPr lang="zh-TW" altLang="en-US" sz="3200" spc="-100" dirty="0"/>
              <a:t>伺服器端與使用者端</a:t>
            </a:r>
            <a:r>
              <a:rPr lang="en-US" altLang="zh-TW" sz="3200" spc="-100" dirty="0"/>
              <a:t>)</a:t>
            </a:r>
            <a:r>
              <a:rPr lang="zh-TW" altLang="en-US" sz="3200" spc="-100" dirty="0"/>
              <a:t>之身分驗證</a:t>
            </a:r>
          </a:p>
          <a:p>
            <a:pPr algn="just"/>
            <a:r>
              <a:rPr lang="en-US" altLang="zh-TW" sz="3200" spc="-150" dirty="0"/>
              <a:t>(C) </a:t>
            </a:r>
            <a:r>
              <a:rPr lang="zh-TW" altLang="en-US" sz="3200" spc="-150" dirty="0"/>
              <a:t>禁止 </a:t>
            </a:r>
            <a:r>
              <a:rPr lang="en-US" altLang="zh-TW" sz="3200" spc="-150" dirty="0"/>
              <a:t>DTD(Document Type Define)</a:t>
            </a:r>
            <a:r>
              <a:rPr lang="zh-TW" altLang="en-US" sz="3200" spc="-150" dirty="0"/>
              <a:t>引用外部實體</a:t>
            </a:r>
          </a:p>
          <a:p>
            <a:pPr algn="just"/>
            <a:r>
              <a:rPr lang="en-US" altLang="zh-TW" sz="3200" spc="-100" dirty="0"/>
              <a:t>(D)</a:t>
            </a:r>
            <a:r>
              <a:rPr lang="zh-TW" altLang="en-US" sz="3200" spc="-100" dirty="0"/>
              <a:t>使用 </a:t>
            </a:r>
            <a:r>
              <a:rPr lang="en-US" altLang="zh-TW" sz="3200" spc="-100" dirty="0"/>
              <a:t>SHA-3(Secure Hash Algorithm 3)</a:t>
            </a:r>
            <a:r>
              <a:rPr lang="zh-TW" altLang="en-US" sz="3200" spc="-100" dirty="0"/>
              <a:t>進行計算</a:t>
            </a:r>
          </a:p>
        </p:txBody>
      </p:sp>
      <p:sp>
        <p:nvSpPr>
          <p:cNvPr id="5" name="矩形 4"/>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611397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418704"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公司收到主管機關要求</a:t>
            </a:r>
            <a:r>
              <a:rPr lang="en-US" altLang="zh-TW" sz="3200" spc="-100" dirty="0"/>
              <a:t>,</a:t>
            </a:r>
            <a:r>
              <a:rPr lang="zh-TW" altLang="en-US" sz="3200" spc="-100" dirty="0"/>
              <a:t>必須每年進行網路資安健檢</a:t>
            </a:r>
            <a:r>
              <a:rPr lang="en-US" altLang="zh-TW" sz="3200" spc="-100" dirty="0"/>
              <a:t>,</a:t>
            </a:r>
            <a:r>
              <a:rPr lang="zh-TW" altLang="en-US" sz="3200" spc="-100" dirty="0"/>
              <a:t>下列何者方式較「不」符合</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遠端網路弱點掃描</a:t>
            </a:r>
            <a:r>
              <a:rPr lang="en-US" altLang="zh-TW" sz="3200" spc="-100" dirty="0"/>
              <a:t>(Network Vulnerability Assessment)</a:t>
            </a:r>
          </a:p>
          <a:p>
            <a:pPr algn="just"/>
            <a:r>
              <a:rPr lang="en-US" altLang="zh-TW" sz="3200" spc="-100" dirty="0"/>
              <a:t>(B) </a:t>
            </a:r>
            <a:r>
              <a:rPr lang="zh-TW" altLang="en-US" sz="3200" spc="-100" dirty="0"/>
              <a:t>遠端滲透測試</a:t>
            </a:r>
            <a:r>
              <a:rPr lang="en-US" altLang="zh-TW" sz="3200" spc="-100" dirty="0"/>
              <a:t>(Penetration Testing)</a:t>
            </a:r>
          </a:p>
          <a:p>
            <a:pPr algn="just"/>
            <a:r>
              <a:rPr lang="en-US" altLang="zh-TW" sz="3200" spc="-100" dirty="0"/>
              <a:t>(C</a:t>
            </a:r>
            <a:r>
              <a:rPr lang="en-US" altLang="zh-TW" sz="3200" spc="-100" dirty="0" smtClean="0"/>
              <a:t>)</a:t>
            </a:r>
            <a:r>
              <a:rPr lang="zh-TW" altLang="en-US" sz="3200" spc="-100" dirty="0" smtClean="0"/>
              <a:t>到場</a:t>
            </a:r>
            <a:r>
              <a:rPr lang="zh-TW" altLang="en-US" sz="3200" spc="-100" dirty="0"/>
              <a:t>網頁應用程式弱點掃描</a:t>
            </a:r>
            <a:r>
              <a:rPr lang="en-US" altLang="zh-TW" sz="3200" spc="-100" dirty="0"/>
              <a:t>(Web Vulnerability Assessment)</a:t>
            </a:r>
          </a:p>
          <a:p>
            <a:pPr algn="just"/>
            <a:r>
              <a:rPr lang="en-US" altLang="zh-TW" sz="3200" spc="-100" dirty="0"/>
              <a:t>(D)</a:t>
            </a:r>
            <a:r>
              <a:rPr lang="zh-TW" altLang="en-US" sz="3200" spc="-100" dirty="0"/>
              <a:t>到場網路安全備援服務</a:t>
            </a:r>
          </a:p>
        </p:txBody>
      </p:sp>
      <p:sp>
        <p:nvSpPr>
          <p:cNvPr id="6" name="矩形 5"/>
          <p:cNvSpPr/>
          <p:nvPr/>
        </p:nvSpPr>
        <p:spPr>
          <a:xfrm>
            <a:off x="862486" y="171419"/>
            <a:ext cx="1848583" cy="646331"/>
          </a:xfrm>
          <a:prstGeom prst="rect">
            <a:avLst/>
          </a:prstGeom>
        </p:spPr>
        <p:txBody>
          <a:bodyPr wrap="none">
            <a:spAutoFit/>
          </a:bodyPr>
          <a:lstStyle/>
          <a:p>
            <a:r>
              <a:rPr lang="en-US" altLang="zh-TW" sz="3600" dirty="0"/>
              <a:t>(</a:t>
            </a:r>
            <a:r>
              <a:rPr lang="zh-TW" altLang="en-US" sz="3600" dirty="0"/>
              <a:t>單選題</a:t>
            </a:r>
            <a:r>
              <a:rPr lang="en-US" altLang="zh-TW" sz="3600" dirty="0"/>
              <a:t>)</a:t>
            </a:r>
            <a:endParaRPr lang="zh-TW" altLang="en-US" sz="3600" dirty="0"/>
          </a:p>
        </p:txBody>
      </p:sp>
    </p:spTree>
    <p:extLst>
      <p:ext uri="{BB962C8B-B14F-4D97-AF65-F5344CB8AC3E}">
        <p14:creationId xmlns:p14="http://schemas.microsoft.com/office/powerpoint/2010/main" val="3113971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4536</Words>
  <Application>Microsoft Office PowerPoint</Application>
  <PresentationFormat>如螢幕大小 (4:3)</PresentationFormat>
  <Paragraphs>381</Paragraphs>
  <Slides>52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52</vt:i4>
      </vt:variant>
    </vt:vector>
  </HeadingPairs>
  <TitlesOfParts>
    <vt:vector size="58" baseType="lpstr">
      <vt:lpstr>微軟正黑體</vt:lpstr>
      <vt:lpstr>新細明體</vt:lpstr>
      <vt:lpstr>Arial</vt:lpstr>
      <vt:lpstr>Calibri</vt:lpstr>
      <vt:lpstr>Calibri Light</vt:lpstr>
      <vt:lpstr>Office 佈景主題</vt:lpstr>
      <vt:lpstr>108 年度 中級資訊安全工程師 能力鑑定試題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網路安全</dc:title>
  <dc:creator>BREAKALLCTF{Letmeseesee}</dc:creator>
  <cp:lastModifiedBy>Eric .</cp:lastModifiedBy>
  <cp:revision>82</cp:revision>
  <dcterms:created xsi:type="dcterms:W3CDTF">2019-05-14T03:32:08Z</dcterms:created>
  <dcterms:modified xsi:type="dcterms:W3CDTF">2020-05-11T22:43:52Z</dcterms:modified>
</cp:coreProperties>
</file>