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7" r:id="rId3"/>
    <p:sldId id="257" r:id="rId4"/>
    <p:sldId id="258" r:id="rId5"/>
    <p:sldId id="259" r:id="rId6"/>
    <p:sldId id="260" r:id="rId7"/>
    <p:sldId id="261" r:id="rId8"/>
    <p:sldId id="262" r:id="rId9"/>
    <p:sldId id="263" r:id="rId10"/>
    <p:sldId id="264" r:id="rId11"/>
    <p:sldId id="265" r:id="rId12"/>
    <p:sldId id="266" r:id="rId13"/>
    <p:sldId id="267" r:id="rId14"/>
    <p:sldId id="308" r:id="rId15"/>
    <p:sldId id="268" r:id="rId16"/>
    <p:sldId id="316" r:id="rId17"/>
    <p:sldId id="269" r:id="rId18"/>
    <p:sldId id="315" r:id="rId19"/>
    <p:sldId id="317" r:id="rId20"/>
    <p:sldId id="270" r:id="rId21"/>
    <p:sldId id="271" r:id="rId22"/>
    <p:sldId id="272" r:id="rId23"/>
    <p:sldId id="273" r:id="rId24"/>
    <p:sldId id="274" r:id="rId25"/>
    <p:sldId id="318" r:id="rId26"/>
    <p:sldId id="275" r:id="rId27"/>
    <p:sldId id="319" r:id="rId28"/>
    <p:sldId id="276" r:id="rId29"/>
    <p:sldId id="277" r:id="rId30"/>
    <p:sldId id="309" r:id="rId31"/>
    <p:sldId id="278" r:id="rId32"/>
    <p:sldId id="279" r:id="rId33"/>
    <p:sldId id="280" r:id="rId34"/>
    <p:sldId id="281" r:id="rId35"/>
    <p:sldId id="282" r:id="rId36"/>
    <p:sldId id="283" r:id="rId37"/>
    <p:sldId id="284" r:id="rId38"/>
    <p:sldId id="285" r:id="rId39"/>
    <p:sldId id="320" r:id="rId40"/>
    <p:sldId id="286" r:id="rId41"/>
    <p:sldId id="287" r:id="rId42"/>
    <p:sldId id="288" r:id="rId43"/>
    <p:sldId id="310" r:id="rId44"/>
    <p:sldId id="289" r:id="rId45"/>
    <p:sldId id="311" r:id="rId46"/>
    <p:sldId id="290" r:id="rId47"/>
    <p:sldId id="291" r:id="rId48"/>
    <p:sldId id="314" r:id="rId49"/>
    <p:sldId id="312" r:id="rId50"/>
    <p:sldId id="313" r:id="rId51"/>
    <p:sldId id="292" r:id="rId52"/>
    <p:sldId id="293" r:id="rId53"/>
    <p:sldId id="294" r:id="rId54"/>
    <p:sldId id="295" r:id="rId55"/>
    <p:sldId id="296" r:id="rId56"/>
    <p:sldId id="297" r:id="rId57"/>
    <p:sldId id="298" r:id="rId58"/>
    <p:sldId id="299" r:id="rId59"/>
    <p:sldId id="300" r:id="rId60"/>
    <p:sldId id="301" r:id="rId61"/>
    <p:sldId id="302" r:id="rId62"/>
    <p:sldId id="303" r:id="rId63"/>
    <p:sldId id="304" r:id="rId64"/>
    <p:sldId id="305" r:id="rId65"/>
    <p:sldId id="306" r:id="rId6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5655C11E-287B-4E3A-81D5-FA8938096910}" type="datetimeFigureOut">
              <a:rPr lang="zh-TW" altLang="en-US" smtClean="0"/>
              <a:t>2020/7/16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6A46849-0A36-496A-BEC6-945BE5639902}" type="slidenum">
              <a:rPr lang="zh-TW" altLang="en-US" smtClean="0"/>
              <a:t>‹#›</a:t>
            </a:fld>
            <a:endParaRPr lang="zh-TW" altLang="en-US"/>
          </a:p>
        </p:txBody>
      </p:sp>
    </p:spTree>
    <p:extLst>
      <p:ext uri="{BB962C8B-B14F-4D97-AF65-F5344CB8AC3E}">
        <p14:creationId xmlns:p14="http://schemas.microsoft.com/office/powerpoint/2010/main" val="2664997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655C11E-287B-4E3A-81D5-FA8938096910}" type="datetimeFigureOut">
              <a:rPr lang="zh-TW" altLang="en-US" smtClean="0"/>
              <a:t>2020/7/16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6A46849-0A36-496A-BEC6-945BE5639902}" type="slidenum">
              <a:rPr lang="zh-TW" altLang="en-US" smtClean="0"/>
              <a:t>‹#›</a:t>
            </a:fld>
            <a:endParaRPr lang="zh-TW" altLang="en-US"/>
          </a:p>
        </p:txBody>
      </p:sp>
    </p:spTree>
    <p:extLst>
      <p:ext uri="{BB962C8B-B14F-4D97-AF65-F5344CB8AC3E}">
        <p14:creationId xmlns:p14="http://schemas.microsoft.com/office/powerpoint/2010/main" val="823611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655C11E-287B-4E3A-81D5-FA8938096910}" type="datetimeFigureOut">
              <a:rPr lang="zh-TW" altLang="en-US" smtClean="0"/>
              <a:t>2020/7/16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6A46849-0A36-496A-BEC6-945BE5639902}" type="slidenum">
              <a:rPr lang="zh-TW" altLang="en-US" smtClean="0"/>
              <a:t>‹#›</a:t>
            </a:fld>
            <a:endParaRPr lang="zh-TW" altLang="en-US"/>
          </a:p>
        </p:txBody>
      </p:sp>
    </p:spTree>
    <p:extLst>
      <p:ext uri="{BB962C8B-B14F-4D97-AF65-F5344CB8AC3E}">
        <p14:creationId xmlns:p14="http://schemas.microsoft.com/office/powerpoint/2010/main" val="3165029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655C11E-287B-4E3A-81D5-FA8938096910}" type="datetimeFigureOut">
              <a:rPr lang="zh-TW" altLang="en-US" smtClean="0"/>
              <a:t>2020/7/16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6A46849-0A36-496A-BEC6-945BE5639902}" type="slidenum">
              <a:rPr lang="zh-TW" altLang="en-US" smtClean="0"/>
              <a:t>‹#›</a:t>
            </a:fld>
            <a:endParaRPr lang="zh-TW" altLang="en-US"/>
          </a:p>
        </p:txBody>
      </p:sp>
    </p:spTree>
    <p:extLst>
      <p:ext uri="{BB962C8B-B14F-4D97-AF65-F5344CB8AC3E}">
        <p14:creationId xmlns:p14="http://schemas.microsoft.com/office/powerpoint/2010/main" val="1968352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5655C11E-287B-4E3A-81D5-FA8938096910}" type="datetimeFigureOut">
              <a:rPr lang="zh-TW" altLang="en-US" smtClean="0"/>
              <a:t>2020/7/16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6A46849-0A36-496A-BEC6-945BE5639902}" type="slidenum">
              <a:rPr lang="zh-TW" altLang="en-US" smtClean="0"/>
              <a:t>‹#›</a:t>
            </a:fld>
            <a:endParaRPr lang="zh-TW" altLang="en-US"/>
          </a:p>
        </p:txBody>
      </p:sp>
    </p:spTree>
    <p:extLst>
      <p:ext uri="{BB962C8B-B14F-4D97-AF65-F5344CB8AC3E}">
        <p14:creationId xmlns:p14="http://schemas.microsoft.com/office/powerpoint/2010/main" val="641902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5655C11E-287B-4E3A-81D5-FA8938096910}" type="datetimeFigureOut">
              <a:rPr lang="zh-TW" altLang="en-US" smtClean="0"/>
              <a:t>2020/7/16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6A46849-0A36-496A-BEC6-945BE5639902}" type="slidenum">
              <a:rPr lang="zh-TW" altLang="en-US" smtClean="0"/>
              <a:t>‹#›</a:t>
            </a:fld>
            <a:endParaRPr lang="zh-TW" altLang="en-US"/>
          </a:p>
        </p:txBody>
      </p:sp>
    </p:spTree>
    <p:extLst>
      <p:ext uri="{BB962C8B-B14F-4D97-AF65-F5344CB8AC3E}">
        <p14:creationId xmlns:p14="http://schemas.microsoft.com/office/powerpoint/2010/main" val="3239245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5655C11E-287B-4E3A-81D5-FA8938096910}" type="datetimeFigureOut">
              <a:rPr lang="zh-TW" altLang="en-US" smtClean="0"/>
              <a:t>2020/7/16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6A46849-0A36-496A-BEC6-945BE5639902}" type="slidenum">
              <a:rPr lang="zh-TW" altLang="en-US" smtClean="0"/>
              <a:t>‹#›</a:t>
            </a:fld>
            <a:endParaRPr lang="zh-TW" altLang="en-US"/>
          </a:p>
        </p:txBody>
      </p:sp>
    </p:spTree>
    <p:extLst>
      <p:ext uri="{BB962C8B-B14F-4D97-AF65-F5344CB8AC3E}">
        <p14:creationId xmlns:p14="http://schemas.microsoft.com/office/powerpoint/2010/main" val="873755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5655C11E-287B-4E3A-81D5-FA8938096910}" type="datetimeFigureOut">
              <a:rPr lang="zh-TW" altLang="en-US" smtClean="0"/>
              <a:t>2020/7/16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6A46849-0A36-496A-BEC6-945BE5639902}" type="slidenum">
              <a:rPr lang="zh-TW" altLang="en-US" smtClean="0"/>
              <a:t>‹#›</a:t>
            </a:fld>
            <a:endParaRPr lang="zh-TW" altLang="en-US"/>
          </a:p>
        </p:txBody>
      </p:sp>
    </p:spTree>
    <p:extLst>
      <p:ext uri="{BB962C8B-B14F-4D97-AF65-F5344CB8AC3E}">
        <p14:creationId xmlns:p14="http://schemas.microsoft.com/office/powerpoint/2010/main" val="26717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655C11E-287B-4E3A-81D5-FA8938096910}" type="datetimeFigureOut">
              <a:rPr lang="zh-TW" altLang="en-US" smtClean="0"/>
              <a:t>2020/7/16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6A46849-0A36-496A-BEC6-945BE5639902}" type="slidenum">
              <a:rPr lang="zh-TW" altLang="en-US" smtClean="0"/>
              <a:t>‹#›</a:t>
            </a:fld>
            <a:endParaRPr lang="zh-TW" altLang="en-US"/>
          </a:p>
        </p:txBody>
      </p:sp>
    </p:spTree>
    <p:extLst>
      <p:ext uri="{BB962C8B-B14F-4D97-AF65-F5344CB8AC3E}">
        <p14:creationId xmlns:p14="http://schemas.microsoft.com/office/powerpoint/2010/main" val="3470433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655C11E-287B-4E3A-81D5-FA8938096910}" type="datetimeFigureOut">
              <a:rPr lang="zh-TW" altLang="en-US" smtClean="0"/>
              <a:t>2020/7/16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6A46849-0A36-496A-BEC6-945BE5639902}" type="slidenum">
              <a:rPr lang="zh-TW" altLang="en-US" smtClean="0"/>
              <a:t>‹#›</a:t>
            </a:fld>
            <a:endParaRPr lang="zh-TW" altLang="en-US"/>
          </a:p>
        </p:txBody>
      </p:sp>
    </p:spTree>
    <p:extLst>
      <p:ext uri="{BB962C8B-B14F-4D97-AF65-F5344CB8AC3E}">
        <p14:creationId xmlns:p14="http://schemas.microsoft.com/office/powerpoint/2010/main" val="3359771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655C11E-287B-4E3A-81D5-FA8938096910}" type="datetimeFigureOut">
              <a:rPr lang="zh-TW" altLang="en-US" smtClean="0"/>
              <a:t>2020/7/16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6A46849-0A36-496A-BEC6-945BE5639902}" type="slidenum">
              <a:rPr lang="zh-TW" altLang="en-US" smtClean="0"/>
              <a:t>‹#›</a:t>
            </a:fld>
            <a:endParaRPr lang="zh-TW" altLang="en-US"/>
          </a:p>
        </p:txBody>
      </p:sp>
    </p:spTree>
    <p:extLst>
      <p:ext uri="{BB962C8B-B14F-4D97-AF65-F5344CB8AC3E}">
        <p14:creationId xmlns:p14="http://schemas.microsoft.com/office/powerpoint/2010/main" val="3042505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55C11E-287B-4E3A-81D5-FA8938096910}" type="datetimeFigureOut">
              <a:rPr lang="zh-TW" altLang="en-US" smtClean="0"/>
              <a:t>2020/7/16</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A46849-0A36-496A-BEC6-945BE5639902}" type="slidenum">
              <a:rPr lang="zh-TW" altLang="en-US" smtClean="0"/>
              <a:t>‹#›</a:t>
            </a:fld>
            <a:endParaRPr lang="zh-TW" altLang="en-US"/>
          </a:p>
        </p:txBody>
      </p:sp>
    </p:spTree>
    <p:extLst>
      <p:ext uri="{BB962C8B-B14F-4D97-AF65-F5344CB8AC3E}">
        <p14:creationId xmlns:p14="http://schemas.microsoft.com/office/powerpoint/2010/main" val="3279857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技術類題組</a:t>
            </a:r>
            <a:endParaRPr lang="zh-TW" altLang="en-US"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092388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23</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 </a:t>
            </a:r>
            <a:r>
              <a:rPr lang="en-US" altLang="zh-TW" sz="3200" b="1" spc="-100" dirty="0">
                <a:effectLst>
                  <a:outerShdw blurRad="38100" dist="38100" dir="2700000" algn="tl">
                    <a:srgbClr val="000000">
                      <a:alpha val="43137"/>
                    </a:srgbClr>
                  </a:outerShdw>
                </a:effectLst>
              </a:rPr>
              <a:t>IIS Access log</a:t>
            </a:r>
            <a:r>
              <a:rPr lang="en-US" altLang="zh-TW" sz="3200" spc="-100" dirty="0"/>
              <a:t>,</a:t>
            </a:r>
            <a:r>
              <a:rPr lang="zh-TW" altLang="en-US" sz="3200" spc="-100" dirty="0"/>
              <a:t>下列敘述何者</a:t>
            </a:r>
          </a:p>
          <a:p>
            <a:pPr algn="just"/>
            <a:r>
              <a:rPr lang="zh-TW" altLang="en-US" sz="3200" spc="-100" dirty="0"/>
              <a:t>「不」正確</a:t>
            </a:r>
            <a:r>
              <a:rPr lang="en-US" altLang="zh-TW" sz="3200" spc="-100" dirty="0" smtClean="0"/>
              <a:t>?</a:t>
            </a:r>
          </a:p>
          <a:p>
            <a:pPr algn="just"/>
            <a:endParaRPr lang="en-US" altLang="zh-TW" sz="3200" spc="-100" dirty="0"/>
          </a:p>
          <a:p>
            <a:pPr algn="just"/>
            <a:r>
              <a:rPr lang="en-US" altLang="zh-TW" sz="3200" spc="-100" dirty="0"/>
              <a:t>(A)10.10.1.100,</a:t>
            </a:r>
            <a:r>
              <a:rPr lang="zh-TW" altLang="en-US" sz="3200" spc="-100" dirty="0"/>
              <a:t>在 </a:t>
            </a:r>
            <a:r>
              <a:rPr lang="en-US" altLang="zh-TW" sz="3200" spc="-100" dirty="0"/>
              <a:t>IIS Log format </a:t>
            </a:r>
            <a:r>
              <a:rPr lang="zh-TW" altLang="en-US" sz="3200" spc="-100" dirty="0"/>
              <a:t>預設順序指是 </a:t>
            </a:r>
            <a:r>
              <a:rPr lang="en-US" altLang="zh-TW" sz="3200" spc="-100" dirty="0"/>
              <a:t>Client IP</a:t>
            </a:r>
          </a:p>
          <a:p>
            <a:pPr algn="just"/>
            <a:r>
              <a:rPr lang="en-US" altLang="zh-TW" sz="3200" spc="-100" dirty="0"/>
              <a:t>(B) 100.10.1.103,</a:t>
            </a:r>
            <a:r>
              <a:rPr lang="zh-TW" altLang="en-US" sz="3200" spc="-100" dirty="0"/>
              <a:t>在 </a:t>
            </a:r>
            <a:r>
              <a:rPr lang="en-US" altLang="zh-TW" sz="3200" spc="-100" dirty="0"/>
              <a:t>IIS Log format </a:t>
            </a:r>
            <a:r>
              <a:rPr lang="zh-TW" altLang="en-US" sz="3200" spc="-100" dirty="0"/>
              <a:t>預設順序指是 </a:t>
            </a:r>
            <a:r>
              <a:rPr lang="en-US" altLang="zh-TW" sz="3200" spc="-100" dirty="0"/>
              <a:t>Client IP</a:t>
            </a:r>
          </a:p>
          <a:p>
            <a:pPr algn="just"/>
            <a:r>
              <a:rPr lang="en-US" altLang="zh-TW" sz="3200" spc="-100" dirty="0"/>
              <a:t>(C) </a:t>
            </a:r>
            <a:r>
              <a:rPr lang="zh-TW" altLang="en-US" sz="3200" spc="-100" dirty="0"/>
              <a:t>交叉分析後這是一個內部人員竊取 </a:t>
            </a:r>
            <a:r>
              <a:rPr lang="en-US" altLang="zh-TW" sz="3200" spc="-100" dirty="0"/>
              <a:t>CRM </a:t>
            </a:r>
            <a:r>
              <a:rPr lang="zh-TW" altLang="en-US" sz="3200" spc="-100" dirty="0"/>
              <a:t>資料庫惡意行為</a:t>
            </a:r>
          </a:p>
          <a:p>
            <a:pPr algn="just"/>
            <a:r>
              <a:rPr lang="en-US" altLang="zh-TW" sz="3200" spc="-100" dirty="0"/>
              <a:t>(D)1ogin.asp </a:t>
            </a:r>
            <a:r>
              <a:rPr lang="zh-TW" altLang="en-US" sz="3200" spc="-100" dirty="0"/>
              <a:t>是無法被下載儲存</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1-3,</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2808832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23</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 </a:t>
            </a:r>
            <a:r>
              <a:rPr lang="en-US" altLang="zh-TW" sz="3200" spc="-100" dirty="0"/>
              <a:t>IIS Access log,</a:t>
            </a:r>
            <a:r>
              <a:rPr lang="zh-TW" altLang="en-US" sz="3200" spc="-100" dirty="0"/>
              <a:t>下列敘述何者</a:t>
            </a:r>
          </a:p>
          <a:p>
            <a:pPr algn="just"/>
            <a:r>
              <a:rPr lang="zh-TW" altLang="en-US" sz="3200" spc="-100" dirty="0"/>
              <a:t>「不」正確</a:t>
            </a:r>
            <a:r>
              <a:rPr lang="en-US" altLang="zh-TW" sz="3200" spc="-100" dirty="0" smtClean="0"/>
              <a:t>?</a:t>
            </a:r>
          </a:p>
          <a:p>
            <a:pPr algn="just"/>
            <a:endParaRPr lang="en-US" altLang="zh-TW" sz="3200" spc="-100" dirty="0"/>
          </a:p>
          <a:p>
            <a:pPr algn="just"/>
            <a:r>
              <a:rPr lang="en-US" altLang="zh-TW" sz="3200" spc="-100" dirty="0"/>
              <a:t>(A)10.10.1.100,</a:t>
            </a:r>
            <a:r>
              <a:rPr lang="zh-TW" altLang="en-US" sz="3200" spc="-100" dirty="0"/>
              <a:t>在 </a:t>
            </a:r>
            <a:r>
              <a:rPr lang="en-US" altLang="zh-TW" sz="3200" spc="-100" dirty="0"/>
              <a:t>IIS Log format </a:t>
            </a:r>
            <a:r>
              <a:rPr lang="zh-TW" altLang="en-US" sz="3200" spc="-100" dirty="0"/>
              <a:t>預設順序指是 </a:t>
            </a:r>
            <a:r>
              <a:rPr lang="en-US" altLang="zh-TW" sz="3200" spc="-100" dirty="0"/>
              <a:t>Client IP</a:t>
            </a:r>
          </a:p>
          <a:p>
            <a:pPr algn="just"/>
            <a:r>
              <a:rPr lang="en-US" altLang="zh-TW" sz="3200" spc="-100" dirty="0">
                <a:solidFill>
                  <a:srgbClr val="FF0000"/>
                </a:solidFill>
              </a:rPr>
              <a:t>(B) 100.10.1.103,</a:t>
            </a:r>
            <a:r>
              <a:rPr lang="zh-TW" altLang="en-US" sz="3200" spc="-100" dirty="0">
                <a:solidFill>
                  <a:srgbClr val="FF0000"/>
                </a:solidFill>
              </a:rPr>
              <a:t>在 </a:t>
            </a:r>
            <a:r>
              <a:rPr lang="en-US" altLang="zh-TW" sz="3200" spc="-100" dirty="0">
                <a:solidFill>
                  <a:srgbClr val="FF0000"/>
                </a:solidFill>
              </a:rPr>
              <a:t>IIS Log format </a:t>
            </a:r>
            <a:r>
              <a:rPr lang="zh-TW" altLang="en-US" sz="3200" spc="-100" dirty="0">
                <a:solidFill>
                  <a:srgbClr val="FF0000"/>
                </a:solidFill>
              </a:rPr>
              <a:t>預設順序指是 </a:t>
            </a:r>
            <a:r>
              <a:rPr lang="en-US" altLang="zh-TW" sz="3200" spc="-100" dirty="0">
                <a:solidFill>
                  <a:srgbClr val="FF0000"/>
                </a:solidFill>
              </a:rPr>
              <a:t>Client IP</a:t>
            </a:r>
          </a:p>
          <a:p>
            <a:pPr algn="just"/>
            <a:r>
              <a:rPr lang="en-US" altLang="zh-TW" sz="3200" spc="-100" dirty="0"/>
              <a:t>(C) </a:t>
            </a:r>
            <a:r>
              <a:rPr lang="zh-TW" altLang="en-US" sz="3200" spc="-100" dirty="0"/>
              <a:t>交叉分析後這是一個內部人員竊取 </a:t>
            </a:r>
            <a:r>
              <a:rPr lang="en-US" altLang="zh-TW" sz="3200" spc="-100" dirty="0"/>
              <a:t>CRM </a:t>
            </a:r>
            <a:r>
              <a:rPr lang="zh-TW" altLang="en-US" sz="3200" spc="-100" dirty="0"/>
              <a:t>資料庫惡意行為</a:t>
            </a:r>
          </a:p>
          <a:p>
            <a:pPr algn="just"/>
            <a:r>
              <a:rPr lang="en-US" altLang="zh-TW" sz="3200" spc="-100" dirty="0"/>
              <a:t>(D)1ogin.asp </a:t>
            </a:r>
            <a:r>
              <a:rPr lang="zh-TW" altLang="en-US" sz="3200" spc="-100" dirty="0"/>
              <a:t>是無法被下載儲存</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1-3,</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1113815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24</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4585871"/>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關於研發人員</a:t>
            </a:r>
            <a:r>
              <a:rPr lang="zh-TW" altLang="en-US" sz="3200" b="1" spc="-100" dirty="0">
                <a:effectLst>
                  <a:outerShdw blurRad="38100" dist="38100" dir="2700000" algn="tl">
                    <a:srgbClr val="000000">
                      <a:alpha val="43137"/>
                    </a:srgbClr>
                  </a:outerShdw>
                </a:effectLst>
              </a:rPr>
              <a:t>端點電腦記錄</a:t>
            </a:r>
            <a:r>
              <a:rPr lang="en-US" altLang="zh-TW" sz="3200" spc="-100" dirty="0"/>
              <a:t>,</a:t>
            </a:r>
            <a:r>
              <a:rPr lang="zh-TW" altLang="en-US" sz="3200" spc="-100" dirty="0"/>
              <a:t>下列</a:t>
            </a:r>
          </a:p>
          <a:p>
            <a:pPr algn="just"/>
            <a:r>
              <a:rPr lang="zh-TW" altLang="en-US" sz="3200" spc="-100" dirty="0"/>
              <a:t>敘述何者「不」正確</a:t>
            </a:r>
            <a:r>
              <a:rPr lang="en-US" altLang="zh-TW" sz="3200" spc="-100" dirty="0" smtClean="0"/>
              <a:t>?</a:t>
            </a:r>
          </a:p>
          <a:p>
            <a:pPr algn="just"/>
            <a:endParaRPr lang="en-US" altLang="zh-TW" sz="3200" spc="-100" dirty="0"/>
          </a:p>
          <a:p>
            <a:pPr algn="just"/>
            <a:r>
              <a:rPr lang="en-US" altLang="zh-TW" sz="2800" spc="-100" dirty="0"/>
              <a:t>(A)</a:t>
            </a:r>
            <a:r>
              <a:rPr lang="zh-TW" altLang="en-US" sz="2800" spc="-100" dirty="0"/>
              <a:t>該員工利用 </a:t>
            </a:r>
            <a:r>
              <a:rPr lang="en-US" altLang="zh-TW" sz="2800" spc="-100" dirty="0" err="1"/>
              <a:t>bitsadmin</a:t>
            </a:r>
            <a:r>
              <a:rPr lang="en-US" altLang="zh-TW" sz="2800" spc="-100" dirty="0"/>
              <a:t> </a:t>
            </a:r>
            <a:r>
              <a:rPr lang="zh-TW" altLang="en-US" sz="2800" spc="-100" dirty="0"/>
              <a:t>下載一張圖片</a:t>
            </a:r>
            <a:r>
              <a:rPr lang="en-US" altLang="zh-TW" sz="2800" spc="-100" dirty="0"/>
              <a:t>,</a:t>
            </a:r>
            <a:r>
              <a:rPr lang="zh-TW" altLang="en-US" sz="2800" spc="-100" dirty="0"/>
              <a:t>下載效率很高</a:t>
            </a:r>
          </a:p>
          <a:p>
            <a:pPr algn="just"/>
            <a:r>
              <a:rPr lang="en-US" altLang="zh-TW" sz="2800" spc="-100" dirty="0"/>
              <a:t>(B) Certutil.exe </a:t>
            </a:r>
            <a:r>
              <a:rPr lang="zh-TW" altLang="en-US" sz="2800" spc="-100" dirty="0"/>
              <a:t>可用來傾印顯示憑證單位</a:t>
            </a:r>
            <a:r>
              <a:rPr lang="en-US" altLang="zh-TW" sz="2800" spc="-100" dirty="0"/>
              <a:t>(CA)</a:t>
            </a:r>
            <a:r>
              <a:rPr lang="zh-TW" altLang="en-US" sz="2800" spc="-100" dirty="0"/>
              <a:t>資訊</a:t>
            </a:r>
            <a:r>
              <a:rPr lang="en-US" altLang="zh-TW" sz="2800" spc="-100" dirty="0"/>
              <a:t>,</a:t>
            </a:r>
            <a:r>
              <a:rPr lang="zh-TW" altLang="en-US" sz="2800" spc="-100" dirty="0"/>
              <a:t>還原 </a:t>
            </a:r>
            <a:r>
              <a:rPr lang="en-US" altLang="zh-TW" sz="2800" spc="-100" dirty="0"/>
              <a:t>CA </a:t>
            </a:r>
            <a:r>
              <a:rPr lang="zh-TW" altLang="en-US" sz="2800" spc="-100" dirty="0"/>
              <a:t>元件</a:t>
            </a:r>
            <a:r>
              <a:rPr lang="zh-TW" altLang="en-US" sz="2800" spc="-100" dirty="0" smtClean="0"/>
              <a:t>、金</a:t>
            </a:r>
            <a:r>
              <a:rPr lang="zh-TW" altLang="en-US" sz="2800" spc="-100" dirty="0"/>
              <a:t>鑰組和憑證鏈結</a:t>
            </a:r>
          </a:p>
          <a:p>
            <a:pPr algn="just"/>
            <a:r>
              <a:rPr lang="en-US" altLang="zh-TW" sz="2800" spc="-100" dirty="0"/>
              <a:t>(C) </a:t>
            </a:r>
            <a:r>
              <a:rPr lang="zh-TW" altLang="en-US" sz="2800" spc="-100" dirty="0"/>
              <a:t>該員工利用 </a:t>
            </a:r>
            <a:r>
              <a:rPr lang="en-US" altLang="zh-TW" sz="2800" spc="-100" dirty="0" err="1"/>
              <a:t>wmic</a:t>
            </a:r>
            <a:r>
              <a:rPr lang="en-US" altLang="zh-TW" sz="2800" spc="-100" dirty="0"/>
              <a:t> </a:t>
            </a:r>
            <a:r>
              <a:rPr lang="zh-TW" altLang="en-US" sz="2800" spc="-100" dirty="0"/>
              <a:t>來叫用 </a:t>
            </a:r>
            <a:r>
              <a:rPr lang="en-US" altLang="zh-TW" sz="2800" spc="-100" dirty="0"/>
              <a:t>windows system32 </a:t>
            </a:r>
            <a:r>
              <a:rPr lang="zh-TW" altLang="en-US" sz="2800" spc="-100" dirty="0"/>
              <a:t>下 </a:t>
            </a:r>
            <a:r>
              <a:rPr lang="en-US" altLang="zh-TW" sz="2800" spc="-100" dirty="0"/>
              <a:t>hacking.exe</a:t>
            </a:r>
          </a:p>
          <a:p>
            <a:pPr algn="just"/>
            <a:r>
              <a:rPr lang="en-US" altLang="zh-TW" sz="2800" spc="-100" dirty="0"/>
              <a:t>(D)</a:t>
            </a:r>
            <a:r>
              <a:rPr lang="zh-TW" altLang="en-US" sz="2800" spc="-100" dirty="0"/>
              <a:t>透過電腦紀錄發現</a:t>
            </a:r>
            <a:r>
              <a:rPr lang="en-US" altLang="zh-TW" sz="2800" spc="-100" dirty="0"/>
              <a:t>,</a:t>
            </a:r>
            <a:r>
              <a:rPr lang="zh-TW" altLang="en-US" sz="2800" spc="-100" dirty="0"/>
              <a:t>本狀況可能為員工個人操作行為所造成</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1-4,</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8422073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24</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4585871"/>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關於研發人員端點電腦記錄</a:t>
            </a:r>
            <a:r>
              <a:rPr lang="en-US" altLang="zh-TW" sz="3200" spc="-100" dirty="0"/>
              <a:t>,</a:t>
            </a:r>
            <a:r>
              <a:rPr lang="zh-TW" altLang="en-US" sz="3200" spc="-100" dirty="0"/>
              <a:t>下列</a:t>
            </a:r>
          </a:p>
          <a:p>
            <a:pPr algn="just"/>
            <a:r>
              <a:rPr lang="zh-TW" altLang="en-US" sz="3200" spc="-100" dirty="0"/>
              <a:t>敘述何者「不」正確</a:t>
            </a:r>
            <a:r>
              <a:rPr lang="en-US" altLang="zh-TW" sz="3200" spc="-100" dirty="0" smtClean="0"/>
              <a:t>?</a:t>
            </a:r>
          </a:p>
          <a:p>
            <a:pPr algn="just"/>
            <a:endParaRPr lang="en-US" altLang="zh-TW" sz="3200" spc="-100" dirty="0"/>
          </a:p>
          <a:p>
            <a:pPr algn="just"/>
            <a:r>
              <a:rPr lang="en-US" altLang="zh-TW" sz="2800" spc="-100" dirty="0">
                <a:solidFill>
                  <a:srgbClr val="FF0000"/>
                </a:solidFill>
              </a:rPr>
              <a:t>(A)</a:t>
            </a:r>
            <a:r>
              <a:rPr lang="zh-TW" altLang="en-US" sz="2800" spc="-100" dirty="0">
                <a:solidFill>
                  <a:srgbClr val="FF0000"/>
                </a:solidFill>
              </a:rPr>
              <a:t>該員工利用 </a:t>
            </a:r>
            <a:r>
              <a:rPr lang="en-US" altLang="zh-TW" sz="2800" spc="-100" dirty="0" err="1">
                <a:solidFill>
                  <a:srgbClr val="FF0000"/>
                </a:solidFill>
              </a:rPr>
              <a:t>bitsadmin</a:t>
            </a:r>
            <a:r>
              <a:rPr lang="en-US" altLang="zh-TW" sz="2800" spc="-100" dirty="0">
                <a:solidFill>
                  <a:srgbClr val="FF0000"/>
                </a:solidFill>
              </a:rPr>
              <a:t> </a:t>
            </a:r>
            <a:r>
              <a:rPr lang="zh-TW" altLang="en-US" sz="2800" spc="-100" dirty="0">
                <a:solidFill>
                  <a:srgbClr val="FF0000"/>
                </a:solidFill>
              </a:rPr>
              <a:t>下載一張圖片</a:t>
            </a:r>
            <a:r>
              <a:rPr lang="en-US" altLang="zh-TW" sz="2800" spc="-100" dirty="0">
                <a:solidFill>
                  <a:srgbClr val="FF0000"/>
                </a:solidFill>
              </a:rPr>
              <a:t>,</a:t>
            </a:r>
            <a:r>
              <a:rPr lang="zh-TW" altLang="en-US" sz="2800" spc="-100" dirty="0">
                <a:solidFill>
                  <a:srgbClr val="FF0000"/>
                </a:solidFill>
              </a:rPr>
              <a:t>下載效率很高</a:t>
            </a:r>
          </a:p>
          <a:p>
            <a:pPr algn="just"/>
            <a:r>
              <a:rPr lang="en-US" altLang="zh-TW" sz="2800" spc="-100" dirty="0"/>
              <a:t>(B) Certutil.exe </a:t>
            </a:r>
            <a:r>
              <a:rPr lang="zh-TW" altLang="en-US" sz="2800" spc="-100" dirty="0"/>
              <a:t>可用來傾印顯示憑證單位</a:t>
            </a:r>
            <a:r>
              <a:rPr lang="en-US" altLang="zh-TW" sz="2800" spc="-100" dirty="0"/>
              <a:t>(CA)</a:t>
            </a:r>
            <a:r>
              <a:rPr lang="zh-TW" altLang="en-US" sz="2800" spc="-100" dirty="0"/>
              <a:t>資訊</a:t>
            </a:r>
            <a:r>
              <a:rPr lang="en-US" altLang="zh-TW" sz="2800" spc="-100" dirty="0"/>
              <a:t>,</a:t>
            </a:r>
            <a:r>
              <a:rPr lang="zh-TW" altLang="en-US" sz="2800" spc="-100" dirty="0"/>
              <a:t>還原 </a:t>
            </a:r>
            <a:r>
              <a:rPr lang="en-US" altLang="zh-TW" sz="2800" spc="-100" dirty="0"/>
              <a:t>CA </a:t>
            </a:r>
            <a:r>
              <a:rPr lang="zh-TW" altLang="en-US" sz="2800" spc="-100" dirty="0"/>
              <a:t>元件</a:t>
            </a:r>
            <a:r>
              <a:rPr lang="zh-TW" altLang="en-US" sz="2800" spc="-100" dirty="0" smtClean="0"/>
              <a:t>、金</a:t>
            </a:r>
            <a:r>
              <a:rPr lang="zh-TW" altLang="en-US" sz="2800" spc="-100" dirty="0"/>
              <a:t>鑰組和憑證鏈結</a:t>
            </a:r>
          </a:p>
          <a:p>
            <a:pPr algn="just"/>
            <a:r>
              <a:rPr lang="en-US" altLang="zh-TW" sz="2800" spc="-100" dirty="0"/>
              <a:t>(C) </a:t>
            </a:r>
            <a:r>
              <a:rPr lang="zh-TW" altLang="en-US" sz="2800" spc="-100" dirty="0"/>
              <a:t>該員工利用 </a:t>
            </a:r>
            <a:r>
              <a:rPr lang="en-US" altLang="zh-TW" sz="2800" spc="-100" dirty="0" err="1"/>
              <a:t>wmic</a:t>
            </a:r>
            <a:r>
              <a:rPr lang="en-US" altLang="zh-TW" sz="2800" spc="-100" dirty="0"/>
              <a:t> </a:t>
            </a:r>
            <a:r>
              <a:rPr lang="zh-TW" altLang="en-US" sz="2800" spc="-100" dirty="0"/>
              <a:t>來叫用 </a:t>
            </a:r>
            <a:r>
              <a:rPr lang="en-US" altLang="zh-TW" sz="2800" spc="-100" dirty="0"/>
              <a:t>windows system32 </a:t>
            </a:r>
            <a:r>
              <a:rPr lang="zh-TW" altLang="en-US" sz="2800" spc="-100" dirty="0"/>
              <a:t>下 </a:t>
            </a:r>
            <a:r>
              <a:rPr lang="en-US" altLang="zh-TW" sz="2800" spc="-100" dirty="0"/>
              <a:t>hacking.exe</a:t>
            </a:r>
          </a:p>
          <a:p>
            <a:pPr algn="just"/>
            <a:r>
              <a:rPr lang="en-US" altLang="zh-TW" sz="2800" spc="-100" dirty="0"/>
              <a:t>(D)</a:t>
            </a:r>
            <a:r>
              <a:rPr lang="zh-TW" altLang="en-US" sz="2800" spc="-100" dirty="0"/>
              <a:t>透過電腦紀錄發現</a:t>
            </a:r>
            <a:r>
              <a:rPr lang="en-US" altLang="zh-TW" sz="2800" spc="-100" dirty="0"/>
              <a:t>,</a:t>
            </a:r>
            <a:r>
              <a:rPr lang="zh-TW" altLang="en-US" sz="2800" spc="-100" dirty="0"/>
              <a:t>本狀況可能為員工個人操作行為所造成</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1-4,</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6343408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6600" dirty="0" smtClean="0"/>
              <a:t>題組題 </a:t>
            </a:r>
            <a:r>
              <a:rPr lang="en-US" altLang="zh-TW" sz="6600" dirty="0" smtClean="0"/>
              <a:t>2</a:t>
            </a:r>
          </a:p>
          <a:p>
            <a:pPr algn="ctr"/>
            <a:r>
              <a:rPr lang="zh-TW" altLang="en-US" sz="6600" spc="-100" dirty="0" smtClean="0"/>
              <a:t>攻擊</a:t>
            </a:r>
            <a:r>
              <a:rPr lang="zh-TW" altLang="en-US" sz="6600" spc="-100" dirty="0"/>
              <a:t>分析</a:t>
            </a:r>
            <a:endParaRPr lang="zh-TW" altLang="en-US" sz="6600" dirty="0"/>
          </a:p>
        </p:txBody>
      </p:sp>
    </p:spTree>
    <p:extLst>
      <p:ext uri="{BB962C8B-B14F-4D97-AF65-F5344CB8AC3E}">
        <p14:creationId xmlns:p14="http://schemas.microsoft.com/office/powerpoint/2010/main" val="900905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7191" y="900047"/>
            <a:ext cx="8249618" cy="5509200"/>
          </a:xfrm>
          <a:prstGeom prst="rect">
            <a:avLst/>
          </a:prstGeom>
        </p:spPr>
        <p:txBody>
          <a:bodyPr wrap="square">
            <a:spAutoFit/>
          </a:bodyPr>
          <a:lstStyle/>
          <a:p>
            <a:r>
              <a:rPr lang="zh-TW" altLang="en-US" sz="3200" spc="-150" dirty="0"/>
              <a:t>某公司因資安考量</a:t>
            </a:r>
            <a:r>
              <a:rPr lang="en-US" altLang="zh-TW" sz="3200" spc="-150" dirty="0"/>
              <a:t>,</a:t>
            </a:r>
            <a:r>
              <a:rPr lang="zh-TW" altLang="en-US" sz="3200" spc="-150" dirty="0"/>
              <a:t>重新規劃對外網站的連線架構</a:t>
            </a:r>
            <a:r>
              <a:rPr lang="en-US" altLang="zh-TW" sz="3200" spc="-150" dirty="0" smtClean="0"/>
              <a:t>, AP </a:t>
            </a:r>
            <a:r>
              <a:rPr lang="zh-TW" altLang="en-US" sz="3200" spc="-150" dirty="0"/>
              <a:t>與 </a:t>
            </a:r>
            <a:r>
              <a:rPr lang="en-US" altLang="zh-TW" sz="3200" spc="-150" dirty="0"/>
              <a:t>DB </a:t>
            </a:r>
            <a:r>
              <a:rPr lang="en-US" altLang="zh-TW" sz="3200" spc="-150" dirty="0" smtClean="0"/>
              <a:t>Server</a:t>
            </a:r>
            <a:r>
              <a:rPr lang="zh-TW" altLang="en-US" sz="3200" spc="-150" dirty="0" smtClean="0"/>
              <a:t>放在 </a:t>
            </a:r>
            <a:r>
              <a:rPr lang="en-US" altLang="zh-TW" sz="3200" spc="-150" dirty="0"/>
              <a:t>Intranet</a:t>
            </a:r>
            <a:r>
              <a:rPr lang="en-US" altLang="zh-TW" sz="3200" spc="-150" dirty="0" smtClean="0"/>
              <a:t>, Reverse </a:t>
            </a:r>
            <a:r>
              <a:rPr lang="en-US" altLang="zh-TW" sz="3200" spc="-150" dirty="0" smtClean="0"/>
              <a:t>proxy(Web)</a:t>
            </a:r>
            <a:r>
              <a:rPr lang="zh-TW" altLang="en-US" sz="3200" spc="-150" dirty="0" smtClean="0"/>
              <a:t>放在 </a:t>
            </a:r>
            <a:r>
              <a:rPr lang="en-US" altLang="zh-TW" sz="3200" spc="-150" dirty="0"/>
              <a:t>DMZ</a:t>
            </a:r>
            <a:r>
              <a:rPr lang="en-US" altLang="zh-TW" sz="3200" spc="-150" dirty="0" smtClean="0"/>
              <a:t>, </a:t>
            </a:r>
            <a:r>
              <a:rPr lang="zh-TW" altLang="en-US" sz="3200" spc="-100" dirty="0" smtClean="0"/>
              <a:t>對外 </a:t>
            </a:r>
            <a:r>
              <a:rPr lang="en-US" altLang="zh-TW" sz="3200" spc="-100" dirty="0"/>
              <a:t>Web </a:t>
            </a:r>
            <a:r>
              <a:rPr lang="zh-TW" altLang="en-US" sz="3200" spc="-100" dirty="0"/>
              <a:t>連線</a:t>
            </a:r>
            <a:r>
              <a:rPr lang="zh-TW" altLang="en-US" sz="3200" spc="-100" dirty="0" smtClean="0"/>
              <a:t>使用 </a:t>
            </a:r>
            <a:r>
              <a:rPr lang="en-US" altLang="zh-TW" sz="3200" spc="-100" dirty="0" smtClean="0"/>
              <a:t>SSL </a:t>
            </a:r>
            <a:r>
              <a:rPr lang="zh-TW" altLang="en-US" sz="3200" spc="-100" dirty="0"/>
              <a:t>連線</a:t>
            </a:r>
            <a:r>
              <a:rPr lang="en-US" altLang="zh-TW" sz="3200" spc="-100" dirty="0" smtClean="0"/>
              <a:t>, AP </a:t>
            </a:r>
            <a:r>
              <a:rPr lang="zh-TW" altLang="en-US" sz="3200" spc="-100" dirty="0"/>
              <a:t>與 </a:t>
            </a:r>
            <a:r>
              <a:rPr lang="en-US" altLang="zh-TW" sz="3200" spc="-100" dirty="0"/>
              <a:t>Reverse proxy </a:t>
            </a:r>
            <a:r>
              <a:rPr lang="zh-TW" altLang="en-US" sz="3200" spc="-100" dirty="0"/>
              <a:t>之間亦使用加密連線</a:t>
            </a:r>
            <a:r>
              <a:rPr lang="en-US" altLang="zh-TW" sz="3200" spc="-100" dirty="0"/>
              <a:t>,</a:t>
            </a:r>
            <a:r>
              <a:rPr lang="zh-TW" altLang="en-US" sz="3200" spc="-100" dirty="0"/>
              <a:t>而這幾台</a:t>
            </a:r>
            <a:r>
              <a:rPr lang="zh-TW" altLang="en-US" sz="3200" spc="-100" dirty="0" smtClean="0"/>
              <a:t>主機間</a:t>
            </a:r>
            <a:r>
              <a:rPr lang="zh-TW" altLang="en-US" sz="3200" spc="-100" dirty="0"/>
              <a:t>的流量</a:t>
            </a:r>
            <a:r>
              <a:rPr lang="en-US" altLang="zh-TW" sz="3200" spc="-100" dirty="0"/>
              <a:t>,</a:t>
            </a:r>
            <a:r>
              <a:rPr lang="zh-TW" altLang="en-US" sz="3200" spc="-100" dirty="0"/>
              <a:t>都納入網路型 </a:t>
            </a:r>
            <a:r>
              <a:rPr lang="en-US" altLang="zh-TW" sz="3200" spc="-100" dirty="0"/>
              <a:t>IPS </a:t>
            </a:r>
            <a:r>
              <a:rPr lang="zh-TW" altLang="en-US" sz="3200" spc="-100" dirty="0"/>
              <a:t>進行監控</a:t>
            </a:r>
            <a:r>
              <a:rPr lang="en-US" altLang="zh-TW" sz="3200" spc="-100" dirty="0"/>
              <a:t>(</a:t>
            </a:r>
            <a:r>
              <a:rPr lang="zh-TW" altLang="en-US" sz="3200" spc="-100" dirty="0"/>
              <a:t>該 </a:t>
            </a:r>
            <a:r>
              <a:rPr lang="en-US" altLang="zh-TW" sz="3200" spc="-100" dirty="0"/>
              <a:t>IPS </a:t>
            </a:r>
            <a:r>
              <a:rPr lang="zh-TW" altLang="en-US" sz="3200" spc="-200" dirty="0"/>
              <a:t>目前僅有攻擊特徵偵測</a:t>
            </a:r>
            <a:r>
              <a:rPr lang="zh-TW" altLang="en-US" sz="3200" spc="-200" dirty="0" smtClean="0"/>
              <a:t>功能</a:t>
            </a:r>
            <a:r>
              <a:rPr lang="en-US" altLang="zh-TW" sz="3200" spc="-200" dirty="0" smtClean="0"/>
              <a:t>), DMZ/Internet/Intranet </a:t>
            </a:r>
            <a:r>
              <a:rPr lang="zh-TW" altLang="en-US" sz="3200" spc="-100" dirty="0" smtClean="0"/>
              <a:t>間</a:t>
            </a:r>
            <a:r>
              <a:rPr lang="zh-TW" altLang="en-US" sz="3200" spc="-100" dirty="0"/>
              <a:t>亦有防火牆進行連線控管</a:t>
            </a:r>
            <a:r>
              <a:rPr lang="zh-TW" altLang="en-US" sz="3200" spc="-100" dirty="0" smtClean="0"/>
              <a:t>。</a:t>
            </a:r>
            <a:endParaRPr lang="en-US" altLang="zh-TW" sz="3200" spc="-100" dirty="0" smtClean="0"/>
          </a:p>
          <a:p>
            <a:endParaRPr lang="en-US" altLang="zh-TW" sz="3200" spc="-100" dirty="0"/>
          </a:p>
          <a:p>
            <a:r>
              <a:rPr lang="zh-TW" altLang="en-US" sz="3200" spc="-100" dirty="0" smtClean="0"/>
              <a:t>某</a:t>
            </a:r>
            <a:r>
              <a:rPr lang="zh-TW" altLang="en-US" sz="3200" spc="-100" dirty="0"/>
              <a:t>天公司內的資安人員發現有人嘗試在攻擊對外網站</a:t>
            </a:r>
            <a:r>
              <a:rPr lang="en-US" altLang="zh-TW" sz="3200" spc="-100" dirty="0"/>
              <a:t>,</a:t>
            </a:r>
            <a:r>
              <a:rPr lang="zh-TW" altLang="en-US" sz="3200" spc="-100" dirty="0"/>
              <a:t>在 </a:t>
            </a:r>
            <a:r>
              <a:rPr lang="en-US" altLang="zh-TW" sz="3200" spc="-100" dirty="0"/>
              <a:t>DMZ Web server </a:t>
            </a:r>
            <a:r>
              <a:rPr lang="zh-TW" altLang="en-US" sz="3200" spc="-100" dirty="0"/>
              <a:t>連線日誌中發現以下可疑的連線記錄</a:t>
            </a:r>
          </a:p>
        </p:txBody>
      </p:sp>
    </p:spTree>
    <p:extLst>
      <p:ext uri="{BB962C8B-B14F-4D97-AF65-F5344CB8AC3E}">
        <p14:creationId xmlns:p14="http://schemas.microsoft.com/office/powerpoint/2010/main" val="2308067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7972"/>
          <a:stretch/>
        </p:blipFill>
        <p:spPr bwMode="auto">
          <a:xfrm>
            <a:off x="294940" y="1628800"/>
            <a:ext cx="8529637" cy="3617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橢圓 1"/>
          <p:cNvSpPr/>
          <p:nvPr/>
        </p:nvSpPr>
        <p:spPr>
          <a:xfrm>
            <a:off x="3275856" y="1772816"/>
            <a:ext cx="2376264" cy="14401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846895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7191" y="217670"/>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a:t>
            </a:r>
            <a:endParaRPr lang="zh-TW" altLang="en-US" sz="3200" dirty="0"/>
          </a:p>
        </p:txBody>
      </p:sp>
      <p:pic>
        <p:nvPicPr>
          <p:cNvPr id="5" name="圖片 4" descr="C:\Users\Win7\Desktop\12226.PNG"/>
          <p:cNvPicPr/>
          <p:nvPr/>
        </p:nvPicPr>
        <p:blipFill>
          <a:blip r:embed="rId2">
            <a:extLst>
              <a:ext uri="{28A0092B-C50C-407E-A947-70E740481C1C}">
                <a14:useLocalDpi xmlns:a14="http://schemas.microsoft.com/office/drawing/2010/main" val="0"/>
              </a:ext>
            </a:extLst>
          </a:blip>
          <a:srcRect/>
          <a:stretch>
            <a:fillRect/>
          </a:stretch>
        </p:blipFill>
        <p:spPr bwMode="auto">
          <a:xfrm>
            <a:off x="447191" y="1224343"/>
            <a:ext cx="8527627" cy="5021009"/>
          </a:xfrm>
          <a:prstGeom prst="rect">
            <a:avLst/>
          </a:prstGeom>
          <a:noFill/>
          <a:ln>
            <a:noFill/>
          </a:ln>
        </p:spPr>
      </p:pic>
    </p:spTree>
    <p:extLst>
      <p:ext uri="{BB962C8B-B14F-4D97-AF65-F5344CB8AC3E}">
        <p14:creationId xmlns:p14="http://schemas.microsoft.com/office/powerpoint/2010/main" val="12329535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pic>
        <p:nvPicPr>
          <p:cNvPr id="4" name="內容版面配置區 3" descr="C:\Users\Win7\Desktop\12226.PNG"/>
          <p:cNvPicPr>
            <a:picLocks noGrp="1"/>
          </p:cNvPicPr>
          <p:nvPr>
            <p:ph idx="1"/>
          </p:nvPr>
        </p:nvPicPr>
        <p:blipFill rotWithShape="1">
          <a:blip r:embed="rId2">
            <a:extLst>
              <a:ext uri="{28A0092B-C50C-407E-A947-70E740481C1C}">
                <a14:useLocalDpi xmlns:a14="http://schemas.microsoft.com/office/drawing/2010/main" val="0"/>
              </a:ext>
            </a:extLst>
          </a:blip>
          <a:srcRect t="74503"/>
          <a:stretch/>
        </p:blipFill>
        <p:spPr bwMode="auto">
          <a:xfrm>
            <a:off x="-540568" y="2636912"/>
            <a:ext cx="11305256" cy="2520280"/>
          </a:xfrm>
          <a:prstGeom prst="rect">
            <a:avLst/>
          </a:prstGeom>
          <a:noFill/>
          <a:ln>
            <a:noFill/>
          </a:ln>
        </p:spPr>
      </p:pic>
      <p:sp>
        <p:nvSpPr>
          <p:cNvPr id="5" name="橢圓 4"/>
          <p:cNvSpPr/>
          <p:nvPr/>
        </p:nvSpPr>
        <p:spPr>
          <a:xfrm>
            <a:off x="2915816" y="2348880"/>
            <a:ext cx="1152128" cy="30243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63561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Msadcs.dll DLL </a:t>
            </a:r>
            <a:endParaRPr lang="zh-TW" altLang="en-US" dirty="0"/>
          </a:p>
        </p:txBody>
      </p:sp>
      <p:sp>
        <p:nvSpPr>
          <p:cNvPr id="3" name="內容版面配置區 2"/>
          <p:cNvSpPr>
            <a:spLocks noGrp="1"/>
          </p:cNvSpPr>
          <p:nvPr>
            <p:ph idx="1"/>
          </p:nvPr>
        </p:nvSpPr>
        <p:spPr/>
        <p:txBody>
          <a:bodyPr>
            <a:normAutofit/>
          </a:bodyPr>
          <a:lstStyle/>
          <a:p>
            <a:r>
              <a:rPr lang="en-US" altLang="zh-TW" sz="2800" dirty="0" smtClean="0"/>
              <a:t>https://www.exefiles.com/zh-tw/dll/msadcs-dll/</a:t>
            </a:r>
          </a:p>
          <a:p>
            <a:r>
              <a:rPr lang="en-US" altLang="zh-TW" sz="2800" dirty="0" smtClean="0"/>
              <a:t>https://www.dll-files.com/msadcs.dll.html</a:t>
            </a:r>
            <a:endParaRPr lang="zh-TW" altLang="en-US" sz="2800" dirty="0"/>
          </a:p>
        </p:txBody>
      </p:sp>
    </p:spTree>
    <p:extLst>
      <p:ext uri="{BB962C8B-B14F-4D97-AF65-F5344CB8AC3E}">
        <p14:creationId xmlns:p14="http://schemas.microsoft.com/office/powerpoint/2010/main" val="1167191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800" b="1" dirty="0" smtClean="0">
                <a:effectLst>
                  <a:outerShdw blurRad="38100" dist="38100" dir="2700000" algn="tl">
                    <a:srgbClr val="000000">
                      <a:alpha val="43137"/>
                    </a:srgbClr>
                  </a:outerShdw>
                </a:effectLst>
              </a:rPr>
              <a:t>稽核</a:t>
            </a:r>
            <a:r>
              <a:rPr lang="zh-TW" altLang="en-US" sz="4800" b="1" dirty="0">
                <a:effectLst>
                  <a:outerShdw blurRad="38100" dist="38100" dir="2700000" algn="tl">
                    <a:srgbClr val="000000">
                      <a:alpha val="43137"/>
                    </a:srgbClr>
                  </a:outerShdw>
                </a:effectLst>
              </a:rPr>
              <a:t>日誌</a:t>
            </a:r>
            <a:r>
              <a:rPr lang="zh-TW" altLang="en-US" sz="4800" b="1" dirty="0" smtClean="0">
                <a:effectLst>
                  <a:outerShdw blurRad="38100" dist="38100" dir="2700000" algn="tl">
                    <a:srgbClr val="000000">
                      <a:alpha val="43137"/>
                    </a:srgbClr>
                  </a:outerShdw>
                </a:effectLst>
              </a:rPr>
              <a:t>分析</a:t>
            </a:r>
            <a:endParaRPr lang="en-US" altLang="zh-TW" sz="4800" b="1" dirty="0" smtClean="0">
              <a:effectLst>
                <a:outerShdw blurRad="38100" dist="38100" dir="2700000" algn="tl">
                  <a:srgbClr val="000000">
                    <a:alpha val="43137"/>
                  </a:srgbClr>
                </a:outerShdw>
              </a:effectLst>
            </a:endParaRPr>
          </a:p>
          <a:p>
            <a:pPr algn="ctr"/>
            <a:r>
              <a:rPr lang="en-US" altLang="zh-TW" sz="4800" b="1" dirty="0" smtClean="0">
                <a:effectLst>
                  <a:outerShdw blurRad="38100" dist="38100" dir="2700000" algn="tl">
                    <a:srgbClr val="000000">
                      <a:alpha val="43137"/>
                    </a:srgbClr>
                  </a:outerShdw>
                </a:effectLst>
              </a:rPr>
              <a:t>Log analysis</a:t>
            </a:r>
            <a:endParaRPr lang="zh-TW" altLang="en-US" sz="4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4313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25</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253054" y="1484784"/>
            <a:ext cx="8249618" cy="304698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下列敘述何者正確</a:t>
            </a:r>
            <a:r>
              <a:rPr lang="en-US" altLang="zh-TW" sz="3200" spc="-100" dirty="0" smtClean="0"/>
              <a:t>?</a:t>
            </a:r>
          </a:p>
          <a:p>
            <a:pPr algn="just"/>
            <a:endParaRPr lang="en-US" altLang="zh-TW" sz="3200" spc="-100" dirty="0"/>
          </a:p>
          <a:p>
            <a:pPr algn="just"/>
            <a:r>
              <a:rPr lang="en-US" altLang="zh-TW" sz="3200" spc="-100" dirty="0"/>
              <a:t>(A)</a:t>
            </a:r>
            <a:r>
              <a:rPr lang="zh-TW" altLang="en-US" sz="3200" spc="-100" dirty="0"/>
              <a:t>若此連線行為是攻擊</a:t>
            </a:r>
            <a:r>
              <a:rPr lang="en-US" altLang="zh-TW" sz="3200" spc="-100" dirty="0"/>
              <a:t>,</a:t>
            </a:r>
            <a:r>
              <a:rPr lang="zh-TW" altLang="en-US" sz="3200" spc="-100" dirty="0"/>
              <a:t>該攻擊有可能執行成功</a:t>
            </a:r>
          </a:p>
          <a:p>
            <a:pPr algn="just"/>
            <a:r>
              <a:rPr lang="en-US" altLang="zh-TW" sz="3200" spc="-100" dirty="0"/>
              <a:t>(B) </a:t>
            </a:r>
            <a:r>
              <a:rPr lang="zh-TW" altLang="en-US" sz="3200" spc="-100" dirty="0"/>
              <a:t>此 </a:t>
            </a:r>
            <a:r>
              <a:rPr lang="en-US" altLang="zh-TW" sz="3200" spc="-100" dirty="0"/>
              <a:t>web server </a:t>
            </a:r>
            <a:r>
              <a:rPr lang="zh-TW" altLang="en-US" sz="3200" spc="-100" dirty="0"/>
              <a:t>為 </a:t>
            </a:r>
            <a:r>
              <a:rPr lang="en-US" altLang="zh-TW" sz="3200" spc="-100" dirty="0"/>
              <a:t>Linux Base </a:t>
            </a:r>
            <a:r>
              <a:rPr lang="zh-TW" altLang="en-US" sz="3200" spc="-100" dirty="0"/>
              <a:t>主機</a:t>
            </a:r>
          </a:p>
          <a:p>
            <a:pPr algn="just"/>
            <a:r>
              <a:rPr lang="en-US" altLang="zh-TW" sz="3200" spc="-100" dirty="0"/>
              <a:t>(C) </a:t>
            </a:r>
            <a:r>
              <a:rPr lang="zh-TW" altLang="en-US" sz="3200" spc="-100" dirty="0"/>
              <a:t>此網站的對外服務 </a:t>
            </a:r>
            <a:r>
              <a:rPr lang="en-US" altLang="zh-TW" sz="3200" spc="-100" dirty="0"/>
              <a:t>Port </a:t>
            </a:r>
            <a:r>
              <a:rPr lang="zh-TW" altLang="en-US" sz="3200" spc="-100" dirty="0"/>
              <a:t>為 </a:t>
            </a:r>
            <a:r>
              <a:rPr lang="en-US" altLang="zh-TW" sz="3200" spc="-100" dirty="0"/>
              <a:t>443 </a:t>
            </a:r>
            <a:r>
              <a:rPr lang="zh-TW" altLang="en-US" sz="3200" spc="-100" dirty="0"/>
              <a:t>埠</a:t>
            </a:r>
          </a:p>
          <a:p>
            <a:pPr algn="just"/>
            <a:r>
              <a:rPr lang="en-US" altLang="zh-TW" sz="3200" spc="-100" dirty="0"/>
              <a:t>(D)</a:t>
            </a:r>
            <a:r>
              <a:rPr lang="zh-TW" altLang="en-US" sz="3200" spc="-100" dirty="0"/>
              <a:t>此次連線的來源 </a:t>
            </a:r>
            <a:r>
              <a:rPr lang="en-US" altLang="zh-TW" sz="3200" spc="-100" dirty="0"/>
              <a:t>IP </a:t>
            </a:r>
            <a:r>
              <a:rPr lang="zh-TW" altLang="en-US" sz="3200" spc="-100" dirty="0"/>
              <a:t>為 </a:t>
            </a:r>
            <a:r>
              <a:rPr lang="en-US" altLang="zh-TW" sz="3200" spc="-100" dirty="0"/>
              <a:t>113.101.155.21</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2-1,</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6554591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25</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304698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下列敘述何者正確</a:t>
            </a:r>
            <a:r>
              <a:rPr lang="en-US" altLang="zh-TW" sz="3200" spc="-100" dirty="0" smtClean="0"/>
              <a:t>?</a:t>
            </a:r>
          </a:p>
          <a:p>
            <a:pPr algn="just"/>
            <a:endParaRPr lang="en-US" altLang="zh-TW" sz="3200" spc="-100" dirty="0"/>
          </a:p>
          <a:p>
            <a:pPr algn="just"/>
            <a:r>
              <a:rPr lang="en-US" altLang="zh-TW" sz="3200" spc="-100" dirty="0">
                <a:solidFill>
                  <a:srgbClr val="FF0000"/>
                </a:solidFill>
              </a:rPr>
              <a:t>(A)</a:t>
            </a:r>
            <a:r>
              <a:rPr lang="zh-TW" altLang="en-US" sz="3200" spc="-100" dirty="0">
                <a:solidFill>
                  <a:srgbClr val="FF0000"/>
                </a:solidFill>
              </a:rPr>
              <a:t>若此連線行為是攻擊</a:t>
            </a:r>
            <a:r>
              <a:rPr lang="en-US" altLang="zh-TW" sz="3200" spc="-100" dirty="0">
                <a:solidFill>
                  <a:srgbClr val="FF0000"/>
                </a:solidFill>
              </a:rPr>
              <a:t>,</a:t>
            </a:r>
            <a:r>
              <a:rPr lang="zh-TW" altLang="en-US" sz="3200" spc="-100" dirty="0">
                <a:solidFill>
                  <a:srgbClr val="FF0000"/>
                </a:solidFill>
              </a:rPr>
              <a:t>該攻擊有可能執行成功</a:t>
            </a:r>
          </a:p>
          <a:p>
            <a:pPr algn="just"/>
            <a:r>
              <a:rPr lang="en-US" altLang="zh-TW" sz="3200" spc="-100" dirty="0"/>
              <a:t>(B) </a:t>
            </a:r>
            <a:r>
              <a:rPr lang="zh-TW" altLang="en-US" sz="3200" spc="-100" dirty="0"/>
              <a:t>此 </a:t>
            </a:r>
            <a:r>
              <a:rPr lang="en-US" altLang="zh-TW" sz="3200" spc="-100" dirty="0"/>
              <a:t>web server </a:t>
            </a:r>
            <a:r>
              <a:rPr lang="zh-TW" altLang="en-US" sz="3200" spc="-100" dirty="0"/>
              <a:t>為 </a:t>
            </a:r>
            <a:r>
              <a:rPr lang="en-US" altLang="zh-TW" sz="3200" spc="-100" dirty="0"/>
              <a:t>Linux Base </a:t>
            </a:r>
            <a:r>
              <a:rPr lang="zh-TW" altLang="en-US" sz="3200" spc="-100" dirty="0"/>
              <a:t>主機</a:t>
            </a:r>
          </a:p>
          <a:p>
            <a:pPr algn="just"/>
            <a:r>
              <a:rPr lang="en-US" altLang="zh-TW" sz="3200" spc="-100" dirty="0"/>
              <a:t>(C) </a:t>
            </a:r>
            <a:r>
              <a:rPr lang="zh-TW" altLang="en-US" sz="3200" spc="-100" dirty="0"/>
              <a:t>此網站的對外服務 </a:t>
            </a:r>
            <a:r>
              <a:rPr lang="en-US" altLang="zh-TW" sz="3200" spc="-100" dirty="0"/>
              <a:t>Port </a:t>
            </a:r>
            <a:r>
              <a:rPr lang="zh-TW" altLang="en-US" sz="3200" spc="-100" dirty="0"/>
              <a:t>為 </a:t>
            </a:r>
            <a:r>
              <a:rPr lang="en-US" altLang="zh-TW" sz="3200" spc="-100" dirty="0"/>
              <a:t>443 </a:t>
            </a:r>
            <a:r>
              <a:rPr lang="zh-TW" altLang="en-US" sz="3200" spc="-100" dirty="0"/>
              <a:t>埠</a:t>
            </a:r>
          </a:p>
          <a:p>
            <a:pPr algn="just"/>
            <a:r>
              <a:rPr lang="en-US" altLang="zh-TW" sz="3200" spc="-100" dirty="0"/>
              <a:t>(D)</a:t>
            </a:r>
            <a:r>
              <a:rPr lang="zh-TW" altLang="en-US" sz="3200" spc="-100" dirty="0"/>
              <a:t>此次連線的來源 </a:t>
            </a:r>
            <a:r>
              <a:rPr lang="en-US" altLang="zh-TW" sz="3200" spc="-100" dirty="0"/>
              <a:t>IP </a:t>
            </a:r>
            <a:r>
              <a:rPr lang="zh-TW" altLang="en-US" sz="3200" spc="-100" dirty="0"/>
              <a:t>為 </a:t>
            </a:r>
            <a:r>
              <a:rPr lang="en-US" altLang="zh-TW" sz="3200" spc="-100" dirty="0"/>
              <a:t>113.101.155.21</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2-1,</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29628712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26</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23528" y="1196752"/>
            <a:ext cx="8249618" cy="507831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當攻擊發生時</a:t>
            </a:r>
            <a:r>
              <a:rPr lang="en-US" altLang="zh-TW" sz="3200" spc="-100" dirty="0"/>
              <a:t>,IPS </a:t>
            </a:r>
            <a:r>
              <a:rPr lang="zh-TW" altLang="en-US" sz="3200" spc="-100" dirty="0"/>
              <a:t>在當下並無</a:t>
            </a:r>
            <a:r>
              <a:rPr lang="zh-TW" altLang="en-US" sz="3200" spc="-100" dirty="0" smtClean="0"/>
              <a:t>觸發告警</a:t>
            </a:r>
            <a:r>
              <a:rPr lang="en-US" altLang="zh-TW" sz="3200" spc="-100" dirty="0" smtClean="0"/>
              <a:t>,</a:t>
            </a:r>
            <a:r>
              <a:rPr lang="zh-TW" altLang="en-US" sz="3200" spc="-100" dirty="0" smtClean="0"/>
              <a:t>經與原廠確認</a:t>
            </a:r>
            <a:r>
              <a:rPr lang="en-US" altLang="zh-TW" sz="3200" spc="-100" dirty="0" smtClean="0"/>
              <a:t>,</a:t>
            </a:r>
            <a:r>
              <a:rPr lang="zh-TW" altLang="en-US" sz="3200" spc="-100" dirty="0" smtClean="0"/>
              <a:t>原廠告知該設備對此一攻擊具有偵測能力</a:t>
            </a:r>
            <a:r>
              <a:rPr lang="en-US" altLang="zh-TW" sz="3200" spc="-100" dirty="0" smtClean="0"/>
              <a:t>,</a:t>
            </a:r>
            <a:r>
              <a:rPr lang="zh-TW" altLang="en-US" sz="3200" spc="-100" dirty="0" smtClean="0"/>
              <a:t>下列敘述何者「不」是未觸發告警原因</a:t>
            </a:r>
            <a:r>
              <a:rPr lang="en-US" altLang="zh-TW" sz="3200" spc="-100" dirty="0" smtClean="0"/>
              <a:t>?</a:t>
            </a:r>
          </a:p>
          <a:p>
            <a:pPr algn="just"/>
            <a:r>
              <a:rPr lang="en-US" altLang="zh-TW" sz="2800" spc="-100" dirty="0" smtClean="0"/>
              <a:t>(</a:t>
            </a:r>
            <a:r>
              <a:rPr lang="en-US" altLang="zh-TW" sz="2800" spc="-100" dirty="0"/>
              <a:t>A)IPS </a:t>
            </a:r>
            <a:r>
              <a:rPr lang="zh-TW" altLang="en-US" sz="2800" spc="-100" dirty="0"/>
              <a:t>未告警的原因可能是 </a:t>
            </a:r>
            <a:r>
              <a:rPr lang="en-US" altLang="zh-TW" sz="2800" spc="-100" dirty="0"/>
              <a:t>pattern </a:t>
            </a:r>
            <a:r>
              <a:rPr lang="zh-TW" altLang="en-US" sz="2800" spc="-100" dirty="0"/>
              <a:t>未即時更新</a:t>
            </a:r>
            <a:r>
              <a:rPr lang="en-US" altLang="zh-TW" sz="2800" spc="-100" dirty="0"/>
              <a:t>,</a:t>
            </a:r>
            <a:r>
              <a:rPr lang="zh-TW" altLang="en-US" sz="2800" spc="-100" dirty="0"/>
              <a:t>導致攻擊當下設備未即時告警</a:t>
            </a:r>
          </a:p>
          <a:p>
            <a:pPr algn="just"/>
            <a:r>
              <a:rPr lang="en-US" altLang="zh-TW" sz="2800" spc="-100" dirty="0"/>
              <a:t>(B) </a:t>
            </a:r>
            <a:r>
              <a:rPr lang="zh-TW" altLang="en-US" sz="2800" spc="-100" dirty="0"/>
              <a:t>攻擊流量未透過 </a:t>
            </a:r>
            <a:r>
              <a:rPr lang="en-US" altLang="zh-TW" sz="2800" spc="-100" dirty="0"/>
              <a:t>IPS </a:t>
            </a:r>
            <a:r>
              <a:rPr lang="zh-TW" altLang="en-US" sz="2800" spc="-100" dirty="0"/>
              <a:t>分析</a:t>
            </a:r>
            <a:r>
              <a:rPr lang="en-US" altLang="zh-TW" sz="2800" spc="-100" dirty="0"/>
              <a:t>,</a:t>
            </a:r>
            <a:r>
              <a:rPr lang="zh-TW" altLang="en-US" sz="2800" spc="-100" dirty="0"/>
              <a:t>以致該設備未觸發示警</a:t>
            </a:r>
          </a:p>
          <a:p>
            <a:pPr algn="just"/>
            <a:r>
              <a:rPr lang="en-US" altLang="zh-TW" sz="2800" spc="-100" dirty="0"/>
              <a:t>(C) </a:t>
            </a:r>
            <a:r>
              <a:rPr lang="zh-TW" altLang="en-US" sz="2800" spc="-100" dirty="0"/>
              <a:t>因攻擊流量為 </a:t>
            </a:r>
            <a:r>
              <a:rPr lang="en-US" altLang="zh-TW" sz="2800" spc="-100" dirty="0"/>
              <a:t>SSL </a:t>
            </a:r>
            <a:r>
              <a:rPr lang="zh-TW" altLang="en-US" sz="2800" spc="-100" dirty="0"/>
              <a:t>加密</a:t>
            </a:r>
            <a:r>
              <a:rPr lang="en-US" altLang="zh-TW" sz="2800" spc="-100" dirty="0"/>
              <a:t>,</a:t>
            </a:r>
            <a:r>
              <a:rPr lang="zh-TW" altLang="en-US" sz="2800" spc="-100" dirty="0"/>
              <a:t>以致該設備未能有效偵測觸發告警</a:t>
            </a:r>
          </a:p>
          <a:p>
            <a:pPr algn="just"/>
            <a:r>
              <a:rPr lang="en-US" altLang="zh-TW" sz="2800" spc="-100" dirty="0"/>
              <a:t>(D)</a:t>
            </a:r>
            <a:r>
              <a:rPr lang="zh-TW" altLang="en-US" sz="2800" spc="-100" dirty="0"/>
              <a:t>由於攻擊發生時</a:t>
            </a:r>
            <a:r>
              <a:rPr lang="en-US" altLang="zh-TW" sz="2800" spc="-100" dirty="0"/>
              <a:t>,</a:t>
            </a:r>
            <a:r>
              <a:rPr lang="zh-TW" altLang="en-US" sz="2800" spc="-100" dirty="0"/>
              <a:t>網站流量過大</a:t>
            </a:r>
            <a:r>
              <a:rPr lang="en-US" altLang="zh-TW" sz="2800" spc="-100" dirty="0"/>
              <a:t>,</a:t>
            </a:r>
            <a:r>
              <a:rPr lang="zh-TW" altLang="en-US" sz="2800" spc="-100" dirty="0"/>
              <a:t>超過 </a:t>
            </a:r>
            <a:r>
              <a:rPr lang="en-US" altLang="zh-TW" sz="2800" spc="-100" dirty="0"/>
              <a:t>IPS </a:t>
            </a:r>
            <a:r>
              <a:rPr lang="zh-TW" altLang="en-US" sz="2800" spc="-100" dirty="0"/>
              <a:t>處理上限</a:t>
            </a:r>
            <a:r>
              <a:rPr lang="en-US" altLang="zh-TW" sz="2800" spc="-100" dirty="0"/>
              <a:t>,</a:t>
            </a:r>
            <a:r>
              <a:rPr lang="zh-TW" altLang="en-US" sz="2800" spc="-100" dirty="0"/>
              <a:t>以致該</a:t>
            </a:r>
            <a:r>
              <a:rPr lang="zh-TW" altLang="en-US" sz="2800" spc="-100" dirty="0" smtClean="0"/>
              <a:t>設備漏</a:t>
            </a:r>
            <a:r>
              <a:rPr lang="zh-TW" altLang="en-US" sz="2800" spc="-100" dirty="0"/>
              <a:t>封包未能正常告警</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2-2,</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5242781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26</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07831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當攻擊發生時</a:t>
            </a:r>
            <a:r>
              <a:rPr lang="en-US" altLang="zh-TW" sz="3200" spc="-100" dirty="0"/>
              <a:t>,IPS </a:t>
            </a:r>
            <a:r>
              <a:rPr lang="zh-TW" altLang="en-US" sz="3200" spc="-100" dirty="0"/>
              <a:t>在當下並無</a:t>
            </a:r>
            <a:r>
              <a:rPr lang="zh-TW" altLang="en-US" sz="3200" spc="-100" dirty="0" smtClean="0"/>
              <a:t>觸發告警</a:t>
            </a:r>
            <a:r>
              <a:rPr lang="en-US" altLang="zh-TW" sz="3200" spc="-100" dirty="0" smtClean="0"/>
              <a:t>,</a:t>
            </a:r>
            <a:r>
              <a:rPr lang="zh-TW" altLang="en-US" sz="3200" spc="-100" dirty="0" smtClean="0"/>
              <a:t>經與原廠確認</a:t>
            </a:r>
            <a:r>
              <a:rPr lang="en-US" altLang="zh-TW" sz="3200" spc="-100" dirty="0" smtClean="0"/>
              <a:t>,</a:t>
            </a:r>
            <a:r>
              <a:rPr lang="zh-TW" altLang="en-US" sz="3200" spc="-100" dirty="0" smtClean="0"/>
              <a:t>原廠告知該設備對此一攻擊具有偵測能力</a:t>
            </a:r>
            <a:r>
              <a:rPr lang="en-US" altLang="zh-TW" sz="3200" spc="-100" dirty="0" smtClean="0"/>
              <a:t>,</a:t>
            </a:r>
            <a:r>
              <a:rPr lang="zh-TW" altLang="en-US" sz="3200" spc="-100" dirty="0" smtClean="0"/>
              <a:t>下列敘述何者「不」是未觸發告警原因</a:t>
            </a:r>
            <a:r>
              <a:rPr lang="en-US" altLang="zh-TW" sz="3200" spc="-100" dirty="0" smtClean="0"/>
              <a:t>?</a:t>
            </a:r>
          </a:p>
          <a:p>
            <a:pPr algn="just"/>
            <a:r>
              <a:rPr lang="en-US" altLang="zh-TW" sz="2800" spc="-100" dirty="0" smtClean="0"/>
              <a:t>(</a:t>
            </a:r>
            <a:r>
              <a:rPr lang="en-US" altLang="zh-TW" sz="2800" spc="-100" dirty="0"/>
              <a:t>A)IPS </a:t>
            </a:r>
            <a:r>
              <a:rPr lang="zh-TW" altLang="en-US" sz="2800" spc="-100" dirty="0"/>
              <a:t>未告警的原因可能是 </a:t>
            </a:r>
            <a:r>
              <a:rPr lang="en-US" altLang="zh-TW" sz="2800" spc="-100" dirty="0"/>
              <a:t>pattern </a:t>
            </a:r>
            <a:r>
              <a:rPr lang="zh-TW" altLang="en-US" sz="2800" spc="-100" dirty="0"/>
              <a:t>未即時更新</a:t>
            </a:r>
            <a:r>
              <a:rPr lang="en-US" altLang="zh-TW" sz="2800" spc="-100" dirty="0"/>
              <a:t>,</a:t>
            </a:r>
            <a:r>
              <a:rPr lang="zh-TW" altLang="en-US" sz="2800" spc="-100" dirty="0"/>
              <a:t>導致攻擊當下設備未即時告警</a:t>
            </a:r>
          </a:p>
          <a:p>
            <a:pPr algn="just"/>
            <a:r>
              <a:rPr lang="en-US" altLang="zh-TW" sz="2800" spc="-100" dirty="0">
                <a:solidFill>
                  <a:srgbClr val="FF0000"/>
                </a:solidFill>
              </a:rPr>
              <a:t>(B) </a:t>
            </a:r>
            <a:r>
              <a:rPr lang="zh-TW" altLang="en-US" sz="2800" spc="-100" dirty="0">
                <a:solidFill>
                  <a:srgbClr val="FF0000"/>
                </a:solidFill>
              </a:rPr>
              <a:t>攻擊流量未透過 </a:t>
            </a:r>
            <a:r>
              <a:rPr lang="en-US" altLang="zh-TW" sz="2800" spc="-100" dirty="0">
                <a:solidFill>
                  <a:srgbClr val="FF0000"/>
                </a:solidFill>
              </a:rPr>
              <a:t>IPS </a:t>
            </a:r>
            <a:r>
              <a:rPr lang="zh-TW" altLang="en-US" sz="2800" spc="-100" dirty="0">
                <a:solidFill>
                  <a:srgbClr val="FF0000"/>
                </a:solidFill>
              </a:rPr>
              <a:t>分析</a:t>
            </a:r>
            <a:r>
              <a:rPr lang="en-US" altLang="zh-TW" sz="2800" spc="-100" dirty="0">
                <a:solidFill>
                  <a:srgbClr val="FF0000"/>
                </a:solidFill>
              </a:rPr>
              <a:t>,</a:t>
            </a:r>
            <a:r>
              <a:rPr lang="zh-TW" altLang="en-US" sz="2800" spc="-100" dirty="0">
                <a:solidFill>
                  <a:srgbClr val="FF0000"/>
                </a:solidFill>
              </a:rPr>
              <a:t>以致該設備未觸發示警</a:t>
            </a:r>
          </a:p>
          <a:p>
            <a:pPr algn="just"/>
            <a:r>
              <a:rPr lang="en-US" altLang="zh-TW" sz="2800" spc="-100" dirty="0"/>
              <a:t>(C) </a:t>
            </a:r>
            <a:r>
              <a:rPr lang="zh-TW" altLang="en-US" sz="2800" spc="-100" dirty="0"/>
              <a:t>因攻擊流量為 </a:t>
            </a:r>
            <a:r>
              <a:rPr lang="en-US" altLang="zh-TW" sz="2800" spc="-100" dirty="0"/>
              <a:t>SSL </a:t>
            </a:r>
            <a:r>
              <a:rPr lang="zh-TW" altLang="en-US" sz="2800" spc="-100" dirty="0"/>
              <a:t>加密</a:t>
            </a:r>
            <a:r>
              <a:rPr lang="en-US" altLang="zh-TW" sz="2800" spc="-100" dirty="0"/>
              <a:t>,</a:t>
            </a:r>
            <a:r>
              <a:rPr lang="zh-TW" altLang="en-US" sz="2800" spc="-100" dirty="0"/>
              <a:t>以致該設備未能有效偵測觸發告警</a:t>
            </a:r>
          </a:p>
          <a:p>
            <a:pPr algn="just"/>
            <a:r>
              <a:rPr lang="en-US" altLang="zh-TW" sz="2800" spc="-100" dirty="0"/>
              <a:t>(D)</a:t>
            </a:r>
            <a:r>
              <a:rPr lang="zh-TW" altLang="en-US" sz="2800" spc="-100" dirty="0"/>
              <a:t>由於攻擊發生時</a:t>
            </a:r>
            <a:r>
              <a:rPr lang="en-US" altLang="zh-TW" sz="2800" spc="-100" dirty="0"/>
              <a:t>,</a:t>
            </a:r>
            <a:r>
              <a:rPr lang="zh-TW" altLang="en-US" sz="2800" spc="-100" dirty="0"/>
              <a:t>網站流量過大</a:t>
            </a:r>
            <a:r>
              <a:rPr lang="en-US" altLang="zh-TW" sz="2800" spc="-100" dirty="0"/>
              <a:t>,</a:t>
            </a:r>
            <a:r>
              <a:rPr lang="zh-TW" altLang="en-US" sz="2800" spc="-100" dirty="0"/>
              <a:t>超過 </a:t>
            </a:r>
            <a:r>
              <a:rPr lang="en-US" altLang="zh-TW" sz="2800" spc="-100" dirty="0"/>
              <a:t>IPS </a:t>
            </a:r>
            <a:r>
              <a:rPr lang="zh-TW" altLang="en-US" sz="2800" spc="-100" dirty="0"/>
              <a:t>處理上限</a:t>
            </a:r>
            <a:r>
              <a:rPr lang="en-US" altLang="zh-TW" sz="2800" spc="-100" dirty="0"/>
              <a:t>,</a:t>
            </a:r>
            <a:r>
              <a:rPr lang="zh-TW" altLang="en-US" sz="2800" spc="-100" dirty="0"/>
              <a:t>以致該</a:t>
            </a:r>
            <a:r>
              <a:rPr lang="zh-TW" altLang="en-US" sz="2800" spc="-100" dirty="0" smtClean="0"/>
              <a:t>設備漏</a:t>
            </a:r>
            <a:r>
              <a:rPr lang="zh-TW" altLang="en-US" sz="2800" spc="-100" dirty="0"/>
              <a:t>封包未能正常告警</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2-2,</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4840192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27</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23528" y="1196752"/>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當資安人員進一步分析 </a:t>
            </a:r>
            <a:r>
              <a:rPr lang="en-US" altLang="zh-TW" sz="3200" spc="-100" dirty="0"/>
              <a:t>AP Server</a:t>
            </a:r>
          </a:p>
          <a:p>
            <a:pPr algn="just"/>
            <a:r>
              <a:rPr lang="en-US" altLang="zh-TW" sz="3200" spc="-100" dirty="0"/>
              <a:t>Access Log,</a:t>
            </a:r>
            <a:r>
              <a:rPr lang="zh-TW" altLang="en-US" sz="3200" spc="-100" dirty="0"/>
              <a:t>發現 </a:t>
            </a:r>
            <a:r>
              <a:rPr lang="en-US" altLang="zh-TW" sz="3200" spc="-100" dirty="0"/>
              <a:t>AP Server </a:t>
            </a:r>
            <a:r>
              <a:rPr lang="zh-TW" altLang="en-US" sz="3200" spc="-100" dirty="0"/>
              <a:t>所紀錄的連線 </a:t>
            </a:r>
            <a:r>
              <a:rPr lang="en-US" altLang="zh-TW" sz="3200" spc="-100" dirty="0"/>
              <a:t>Log </a:t>
            </a:r>
            <a:r>
              <a:rPr lang="zh-TW" altLang="en-US" sz="3200" spc="-100" dirty="0"/>
              <a:t>中</a:t>
            </a:r>
            <a:r>
              <a:rPr lang="en-US" altLang="zh-TW" sz="3200" spc="-100" dirty="0"/>
              <a:t>,</a:t>
            </a:r>
            <a:r>
              <a:rPr lang="zh-TW" altLang="en-US" sz="3200" spc="-100" dirty="0"/>
              <a:t>來源 </a:t>
            </a:r>
            <a:r>
              <a:rPr lang="en-US" altLang="zh-TW" sz="3200" spc="-100" dirty="0"/>
              <a:t>IP </a:t>
            </a:r>
            <a:r>
              <a:rPr lang="zh-TW" altLang="en-US" sz="3200" spc="-100" dirty="0"/>
              <a:t>都只</a:t>
            </a:r>
            <a:r>
              <a:rPr lang="zh-TW" altLang="en-US" sz="3200" spc="-100" dirty="0" smtClean="0"/>
              <a:t>出現</a:t>
            </a:r>
            <a:r>
              <a:rPr lang="en-US" altLang="zh-TW" sz="3200" spc="-100" dirty="0" smtClean="0"/>
              <a:t>DMZ </a:t>
            </a:r>
            <a:r>
              <a:rPr lang="en-US" altLang="zh-TW" sz="3200" spc="-100" dirty="0"/>
              <a:t>Web IP(113.101.155.21),</a:t>
            </a:r>
            <a:r>
              <a:rPr lang="zh-TW" altLang="en-US" sz="3200" spc="-100" dirty="0"/>
              <a:t>未出現其他外部來源 </a:t>
            </a:r>
            <a:r>
              <a:rPr lang="en-US" altLang="zh-TW" sz="3200" spc="-100" dirty="0"/>
              <a:t>IP,</a:t>
            </a:r>
            <a:r>
              <a:rPr lang="zh-TW" altLang="en-US" sz="3200" spc="-100" dirty="0"/>
              <a:t>可能是下列</a:t>
            </a:r>
            <a:r>
              <a:rPr lang="zh-TW" altLang="en-US" sz="3200" spc="-100" dirty="0" smtClean="0"/>
              <a:t>何項</a:t>
            </a:r>
            <a:r>
              <a:rPr lang="zh-TW" altLang="en-US" sz="3200" spc="-100" dirty="0"/>
              <a:t>功能所造成的影響</a:t>
            </a:r>
            <a:r>
              <a:rPr lang="en-US" altLang="zh-TW" sz="3200" spc="-100" dirty="0" smtClean="0"/>
              <a:t>?</a:t>
            </a:r>
          </a:p>
          <a:p>
            <a:pPr algn="just"/>
            <a:endParaRPr lang="en-US" altLang="zh-TW" sz="3200" spc="-100" dirty="0"/>
          </a:p>
          <a:p>
            <a:pPr algn="just"/>
            <a:r>
              <a:rPr lang="en-US" altLang="zh-TW" sz="3200" spc="-100" dirty="0"/>
              <a:t>(A)</a:t>
            </a:r>
            <a:r>
              <a:rPr lang="zh-TW" altLang="en-US" sz="3200" spc="-100" dirty="0"/>
              <a:t>未配置 </a:t>
            </a:r>
            <a:r>
              <a:rPr lang="en-US" altLang="zh-TW" sz="3200" spc="-100" dirty="0"/>
              <a:t>x-client-trace-id </a:t>
            </a:r>
            <a:r>
              <a:rPr lang="zh-TW" altLang="en-US" sz="3200" spc="-100" dirty="0"/>
              <a:t>功能</a:t>
            </a:r>
          </a:p>
          <a:p>
            <a:pPr algn="just"/>
            <a:r>
              <a:rPr lang="en-US" altLang="zh-TW" sz="3200" spc="-100" dirty="0"/>
              <a:t>(B) </a:t>
            </a:r>
            <a:r>
              <a:rPr lang="zh-TW" altLang="en-US" sz="3200" spc="-100" dirty="0"/>
              <a:t>未配置 </a:t>
            </a:r>
            <a:r>
              <a:rPr lang="en-US" altLang="zh-TW" sz="3200" spc="-100" dirty="0"/>
              <a:t>x-request-id </a:t>
            </a:r>
            <a:r>
              <a:rPr lang="zh-TW" altLang="en-US" sz="3200" spc="-100" dirty="0"/>
              <a:t>功能</a:t>
            </a:r>
          </a:p>
          <a:p>
            <a:pPr algn="just"/>
            <a:r>
              <a:rPr lang="en-US" altLang="zh-TW" sz="3200" spc="-100" dirty="0"/>
              <a:t>(C) </a:t>
            </a:r>
            <a:r>
              <a:rPr lang="zh-TW" altLang="en-US" sz="3200" spc="-100" dirty="0"/>
              <a:t>未配置 </a:t>
            </a:r>
            <a:r>
              <a:rPr lang="en-US" altLang="zh-TW" sz="3200" spc="-100" dirty="0"/>
              <a:t>x-forward-for </a:t>
            </a:r>
            <a:r>
              <a:rPr lang="zh-TW" altLang="en-US" sz="3200" spc="-100" dirty="0"/>
              <a:t>功能</a:t>
            </a:r>
          </a:p>
          <a:p>
            <a:pPr algn="just"/>
            <a:r>
              <a:rPr lang="en-US" altLang="zh-TW" sz="3200" spc="-100" dirty="0"/>
              <a:t>(D)</a:t>
            </a:r>
            <a:r>
              <a:rPr lang="zh-TW" altLang="en-US" sz="3200" spc="-100" dirty="0"/>
              <a:t>未配置 </a:t>
            </a:r>
            <a:r>
              <a:rPr lang="en-US" altLang="zh-TW" sz="3200" spc="-100" dirty="0"/>
              <a:t>user-agent </a:t>
            </a:r>
            <a:r>
              <a:rPr lang="zh-TW" altLang="en-US" sz="3200" spc="-100" dirty="0"/>
              <a:t>功能</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2-3,</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28500958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22114"/>
          </a:xfrm>
        </p:spPr>
        <p:txBody>
          <a:bodyPr/>
          <a:lstStyle/>
          <a:p>
            <a:r>
              <a:rPr lang="en-US" altLang="zh-TW" spc="-100" dirty="0" smtClean="0"/>
              <a:t>x-client-trace-id</a:t>
            </a:r>
            <a:endParaRPr lang="zh-TW" altLang="en-US" dirty="0"/>
          </a:p>
        </p:txBody>
      </p:sp>
      <p:sp>
        <p:nvSpPr>
          <p:cNvPr id="4" name="矩形 3"/>
          <p:cNvSpPr/>
          <p:nvPr/>
        </p:nvSpPr>
        <p:spPr>
          <a:xfrm>
            <a:off x="598968" y="1484784"/>
            <a:ext cx="6606480" cy="369332"/>
          </a:xfrm>
          <a:prstGeom prst="rect">
            <a:avLst/>
          </a:prstGeom>
        </p:spPr>
        <p:txBody>
          <a:bodyPr wrap="square">
            <a:spAutoFit/>
          </a:bodyPr>
          <a:lstStyle/>
          <a:p>
            <a:r>
              <a:rPr lang="en-US" altLang="zh-TW" dirty="0" smtClean="0"/>
              <a:t>https://www.servicemesher.com/envoy/intro/what_is_envoy.html</a:t>
            </a:r>
            <a:endParaRPr lang="zh-TW" altLang="en-US" dirty="0"/>
          </a:p>
        </p:txBody>
      </p:sp>
      <p:sp>
        <p:nvSpPr>
          <p:cNvPr id="5" name="矩形 4"/>
          <p:cNvSpPr/>
          <p:nvPr/>
        </p:nvSpPr>
        <p:spPr>
          <a:xfrm>
            <a:off x="2286000" y="3105835"/>
            <a:ext cx="4572000" cy="646331"/>
          </a:xfrm>
          <a:prstGeom prst="rect">
            <a:avLst/>
          </a:prstGeom>
        </p:spPr>
        <p:txBody>
          <a:bodyPr>
            <a:spAutoFit/>
          </a:bodyPr>
          <a:lstStyle/>
          <a:p>
            <a:r>
              <a:rPr lang="en-US" altLang="zh-CN" dirty="0" smtClean="0"/>
              <a:t>Envoy </a:t>
            </a:r>
            <a:r>
              <a:rPr lang="zh-CN" altLang="en-US" dirty="0" smtClean="0"/>
              <a:t>是專為大型現代 </a:t>
            </a:r>
            <a:r>
              <a:rPr lang="en-US" altLang="zh-CN" dirty="0" smtClean="0"/>
              <a:t>SOA</a:t>
            </a:r>
            <a:r>
              <a:rPr lang="zh-CN" altLang="en-US" dirty="0" smtClean="0"/>
              <a:t>（面向服務架構）架構設計的 </a:t>
            </a:r>
            <a:r>
              <a:rPr lang="en-US" altLang="zh-CN" dirty="0" smtClean="0"/>
              <a:t>L7 </a:t>
            </a:r>
            <a:r>
              <a:rPr lang="zh-CN" altLang="en-US" dirty="0" smtClean="0"/>
              <a:t>代理和通信匯流排</a:t>
            </a:r>
            <a:endParaRPr lang="zh-TW" altLang="en-US" dirty="0"/>
          </a:p>
        </p:txBody>
      </p:sp>
    </p:spTree>
    <p:extLst>
      <p:ext uri="{BB962C8B-B14F-4D97-AF65-F5344CB8AC3E}">
        <p14:creationId xmlns:p14="http://schemas.microsoft.com/office/powerpoint/2010/main" val="2115305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27</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當資安人員進一步分析 </a:t>
            </a:r>
            <a:r>
              <a:rPr lang="en-US" altLang="zh-TW" sz="3200" spc="-100" dirty="0"/>
              <a:t>AP Server</a:t>
            </a:r>
          </a:p>
          <a:p>
            <a:pPr algn="just"/>
            <a:r>
              <a:rPr lang="en-US" altLang="zh-TW" sz="3200" spc="-100" dirty="0"/>
              <a:t>Access Log,</a:t>
            </a:r>
            <a:r>
              <a:rPr lang="zh-TW" altLang="en-US" sz="3200" spc="-100" dirty="0"/>
              <a:t>發現 </a:t>
            </a:r>
            <a:r>
              <a:rPr lang="en-US" altLang="zh-TW" sz="3200" spc="-100" dirty="0"/>
              <a:t>AP Server </a:t>
            </a:r>
            <a:r>
              <a:rPr lang="zh-TW" altLang="en-US" sz="3200" spc="-100" dirty="0"/>
              <a:t>所紀錄的連線 </a:t>
            </a:r>
            <a:r>
              <a:rPr lang="en-US" altLang="zh-TW" sz="3200" spc="-100" dirty="0"/>
              <a:t>Log </a:t>
            </a:r>
            <a:r>
              <a:rPr lang="zh-TW" altLang="en-US" sz="3200" spc="-100" dirty="0"/>
              <a:t>中</a:t>
            </a:r>
            <a:r>
              <a:rPr lang="en-US" altLang="zh-TW" sz="3200" spc="-100" dirty="0"/>
              <a:t>,</a:t>
            </a:r>
            <a:r>
              <a:rPr lang="zh-TW" altLang="en-US" sz="3200" spc="-100" dirty="0"/>
              <a:t>來源 </a:t>
            </a:r>
            <a:r>
              <a:rPr lang="en-US" altLang="zh-TW" sz="3200" spc="-100" dirty="0"/>
              <a:t>IP </a:t>
            </a:r>
            <a:r>
              <a:rPr lang="zh-TW" altLang="en-US" sz="3200" spc="-100" dirty="0"/>
              <a:t>都只</a:t>
            </a:r>
            <a:r>
              <a:rPr lang="zh-TW" altLang="en-US" sz="3200" spc="-100" dirty="0" smtClean="0"/>
              <a:t>出現</a:t>
            </a:r>
            <a:r>
              <a:rPr lang="en-US" altLang="zh-TW" sz="3200" spc="-100" dirty="0" smtClean="0"/>
              <a:t>DMZ </a:t>
            </a:r>
            <a:r>
              <a:rPr lang="en-US" altLang="zh-TW" sz="3200" spc="-100" dirty="0"/>
              <a:t>Web IP(113.101.155.21),</a:t>
            </a:r>
            <a:r>
              <a:rPr lang="zh-TW" altLang="en-US" sz="3200" spc="-100" dirty="0"/>
              <a:t>未出現其他外部來源 </a:t>
            </a:r>
            <a:r>
              <a:rPr lang="en-US" altLang="zh-TW" sz="3200" spc="-100" dirty="0"/>
              <a:t>IP,</a:t>
            </a:r>
            <a:r>
              <a:rPr lang="zh-TW" altLang="en-US" sz="3200" spc="-100" dirty="0"/>
              <a:t>可能是下列</a:t>
            </a:r>
            <a:r>
              <a:rPr lang="zh-TW" altLang="en-US" sz="3200" spc="-100" dirty="0" smtClean="0"/>
              <a:t>何項</a:t>
            </a:r>
            <a:r>
              <a:rPr lang="zh-TW" altLang="en-US" sz="3200" spc="-100" dirty="0"/>
              <a:t>功能所造成的影響</a:t>
            </a:r>
            <a:r>
              <a:rPr lang="en-US" altLang="zh-TW" sz="3200" spc="-100" dirty="0" smtClean="0"/>
              <a:t>?</a:t>
            </a:r>
          </a:p>
          <a:p>
            <a:pPr algn="just"/>
            <a:endParaRPr lang="en-US" altLang="zh-TW" sz="3200" spc="-100" dirty="0"/>
          </a:p>
          <a:p>
            <a:pPr algn="just"/>
            <a:r>
              <a:rPr lang="en-US" altLang="zh-TW" sz="3200" spc="-100" dirty="0"/>
              <a:t>(A)</a:t>
            </a:r>
            <a:r>
              <a:rPr lang="zh-TW" altLang="en-US" sz="3200" spc="-100" dirty="0"/>
              <a:t>未配置 </a:t>
            </a:r>
            <a:r>
              <a:rPr lang="en-US" altLang="zh-TW" sz="3200" spc="-100" dirty="0"/>
              <a:t>x-client-trace-id </a:t>
            </a:r>
            <a:r>
              <a:rPr lang="zh-TW" altLang="en-US" sz="3200" spc="-100" dirty="0"/>
              <a:t>功能</a:t>
            </a:r>
          </a:p>
          <a:p>
            <a:pPr algn="just"/>
            <a:r>
              <a:rPr lang="en-US" altLang="zh-TW" sz="3200" spc="-100" dirty="0"/>
              <a:t>(B) </a:t>
            </a:r>
            <a:r>
              <a:rPr lang="zh-TW" altLang="en-US" sz="3200" spc="-100" dirty="0"/>
              <a:t>未配置 </a:t>
            </a:r>
            <a:r>
              <a:rPr lang="en-US" altLang="zh-TW" sz="3200" spc="-100" dirty="0"/>
              <a:t>x-request-id </a:t>
            </a:r>
            <a:r>
              <a:rPr lang="zh-TW" altLang="en-US" sz="3200" spc="-100" dirty="0"/>
              <a:t>功能</a:t>
            </a:r>
          </a:p>
          <a:p>
            <a:pPr algn="just"/>
            <a:r>
              <a:rPr lang="en-US" altLang="zh-TW" sz="3200" spc="-100" dirty="0">
                <a:solidFill>
                  <a:srgbClr val="FF0000"/>
                </a:solidFill>
              </a:rPr>
              <a:t>(C) </a:t>
            </a:r>
            <a:r>
              <a:rPr lang="zh-TW" altLang="en-US" sz="3200" spc="-100" dirty="0">
                <a:solidFill>
                  <a:srgbClr val="FF0000"/>
                </a:solidFill>
              </a:rPr>
              <a:t>未配置 </a:t>
            </a:r>
            <a:r>
              <a:rPr lang="en-US" altLang="zh-TW" sz="3200" spc="-100" dirty="0">
                <a:solidFill>
                  <a:srgbClr val="FF0000"/>
                </a:solidFill>
              </a:rPr>
              <a:t>x-forward-for </a:t>
            </a:r>
            <a:r>
              <a:rPr lang="zh-TW" altLang="en-US" sz="3200" spc="-100" dirty="0">
                <a:solidFill>
                  <a:srgbClr val="FF0000"/>
                </a:solidFill>
              </a:rPr>
              <a:t>功能</a:t>
            </a:r>
          </a:p>
          <a:p>
            <a:pPr algn="just"/>
            <a:r>
              <a:rPr lang="en-US" altLang="zh-TW" sz="3200" spc="-100" dirty="0"/>
              <a:t>(D)</a:t>
            </a:r>
            <a:r>
              <a:rPr lang="zh-TW" altLang="en-US" sz="3200" spc="-100" dirty="0"/>
              <a:t>未配置 </a:t>
            </a:r>
            <a:r>
              <a:rPr lang="en-US" altLang="zh-TW" sz="3200" spc="-100" dirty="0"/>
              <a:t>user-agent </a:t>
            </a:r>
            <a:r>
              <a:rPr lang="zh-TW" altLang="en-US" sz="3200" spc="-100" dirty="0"/>
              <a:t>功能</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2-3,</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7893472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06090"/>
          </a:xfrm>
        </p:spPr>
        <p:txBody>
          <a:bodyPr>
            <a:normAutofit fontScale="90000"/>
          </a:bodyPr>
          <a:lstStyle/>
          <a:p>
            <a:r>
              <a:rPr lang="en-US" altLang="zh-TW" dirty="0" smtClean="0"/>
              <a:t>X-Forwarded-For</a:t>
            </a:r>
            <a:endParaRPr lang="zh-TW" altLang="en-US" dirty="0"/>
          </a:p>
        </p:txBody>
      </p:sp>
      <p:sp>
        <p:nvSpPr>
          <p:cNvPr id="4" name="矩形 3"/>
          <p:cNvSpPr/>
          <p:nvPr/>
        </p:nvSpPr>
        <p:spPr>
          <a:xfrm>
            <a:off x="2286000" y="2551837"/>
            <a:ext cx="4572000" cy="1754326"/>
          </a:xfrm>
          <a:prstGeom prst="rect">
            <a:avLst/>
          </a:prstGeom>
        </p:spPr>
        <p:txBody>
          <a:bodyPr>
            <a:spAutoFit/>
          </a:bodyPr>
          <a:lstStyle/>
          <a:p>
            <a:r>
              <a:rPr lang="en-US" altLang="zh-TW" dirty="0" smtClean="0"/>
              <a:t>X-Forwarded-For</a:t>
            </a:r>
            <a:r>
              <a:rPr lang="zh-TW" altLang="en-US" dirty="0" smtClean="0"/>
              <a:t>是用來識別通過</a:t>
            </a:r>
            <a:r>
              <a:rPr lang="en-US" altLang="zh-TW" dirty="0" smtClean="0"/>
              <a:t>HTTP</a:t>
            </a:r>
            <a:r>
              <a:rPr lang="zh-TW" altLang="en-US" dirty="0" smtClean="0"/>
              <a:t>代理或負載均衡方式連接到</a:t>
            </a:r>
            <a:r>
              <a:rPr lang="en-US" altLang="zh-TW" dirty="0" smtClean="0"/>
              <a:t>Web</a:t>
            </a:r>
            <a:r>
              <a:rPr lang="zh-TW" altLang="en-US" dirty="0" smtClean="0"/>
              <a:t>伺服器的用戶端最原始的</a:t>
            </a:r>
            <a:r>
              <a:rPr lang="en-US" altLang="zh-TW" dirty="0" smtClean="0"/>
              <a:t>IP</a:t>
            </a:r>
            <a:r>
              <a:rPr lang="zh-TW" altLang="en-US" dirty="0" smtClean="0"/>
              <a:t>位址的</a:t>
            </a:r>
            <a:r>
              <a:rPr lang="en-US" altLang="zh-TW" dirty="0" smtClean="0"/>
              <a:t>HTTP</a:t>
            </a:r>
            <a:r>
              <a:rPr lang="zh-TW" altLang="en-US" dirty="0" smtClean="0"/>
              <a:t>請求頭欄位。 </a:t>
            </a:r>
            <a:r>
              <a:rPr lang="en-US" altLang="zh-TW" dirty="0" smtClean="0"/>
              <a:t>Squid </a:t>
            </a:r>
            <a:r>
              <a:rPr lang="zh-TW" altLang="en-US" dirty="0" smtClean="0"/>
              <a:t>快取記憶體代理伺服器的開發人員最早引入了這一</a:t>
            </a:r>
            <a:r>
              <a:rPr lang="en-US" altLang="zh-TW" dirty="0" smtClean="0"/>
              <a:t>HTTP</a:t>
            </a:r>
            <a:r>
              <a:rPr lang="zh-TW" altLang="en-US" dirty="0" smtClean="0"/>
              <a:t>頭欄位，並由</a:t>
            </a:r>
            <a:r>
              <a:rPr lang="en-US" altLang="zh-TW" dirty="0" smtClean="0"/>
              <a:t>IETF</a:t>
            </a:r>
            <a:r>
              <a:rPr lang="zh-TW" altLang="en-US" dirty="0" smtClean="0"/>
              <a:t>在</a:t>
            </a:r>
            <a:r>
              <a:rPr lang="en-US" altLang="zh-TW" dirty="0" smtClean="0"/>
              <a:t>HTTP</a:t>
            </a:r>
            <a:r>
              <a:rPr lang="zh-TW" altLang="en-US" dirty="0" smtClean="0"/>
              <a:t>頭欄位標準化草案中正式提出。</a:t>
            </a:r>
            <a:endParaRPr lang="zh-TW" altLang="en-US" dirty="0"/>
          </a:p>
        </p:txBody>
      </p:sp>
      <p:sp>
        <p:nvSpPr>
          <p:cNvPr id="5" name="矩形 4"/>
          <p:cNvSpPr/>
          <p:nvPr/>
        </p:nvSpPr>
        <p:spPr>
          <a:xfrm>
            <a:off x="2627784" y="980728"/>
            <a:ext cx="4577792" cy="369332"/>
          </a:xfrm>
          <a:prstGeom prst="rect">
            <a:avLst/>
          </a:prstGeom>
        </p:spPr>
        <p:txBody>
          <a:bodyPr wrap="none">
            <a:spAutoFit/>
          </a:bodyPr>
          <a:lstStyle/>
          <a:p>
            <a:r>
              <a:rPr lang="en-US" altLang="zh-TW" dirty="0" smtClean="0"/>
              <a:t>https://zh.wikipedia.org/wiki/X-Forwarded-For</a:t>
            </a:r>
            <a:endParaRPr lang="zh-TW" altLang="en-US" dirty="0"/>
          </a:p>
        </p:txBody>
      </p:sp>
    </p:spTree>
    <p:extLst>
      <p:ext uri="{BB962C8B-B14F-4D97-AF65-F5344CB8AC3E}">
        <p14:creationId xmlns:p14="http://schemas.microsoft.com/office/powerpoint/2010/main" val="695731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28</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此次駭客遠端攻擊最終有成功</a:t>
            </a:r>
            <a:r>
              <a:rPr lang="en-US" altLang="zh-TW" sz="3200" spc="-100" dirty="0"/>
              <a:t>,</a:t>
            </a:r>
            <a:r>
              <a:rPr lang="zh-TW" altLang="en-US" sz="3200" spc="-100" dirty="0" smtClean="0"/>
              <a:t>駭客</a:t>
            </a:r>
            <a:r>
              <a:rPr lang="zh-TW" altLang="en-US" sz="3200" spc="-100" dirty="0"/>
              <a:t>透過應用程式漏洞在 </a:t>
            </a:r>
            <a:r>
              <a:rPr lang="en-US" altLang="zh-TW" sz="3200" spc="-100" dirty="0"/>
              <a:t>AP Server </a:t>
            </a:r>
            <a:r>
              <a:rPr lang="zh-TW" altLang="en-US" sz="3200" spc="-100" dirty="0"/>
              <a:t>上植入了常見已知的後門程式</a:t>
            </a:r>
            <a:r>
              <a:rPr lang="en-US" altLang="zh-TW" sz="3200" spc="-100" dirty="0"/>
              <a:t>,</a:t>
            </a:r>
            <a:r>
              <a:rPr lang="zh-TW" altLang="en-US" sz="3200" spc="-100" dirty="0"/>
              <a:t>但當下資安人員未能發現</a:t>
            </a:r>
            <a:r>
              <a:rPr lang="en-US" altLang="zh-TW" sz="3200" spc="-100" dirty="0"/>
              <a:t>,</a:t>
            </a:r>
            <a:r>
              <a:rPr lang="zh-TW" altLang="en-US" sz="3200" spc="-100" dirty="0"/>
              <a:t>如果要改善此連線架構的資安偵測</a:t>
            </a:r>
            <a:r>
              <a:rPr lang="en-US" altLang="zh-TW" sz="3200" spc="-100" dirty="0"/>
              <a:t>,</a:t>
            </a:r>
            <a:r>
              <a:rPr lang="zh-TW" altLang="en-US" sz="3200" spc="-100" dirty="0"/>
              <a:t>能第一時間發現或防止駭客植入後門程式</a:t>
            </a:r>
            <a:r>
              <a:rPr lang="en-US" altLang="zh-TW" sz="3200" spc="-100" dirty="0"/>
              <a:t>,</a:t>
            </a:r>
            <a:r>
              <a:rPr lang="zh-TW" altLang="en-US" sz="3200" spc="-100" dirty="0"/>
              <a:t>在不影響 </a:t>
            </a:r>
            <a:r>
              <a:rPr lang="en-US" altLang="zh-TW" sz="3200" spc="-100" dirty="0"/>
              <a:t>AP </a:t>
            </a:r>
            <a:r>
              <a:rPr lang="zh-TW" altLang="en-US" sz="3200" spc="-100" dirty="0"/>
              <a:t>服務功能的前提下</a:t>
            </a:r>
            <a:r>
              <a:rPr lang="en-US" altLang="zh-TW" sz="3200" spc="-100" dirty="0"/>
              <a:t>,</a:t>
            </a:r>
            <a:r>
              <a:rPr lang="zh-TW" altLang="en-US" sz="3200" spc="-100" dirty="0"/>
              <a:t>下列哪些敘述可以達到此一目的</a:t>
            </a:r>
            <a:r>
              <a:rPr lang="en-US" altLang="zh-TW" sz="3200" spc="-100" dirty="0" smtClean="0"/>
              <a:t>?</a:t>
            </a:r>
          </a:p>
          <a:p>
            <a:pPr algn="just"/>
            <a:endParaRPr lang="en-US" altLang="zh-TW" sz="3200" spc="-100" dirty="0"/>
          </a:p>
          <a:p>
            <a:pPr algn="just"/>
            <a:r>
              <a:rPr lang="en-US" altLang="zh-TW" sz="2400" spc="-100" dirty="0"/>
              <a:t>(A)</a:t>
            </a:r>
            <a:r>
              <a:rPr lang="zh-TW" altLang="en-US" sz="2400" spc="-100" dirty="0"/>
              <a:t>在網路型 </a:t>
            </a:r>
            <a:r>
              <a:rPr lang="en-US" altLang="zh-TW" sz="2400" spc="-100" dirty="0"/>
              <a:t>IPS </a:t>
            </a:r>
            <a:r>
              <a:rPr lang="zh-TW" altLang="en-US" sz="2400" spc="-100" dirty="0"/>
              <a:t>中</a:t>
            </a:r>
            <a:r>
              <a:rPr lang="en-US" altLang="zh-TW" sz="2400" spc="-100" dirty="0"/>
              <a:t>,</a:t>
            </a:r>
            <a:r>
              <a:rPr lang="zh-TW" altLang="en-US" sz="2400" spc="-100" dirty="0"/>
              <a:t>加購檔案型病毒偵測功能</a:t>
            </a:r>
          </a:p>
          <a:p>
            <a:pPr algn="just"/>
            <a:r>
              <a:rPr lang="en-US" altLang="zh-TW" sz="2400" spc="-100" dirty="0"/>
              <a:t>(B) </a:t>
            </a:r>
            <a:r>
              <a:rPr lang="zh-TW" altLang="en-US" sz="2400" spc="-100" dirty="0"/>
              <a:t>在 </a:t>
            </a:r>
            <a:r>
              <a:rPr lang="en-US" altLang="zh-TW" sz="2400" spc="-100" dirty="0"/>
              <a:t>AP Server </a:t>
            </a:r>
            <a:r>
              <a:rPr lang="zh-TW" altLang="en-US" sz="2400" spc="-100" dirty="0"/>
              <a:t>中安裝防毒軟體</a:t>
            </a:r>
            <a:r>
              <a:rPr lang="en-US" altLang="zh-TW" sz="2400" spc="-100" dirty="0"/>
              <a:t>,</a:t>
            </a:r>
            <a:r>
              <a:rPr lang="zh-TW" altLang="en-US" sz="2400" spc="-100" dirty="0"/>
              <a:t>並確保病毒碼有 </a:t>
            </a:r>
            <a:r>
              <a:rPr lang="en-US" altLang="zh-TW" sz="2400" spc="-100" dirty="0"/>
              <a:t>update </a:t>
            </a:r>
            <a:r>
              <a:rPr lang="zh-TW" altLang="en-US" sz="2400" spc="-100" dirty="0"/>
              <a:t>到最新</a:t>
            </a:r>
          </a:p>
          <a:p>
            <a:pPr algn="just"/>
            <a:r>
              <a:rPr lang="en-US" altLang="zh-TW" sz="2400" spc="-100" dirty="0"/>
              <a:t>(C) </a:t>
            </a:r>
            <a:r>
              <a:rPr lang="zh-TW" altLang="en-US" sz="2400" spc="-100" dirty="0"/>
              <a:t>關閉此網站服務中所有檔案上傳的服務</a:t>
            </a:r>
          </a:p>
          <a:p>
            <a:pPr algn="just"/>
            <a:r>
              <a:rPr lang="en-US" altLang="zh-TW" sz="2400" spc="-100" dirty="0"/>
              <a:t>(D)</a:t>
            </a:r>
            <a:r>
              <a:rPr lang="zh-TW" altLang="en-US" sz="2400" spc="-100" dirty="0"/>
              <a:t>修補 </a:t>
            </a:r>
            <a:r>
              <a:rPr lang="en-US" altLang="zh-TW" sz="2400" spc="-100" dirty="0"/>
              <a:t>AP Server</a:t>
            </a:r>
            <a:r>
              <a:rPr lang="zh-TW" altLang="en-US" sz="2400" spc="-100" dirty="0"/>
              <a:t>、</a:t>
            </a:r>
            <a:r>
              <a:rPr lang="en-US" altLang="zh-TW" sz="2400" spc="-100" dirty="0"/>
              <a:t>Web Server </a:t>
            </a:r>
            <a:r>
              <a:rPr lang="zh-TW" altLang="en-US" sz="2400" spc="-100" dirty="0"/>
              <a:t>與 </a:t>
            </a:r>
            <a:r>
              <a:rPr lang="en-US" altLang="zh-TW" sz="2400" spc="-100" dirty="0"/>
              <a:t>Application </a:t>
            </a:r>
            <a:r>
              <a:rPr lang="zh-TW" altLang="en-US" sz="2400" spc="-100" dirty="0"/>
              <a:t>中的所有漏洞及弱點</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2-4,</a:t>
            </a:r>
            <a:r>
              <a:rPr lang="zh-TW" altLang="en-US" sz="3200" dirty="0" smtClean="0"/>
              <a:t>複選題</a:t>
            </a:r>
            <a:r>
              <a:rPr lang="en-US" altLang="zh-TW" sz="3200" dirty="0"/>
              <a:t>)</a:t>
            </a:r>
            <a:endParaRPr lang="zh-TW" altLang="en-US" sz="3200" dirty="0"/>
          </a:p>
        </p:txBody>
      </p:sp>
    </p:spTree>
    <p:extLst>
      <p:ext uri="{BB962C8B-B14F-4D97-AF65-F5344CB8AC3E}">
        <p14:creationId xmlns:p14="http://schemas.microsoft.com/office/powerpoint/2010/main" val="13039426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28</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0" y="900047"/>
            <a:ext cx="8445289"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此次駭客遠端攻擊最終有成功</a:t>
            </a:r>
            <a:r>
              <a:rPr lang="en-US" altLang="zh-TW" sz="3200" spc="-100" dirty="0"/>
              <a:t>,</a:t>
            </a:r>
            <a:r>
              <a:rPr lang="zh-TW" altLang="en-US" sz="3200" spc="-100" dirty="0" smtClean="0"/>
              <a:t>駭客</a:t>
            </a:r>
            <a:r>
              <a:rPr lang="zh-TW" altLang="en-US" sz="3200" spc="-100" dirty="0"/>
              <a:t>透過應用程式漏洞在 </a:t>
            </a:r>
            <a:r>
              <a:rPr lang="en-US" altLang="zh-TW" sz="3200" spc="-100" dirty="0"/>
              <a:t>AP Server </a:t>
            </a:r>
            <a:r>
              <a:rPr lang="zh-TW" altLang="en-US" sz="3200" spc="-100" dirty="0"/>
              <a:t>上植入了常見已知的後門程式</a:t>
            </a:r>
            <a:r>
              <a:rPr lang="en-US" altLang="zh-TW" sz="3200" spc="-100" dirty="0"/>
              <a:t>,</a:t>
            </a:r>
            <a:r>
              <a:rPr lang="zh-TW" altLang="en-US" sz="3200" spc="-100" dirty="0"/>
              <a:t>但當下資安人員未能發現</a:t>
            </a:r>
            <a:r>
              <a:rPr lang="en-US" altLang="zh-TW" sz="3200" spc="-100" dirty="0"/>
              <a:t>,</a:t>
            </a:r>
            <a:r>
              <a:rPr lang="zh-TW" altLang="en-US" sz="3200" spc="-100" dirty="0"/>
              <a:t>如果要改善此連線架構的資安偵測</a:t>
            </a:r>
            <a:r>
              <a:rPr lang="en-US" altLang="zh-TW" sz="3200" spc="-100" dirty="0"/>
              <a:t>,</a:t>
            </a:r>
            <a:r>
              <a:rPr lang="zh-TW" altLang="en-US" sz="3200" spc="-100" dirty="0"/>
              <a:t>能第一時間發現或防止駭客植入後門程式</a:t>
            </a:r>
            <a:r>
              <a:rPr lang="en-US" altLang="zh-TW" sz="3200" spc="-100" dirty="0"/>
              <a:t>,</a:t>
            </a:r>
            <a:r>
              <a:rPr lang="zh-TW" altLang="en-US" sz="3200" spc="-100" dirty="0"/>
              <a:t>在不影響 </a:t>
            </a:r>
            <a:r>
              <a:rPr lang="en-US" altLang="zh-TW" sz="3200" spc="-100" dirty="0"/>
              <a:t>AP </a:t>
            </a:r>
            <a:r>
              <a:rPr lang="zh-TW" altLang="en-US" sz="3200" spc="-100" dirty="0"/>
              <a:t>服務功能的前提下</a:t>
            </a:r>
            <a:r>
              <a:rPr lang="en-US" altLang="zh-TW" sz="3200" spc="-100" dirty="0"/>
              <a:t>,</a:t>
            </a:r>
            <a:r>
              <a:rPr lang="zh-TW" altLang="en-US" sz="3200" spc="-100" dirty="0"/>
              <a:t>下列哪些敘述可以達到此一目的</a:t>
            </a:r>
            <a:r>
              <a:rPr lang="en-US" altLang="zh-TW" sz="3200" spc="-100" dirty="0" smtClean="0"/>
              <a:t>?</a:t>
            </a:r>
          </a:p>
          <a:p>
            <a:pPr algn="just"/>
            <a:endParaRPr lang="en-US" altLang="zh-TW" sz="3200" spc="-100" dirty="0"/>
          </a:p>
          <a:p>
            <a:pPr algn="just"/>
            <a:r>
              <a:rPr lang="en-US" altLang="zh-TW" sz="2400" spc="-100" dirty="0"/>
              <a:t>(A)</a:t>
            </a:r>
            <a:r>
              <a:rPr lang="zh-TW" altLang="en-US" sz="2400" spc="-100" dirty="0"/>
              <a:t>在網路型 </a:t>
            </a:r>
            <a:r>
              <a:rPr lang="en-US" altLang="zh-TW" sz="2400" spc="-100" dirty="0"/>
              <a:t>IPS </a:t>
            </a:r>
            <a:r>
              <a:rPr lang="zh-TW" altLang="en-US" sz="2400" spc="-100" dirty="0"/>
              <a:t>中</a:t>
            </a:r>
            <a:r>
              <a:rPr lang="en-US" altLang="zh-TW" sz="2400" spc="-100" dirty="0"/>
              <a:t>,</a:t>
            </a:r>
            <a:r>
              <a:rPr lang="zh-TW" altLang="en-US" sz="2400" spc="-100" dirty="0"/>
              <a:t>加購檔案型病毒偵測功能</a:t>
            </a:r>
          </a:p>
          <a:p>
            <a:pPr algn="just"/>
            <a:r>
              <a:rPr lang="en-US" altLang="zh-TW" sz="2400" spc="-100" dirty="0">
                <a:solidFill>
                  <a:srgbClr val="FF0000"/>
                </a:solidFill>
              </a:rPr>
              <a:t>(B) </a:t>
            </a:r>
            <a:r>
              <a:rPr lang="zh-TW" altLang="en-US" sz="2400" spc="-100" dirty="0">
                <a:solidFill>
                  <a:srgbClr val="FF0000"/>
                </a:solidFill>
              </a:rPr>
              <a:t>在 </a:t>
            </a:r>
            <a:r>
              <a:rPr lang="en-US" altLang="zh-TW" sz="2400" spc="-100" dirty="0">
                <a:solidFill>
                  <a:srgbClr val="FF0000"/>
                </a:solidFill>
              </a:rPr>
              <a:t>AP Server </a:t>
            </a:r>
            <a:r>
              <a:rPr lang="zh-TW" altLang="en-US" sz="2400" spc="-100" dirty="0">
                <a:solidFill>
                  <a:srgbClr val="FF0000"/>
                </a:solidFill>
              </a:rPr>
              <a:t>中安裝防毒軟體</a:t>
            </a:r>
            <a:r>
              <a:rPr lang="en-US" altLang="zh-TW" sz="2400" spc="-100" dirty="0">
                <a:solidFill>
                  <a:srgbClr val="FF0000"/>
                </a:solidFill>
              </a:rPr>
              <a:t>,</a:t>
            </a:r>
            <a:r>
              <a:rPr lang="zh-TW" altLang="en-US" sz="2400" spc="-100" dirty="0">
                <a:solidFill>
                  <a:srgbClr val="FF0000"/>
                </a:solidFill>
              </a:rPr>
              <a:t>並確保病毒碼有 </a:t>
            </a:r>
            <a:r>
              <a:rPr lang="en-US" altLang="zh-TW" sz="2400" spc="-100" dirty="0">
                <a:solidFill>
                  <a:srgbClr val="FF0000"/>
                </a:solidFill>
              </a:rPr>
              <a:t>update </a:t>
            </a:r>
            <a:r>
              <a:rPr lang="zh-TW" altLang="en-US" sz="2400" spc="-100" dirty="0">
                <a:solidFill>
                  <a:srgbClr val="FF0000"/>
                </a:solidFill>
              </a:rPr>
              <a:t>到最新</a:t>
            </a:r>
          </a:p>
          <a:p>
            <a:pPr algn="just"/>
            <a:r>
              <a:rPr lang="en-US" altLang="zh-TW" sz="2400" spc="-100" dirty="0"/>
              <a:t>(C) </a:t>
            </a:r>
            <a:r>
              <a:rPr lang="zh-TW" altLang="en-US" sz="2400" spc="-100" dirty="0"/>
              <a:t>關閉此網站服務中所有檔案上傳的服務</a:t>
            </a:r>
          </a:p>
          <a:p>
            <a:pPr algn="just"/>
            <a:r>
              <a:rPr lang="en-US" altLang="zh-TW" sz="2400" spc="-100" dirty="0">
                <a:solidFill>
                  <a:srgbClr val="FF0000"/>
                </a:solidFill>
              </a:rPr>
              <a:t>(D)</a:t>
            </a:r>
            <a:r>
              <a:rPr lang="zh-TW" altLang="en-US" sz="2400" spc="-100" dirty="0">
                <a:solidFill>
                  <a:srgbClr val="FF0000"/>
                </a:solidFill>
              </a:rPr>
              <a:t>修補 </a:t>
            </a:r>
            <a:r>
              <a:rPr lang="en-US" altLang="zh-TW" sz="2400" spc="-100" dirty="0">
                <a:solidFill>
                  <a:srgbClr val="FF0000"/>
                </a:solidFill>
              </a:rPr>
              <a:t>AP Server</a:t>
            </a:r>
            <a:r>
              <a:rPr lang="zh-TW" altLang="en-US" sz="2400" spc="-100" dirty="0">
                <a:solidFill>
                  <a:srgbClr val="FF0000"/>
                </a:solidFill>
              </a:rPr>
              <a:t>、</a:t>
            </a:r>
            <a:r>
              <a:rPr lang="en-US" altLang="zh-TW" sz="2400" spc="-100" dirty="0">
                <a:solidFill>
                  <a:srgbClr val="FF0000"/>
                </a:solidFill>
              </a:rPr>
              <a:t>Web Server </a:t>
            </a:r>
            <a:r>
              <a:rPr lang="zh-TW" altLang="en-US" sz="2400" spc="-100" dirty="0">
                <a:solidFill>
                  <a:srgbClr val="FF0000"/>
                </a:solidFill>
              </a:rPr>
              <a:t>與 </a:t>
            </a:r>
            <a:r>
              <a:rPr lang="en-US" altLang="zh-TW" sz="2400" spc="-100" dirty="0">
                <a:solidFill>
                  <a:srgbClr val="FF0000"/>
                </a:solidFill>
              </a:rPr>
              <a:t>Application </a:t>
            </a:r>
            <a:r>
              <a:rPr lang="zh-TW" altLang="en-US" sz="2400" spc="-100" dirty="0">
                <a:solidFill>
                  <a:srgbClr val="FF0000"/>
                </a:solidFill>
              </a:rPr>
              <a:t>中的所有漏洞及弱點</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2-4,</a:t>
            </a:r>
            <a:r>
              <a:rPr lang="zh-TW" altLang="en-US" sz="3200" dirty="0" smtClean="0"/>
              <a:t>複選題</a:t>
            </a:r>
            <a:r>
              <a:rPr lang="en-US" altLang="zh-TW" sz="3200" dirty="0"/>
              <a:t>)</a:t>
            </a:r>
            <a:endParaRPr lang="zh-TW" altLang="en-US" sz="3200" dirty="0"/>
          </a:p>
        </p:txBody>
      </p:sp>
    </p:spTree>
    <p:extLst>
      <p:ext uri="{BB962C8B-B14F-4D97-AF65-F5344CB8AC3E}">
        <p14:creationId xmlns:p14="http://schemas.microsoft.com/office/powerpoint/2010/main" val="2772242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7191" y="900047"/>
            <a:ext cx="8249618" cy="4524315"/>
          </a:xfrm>
          <a:prstGeom prst="rect">
            <a:avLst/>
          </a:prstGeom>
        </p:spPr>
        <p:txBody>
          <a:bodyPr wrap="square">
            <a:spAutoFit/>
          </a:bodyPr>
          <a:lstStyle/>
          <a:p>
            <a:pPr algn="just"/>
            <a:r>
              <a:rPr lang="zh-TW" altLang="en-US" sz="3200" spc="-100" dirty="0"/>
              <a:t>某公司</a:t>
            </a:r>
            <a:r>
              <a:rPr lang="zh-TW" altLang="en-US" sz="3200" b="1" spc="-100" dirty="0">
                <a:effectLst>
                  <a:outerShdw blurRad="38100" dist="38100" dir="2700000" algn="tl">
                    <a:srgbClr val="000000">
                      <a:alpha val="43137"/>
                    </a:srgbClr>
                  </a:outerShdw>
                </a:effectLst>
              </a:rPr>
              <a:t>資安稽核</a:t>
            </a:r>
            <a:r>
              <a:rPr lang="zh-TW" altLang="en-US" sz="3200" spc="-100" dirty="0"/>
              <a:t>部門進行年度檢視稽核</a:t>
            </a:r>
            <a:r>
              <a:rPr lang="en-US" altLang="zh-TW" sz="3200" spc="-100" dirty="0"/>
              <a:t>,</a:t>
            </a:r>
            <a:r>
              <a:rPr lang="zh-TW" altLang="en-US" sz="3200" spc="-100" dirty="0" smtClean="0"/>
              <a:t>抽驗</a:t>
            </a:r>
            <a:endParaRPr lang="en-US" altLang="zh-TW" sz="3200" spc="-100" dirty="0" smtClean="0"/>
          </a:p>
          <a:p>
            <a:pPr algn="just"/>
            <a:r>
              <a:rPr lang="en-US" altLang="zh-TW" sz="3200" spc="-100" dirty="0" smtClean="0"/>
              <a:t>(</a:t>
            </a:r>
            <a:r>
              <a:rPr lang="en-US" altLang="zh-TW" sz="3200" spc="-100" dirty="0"/>
              <a:t>1) Web </a:t>
            </a:r>
            <a:r>
              <a:rPr lang="zh-TW" altLang="en-US" sz="3200" spc="-100" dirty="0"/>
              <a:t>資安黑箱檢測報告、</a:t>
            </a:r>
            <a:r>
              <a:rPr lang="en-US" altLang="zh-TW" sz="3200" spc="-100" dirty="0"/>
              <a:t>(2)</a:t>
            </a:r>
            <a:r>
              <a:rPr lang="zh-TW" altLang="en-US" sz="3200" spc="-100" dirty="0"/>
              <a:t>資料庫紀錄、</a:t>
            </a:r>
            <a:r>
              <a:rPr lang="en-US" altLang="zh-TW" sz="3200" spc="-100" dirty="0"/>
              <a:t>(3)</a:t>
            </a:r>
            <a:r>
              <a:rPr lang="zh-TW" altLang="en-US" sz="3200" spc="-100" dirty="0"/>
              <a:t>資訊系統存取紀錄以及</a:t>
            </a:r>
            <a:r>
              <a:rPr lang="en-US" altLang="zh-TW" sz="3200" spc="-100" dirty="0"/>
              <a:t>(4)</a:t>
            </a:r>
            <a:r>
              <a:rPr lang="zh-TW" altLang="en-US" sz="3200" spc="-100" dirty="0"/>
              <a:t>研發人員端點電腦記錄</a:t>
            </a:r>
            <a:r>
              <a:rPr lang="en-US" altLang="zh-TW" sz="3200" spc="-100" dirty="0"/>
              <a:t>,</a:t>
            </a:r>
            <a:r>
              <a:rPr lang="zh-TW" altLang="en-US" sz="3200" spc="-100" dirty="0"/>
              <a:t>請就下列紀錄與報告內容關連性</a:t>
            </a:r>
            <a:r>
              <a:rPr lang="en-US" altLang="zh-TW" sz="3200" spc="-100" dirty="0"/>
              <a:t>,</a:t>
            </a:r>
            <a:r>
              <a:rPr lang="zh-TW" altLang="en-US" sz="3200" spc="-100" dirty="0"/>
              <a:t>回答相關問題</a:t>
            </a:r>
            <a:r>
              <a:rPr lang="en-US" altLang="zh-TW" sz="3200" spc="-100" dirty="0"/>
              <a:t>:</a:t>
            </a:r>
          </a:p>
          <a:p>
            <a:pPr algn="just"/>
            <a:endParaRPr lang="en-US" altLang="zh-TW" sz="3200" spc="-100" dirty="0" smtClean="0"/>
          </a:p>
          <a:p>
            <a:pPr algn="just"/>
            <a:r>
              <a:rPr lang="en-US" altLang="zh-TW" sz="3200" spc="-100" dirty="0" smtClean="0"/>
              <a:t>(</a:t>
            </a:r>
            <a:r>
              <a:rPr lang="en-US" altLang="zh-TW" sz="3200" spc="-100" dirty="0"/>
              <a:t>1) </a:t>
            </a:r>
            <a:r>
              <a:rPr lang="zh-TW" altLang="en-US" sz="3200" spc="-100" dirty="0"/>
              <a:t>在網站檢測報告</a:t>
            </a:r>
            <a:r>
              <a:rPr lang="en-US" altLang="zh-TW" sz="3200" spc="-100" dirty="0"/>
              <a:t>,</a:t>
            </a:r>
            <a:r>
              <a:rPr lang="zh-TW" altLang="en-US" sz="3200" spc="-100" dirty="0"/>
              <a:t>在紅</a:t>
            </a:r>
            <a:r>
              <a:rPr lang="en-US" altLang="zh-TW" sz="3200" spc="-100" dirty="0"/>
              <a:t>(</a:t>
            </a:r>
            <a:r>
              <a:rPr lang="zh-TW" altLang="en-US" sz="3200" spc="-100" dirty="0"/>
              <a:t>高風險</a:t>
            </a:r>
            <a:r>
              <a:rPr lang="en-US" altLang="zh-TW" sz="3200" spc="-100" dirty="0"/>
              <a:t>)</a:t>
            </a:r>
            <a:r>
              <a:rPr lang="zh-TW" altLang="en-US" sz="3200" spc="-100" dirty="0"/>
              <a:t>橘</a:t>
            </a:r>
            <a:r>
              <a:rPr lang="en-US" altLang="zh-TW" sz="3200" spc="-100" dirty="0"/>
              <a:t>(</a:t>
            </a:r>
            <a:r>
              <a:rPr lang="zh-TW" altLang="en-US" sz="3200" spc="-100" dirty="0"/>
              <a:t>中風險</a:t>
            </a:r>
            <a:r>
              <a:rPr lang="en-US" altLang="zh-TW" sz="3200" spc="-100" dirty="0"/>
              <a:t>)</a:t>
            </a:r>
            <a:r>
              <a:rPr lang="zh-TW" altLang="en-US" sz="3200" spc="-100" dirty="0"/>
              <a:t>藍</a:t>
            </a:r>
            <a:r>
              <a:rPr lang="en-US" altLang="zh-TW" sz="3200" spc="-100" dirty="0"/>
              <a:t>(</a:t>
            </a:r>
            <a:r>
              <a:rPr lang="zh-TW" altLang="en-US" sz="3200" spc="-100" dirty="0"/>
              <a:t>低風險</a:t>
            </a:r>
            <a:r>
              <a:rPr lang="en-US" altLang="zh-TW" sz="3200" spc="-100" dirty="0"/>
              <a:t>)</a:t>
            </a:r>
            <a:r>
              <a:rPr lang="zh-TW" altLang="en-US" sz="3200" spc="-100" dirty="0"/>
              <a:t>綠</a:t>
            </a:r>
            <a:r>
              <a:rPr lang="en-US" altLang="zh-TW" sz="3200" spc="-100" dirty="0"/>
              <a:t>(</a:t>
            </a:r>
            <a:r>
              <a:rPr lang="zh-TW" altLang="en-US" sz="3200" spc="-100" dirty="0" smtClean="0"/>
              <a:t>資訊</a:t>
            </a:r>
            <a:r>
              <a:rPr lang="zh-TW" altLang="en-US" sz="3200" spc="-100" dirty="0"/>
              <a:t>性提列</a:t>
            </a:r>
            <a:r>
              <a:rPr lang="en-US" altLang="zh-TW" sz="3200" spc="-100" dirty="0"/>
              <a:t>)</a:t>
            </a:r>
            <a:r>
              <a:rPr lang="zh-TW" altLang="en-US" sz="3200" spc="-100" dirty="0"/>
              <a:t>燈分項下的藍燈報告中發現</a:t>
            </a:r>
            <a:r>
              <a:rPr lang="en-US" altLang="zh-TW" sz="3200" spc="-100" dirty="0"/>
              <a:t>:</a:t>
            </a:r>
          </a:p>
        </p:txBody>
      </p:sp>
      <p:pic>
        <p:nvPicPr>
          <p:cNvPr id="5" name="圖片 4" descr="C:\Users\Win7\Desktop\1222.PNG"/>
          <p:cNvPicPr/>
          <p:nvPr/>
        </p:nvPicPr>
        <p:blipFill>
          <a:blip r:embed="rId2">
            <a:extLst>
              <a:ext uri="{28A0092B-C50C-407E-A947-70E740481C1C}">
                <a14:useLocalDpi xmlns:a14="http://schemas.microsoft.com/office/drawing/2010/main" val="0"/>
              </a:ext>
            </a:extLst>
          </a:blip>
          <a:srcRect/>
          <a:stretch>
            <a:fillRect/>
          </a:stretch>
        </p:blipFill>
        <p:spPr bwMode="auto">
          <a:xfrm>
            <a:off x="366579" y="4931920"/>
            <a:ext cx="8410841" cy="1649540"/>
          </a:xfrm>
          <a:prstGeom prst="rect">
            <a:avLst/>
          </a:prstGeom>
          <a:noFill/>
          <a:ln>
            <a:noFill/>
          </a:ln>
        </p:spPr>
      </p:pic>
      <p:sp>
        <p:nvSpPr>
          <p:cNvPr id="6" name="矩形 5"/>
          <p:cNvSpPr/>
          <p:nvPr/>
        </p:nvSpPr>
        <p:spPr>
          <a:xfrm>
            <a:off x="447191" y="217670"/>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a:t>1)</a:t>
            </a:r>
            <a:endParaRPr lang="zh-TW" altLang="en-US" sz="3200" dirty="0"/>
          </a:p>
        </p:txBody>
      </p:sp>
    </p:spTree>
    <p:extLst>
      <p:ext uri="{BB962C8B-B14F-4D97-AF65-F5344CB8AC3E}">
        <p14:creationId xmlns:p14="http://schemas.microsoft.com/office/powerpoint/2010/main" val="2363167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5400" dirty="0" smtClean="0"/>
              <a:t>安全規劃與設計</a:t>
            </a:r>
            <a:endParaRPr lang="zh-TW" altLang="en-US" sz="5400" dirty="0"/>
          </a:p>
        </p:txBody>
      </p:sp>
    </p:spTree>
    <p:extLst>
      <p:ext uri="{BB962C8B-B14F-4D97-AF65-F5344CB8AC3E}">
        <p14:creationId xmlns:p14="http://schemas.microsoft.com/office/powerpoint/2010/main" val="9009056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7191" y="1268760"/>
            <a:ext cx="8249618" cy="4031873"/>
          </a:xfrm>
          <a:prstGeom prst="rect">
            <a:avLst/>
          </a:prstGeom>
        </p:spPr>
        <p:txBody>
          <a:bodyPr wrap="square">
            <a:spAutoFit/>
          </a:bodyPr>
          <a:lstStyle/>
          <a:p>
            <a:r>
              <a:rPr lang="zh-TW" altLang="en-US" sz="3200" spc="-150" dirty="0"/>
              <a:t>公司近期另一工業區的新廠房建築物將完工</a:t>
            </a:r>
            <a:r>
              <a:rPr lang="en-US" altLang="zh-TW" sz="3200" spc="-150" dirty="0"/>
              <a:t>,</a:t>
            </a:r>
            <a:r>
              <a:rPr lang="zh-TW" altLang="en-US" sz="3200" spc="-150" dirty="0"/>
              <a:t>準備開始進行系統佈建作業</a:t>
            </a:r>
            <a:r>
              <a:rPr lang="en-US" altLang="zh-TW" sz="3200" spc="-150" dirty="0"/>
              <a:t>,</a:t>
            </a:r>
            <a:r>
              <a:rPr lang="zh-TW" altLang="en-US" sz="3200" spc="-150" dirty="0"/>
              <a:t>擔任資訊室系統工程師的你必須在工程前先做好資訊與通訊系統的相關規劃作業</a:t>
            </a:r>
            <a:r>
              <a:rPr lang="en-US" altLang="zh-TW" sz="3200" spc="-150" dirty="0"/>
              <a:t>;</a:t>
            </a:r>
            <a:r>
              <a:rPr lang="zh-TW" altLang="en-US" sz="3200" spc="-150" dirty="0"/>
              <a:t>目前公司計劃將在新廠建置一條新的生產線</a:t>
            </a:r>
            <a:r>
              <a:rPr lang="en-US" altLang="zh-TW" sz="3200" spc="-150" dirty="0"/>
              <a:t>,</a:t>
            </a:r>
            <a:r>
              <a:rPr lang="zh-TW" altLang="en-US" sz="3200" spc="-150" dirty="0"/>
              <a:t>並將生產三課、品管部門與客服部門移到新廠</a:t>
            </a:r>
            <a:r>
              <a:rPr lang="en-US" altLang="zh-TW" sz="3200" spc="-150" dirty="0"/>
              <a:t>,</a:t>
            </a:r>
            <a:r>
              <a:rPr lang="zh-TW" altLang="en-US" sz="3200" spc="-150" dirty="0"/>
              <a:t>同時設立 </a:t>
            </a:r>
            <a:r>
              <a:rPr lang="en-US" altLang="zh-TW" sz="3200" spc="-150" dirty="0"/>
              <a:t>60 </a:t>
            </a:r>
            <a:r>
              <a:rPr lang="zh-TW" altLang="en-US" sz="3200" spc="-150" dirty="0"/>
              <a:t>人的辦公室</a:t>
            </a:r>
            <a:r>
              <a:rPr lang="en-US" altLang="zh-TW" sz="3200" spc="-150" dirty="0"/>
              <a:t>,ERP </a:t>
            </a:r>
            <a:r>
              <a:rPr lang="zh-TW" altLang="en-US" sz="3200" spc="-150" dirty="0"/>
              <a:t>及 </a:t>
            </a:r>
            <a:r>
              <a:rPr lang="en-US" altLang="zh-TW" sz="3200" spc="-150" dirty="0"/>
              <a:t>CRM </a:t>
            </a:r>
            <a:r>
              <a:rPr lang="zh-TW" altLang="en-US" sz="3200" spc="-150" dirty="0"/>
              <a:t>等資訊系統作業仍將連到既有資訊中心的相關系統上操作。</a:t>
            </a:r>
            <a:endParaRPr lang="zh-TW" altLang="en-US" sz="3200" spc="-100" dirty="0"/>
          </a:p>
        </p:txBody>
      </p:sp>
      <p:sp>
        <p:nvSpPr>
          <p:cNvPr id="6" name="矩形 5"/>
          <p:cNvSpPr/>
          <p:nvPr/>
        </p:nvSpPr>
        <p:spPr>
          <a:xfrm>
            <a:off x="447191" y="217670"/>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a:t>
            </a:r>
            <a:endParaRPr lang="zh-TW" altLang="en-US" sz="3200" dirty="0"/>
          </a:p>
        </p:txBody>
      </p:sp>
    </p:spTree>
    <p:extLst>
      <p:ext uri="{BB962C8B-B14F-4D97-AF65-F5344CB8AC3E}">
        <p14:creationId xmlns:p14="http://schemas.microsoft.com/office/powerpoint/2010/main" val="2596936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29</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323528" y="1124744"/>
            <a:ext cx="8249618" cy="4585871"/>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下列何項新廠區的網路規劃「不」屬於資安考量</a:t>
            </a:r>
            <a:r>
              <a:rPr lang="en-US" altLang="zh-TW" sz="3200" spc="-100" dirty="0" smtClean="0"/>
              <a:t>?</a:t>
            </a:r>
          </a:p>
          <a:p>
            <a:pPr algn="just"/>
            <a:endParaRPr lang="en-US" altLang="zh-TW" sz="3200" spc="-100" dirty="0"/>
          </a:p>
          <a:p>
            <a:pPr algn="just"/>
            <a:r>
              <a:rPr lang="en-US" altLang="zh-TW" sz="2800" spc="-100" dirty="0"/>
              <a:t>(A)</a:t>
            </a:r>
            <a:r>
              <a:rPr lang="zh-TW" altLang="en-US" sz="2800" spc="-100" dirty="0"/>
              <a:t>安裝 </a:t>
            </a:r>
            <a:r>
              <a:rPr lang="en-US" altLang="zh-TW" sz="2800" spc="-100" dirty="0"/>
              <a:t>3 </a:t>
            </a:r>
            <a:r>
              <a:rPr lang="zh-TW" altLang="en-US" sz="2800" spc="-100" dirty="0"/>
              <a:t>台接取網路交換器並設定 </a:t>
            </a:r>
            <a:r>
              <a:rPr lang="en-US" altLang="zh-TW" sz="2800" spc="-100" dirty="0"/>
              <a:t>3 </a:t>
            </a:r>
            <a:r>
              <a:rPr lang="zh-TW" altLang="en-US" sz="2800" spc="-100" dirty="0"/>
              <a:t>個 </a:t>
            </a:r>
            <a:r>
              <a:rPr lang="en-US" altLang="zh-TW" sz="2800" spc="-100" dirty="0"/>
              <a:t>VLANs </a:t>
            </a:r>
            <a:r>
              <a:rPr lang="zh-TW" altLang="en-US" sz="2800" spc="-100" dirty="0"/>
              <a:t>且分為 </a:t>
            </a:r>
            <a:r>
              <a:rPr lang="en-US" altLang="zh-TW" sz="2800" spc="-100" dirty="0"/>
              <a:t>3 </a:t>
            </a:r>
            <a:r>
              <a:rPr lang="zh-TW" altLang="en-US" sz="2800" spc="-100" dirty="0"/>
              <a:t>個子網段</a:t>
            </a:r>
            <a:r>
              <a:rPr lang="en-US" altLang="zh-TW" sz="2800" spc="-100" dirty="0"/>
              <a:t>(subnet)</a:t>
            </a:r>
            <a:r>
              <a:rPr lang="zh-TW" altLang="en-US" sz="2800" spc="-100" dirty="0"/>
              <a:t>供不同部門使用</a:t>
            </a:r>
          </a:p>
          <a:p>
            <a:pPr algn="just"/>
            <a:r>
              <a:rPr lang="en-US" altLang="zh-TW" sz="2800" spc="-100" dirty="0"/>
              <a:t>(B</a:t>
            </a:r>
            <a:r>
              <a:rPr lang="en-US" altLang="zh-TW" sz="2800" spc="-100" dirty="0" smtClean="0"/>
              <a:t>)</a:t>
            </a:r>
            <a:r>
              <a:rPr lang="zh-TW" altLang="en-US" sz="2800" spc="-100" dirty="0" smtClean="0"/>
              <a:t>使用 </a:t>
            </a:r>
            <a:r>
              <a:rPr lang="en-US" altLang="zh-TW" sz="2800" spc="-100" dirty="0"/>
              <a:t>VPN </a:t>
            </a:r>
            <a:r>
              <a:rPr lang="zh-TW" altLang="en-US" sz="2800" spc="-100" dirty="0"/>
              <a:t>閘道器建立總廠與新廠的安全傳輸網路</a:t>
            </a:r>
          </a:p>
          <a:p>
            <a:pPr algn="just"/>
            <a:r>
              <a:rPr lang="en-US" altLang="zh-TW" sz="2800" spc="-100" dirty="0"/>
              <a:t>(C</a:t>
            </a:r>
            <a:r>
              <a:rPr lang="en-US" altLang="zh-TW" sz="2800" spc="-100" dirty="0" smtClean="0"/>
              <a:t>)</a:t>
            </a:r>
            <a:r>
              <a:rPr lang="zh-TW" altLang="en-US" sz="2800" spc="-100" dirty="0" smtClean="0"/>
              <a:t>在</a:t>
            </a:r>
            <a:r>
              <a:rPr lang="zh-TW" altLang="en-US" sz="2800" spc="-100" dirty="0"/>
              <a:t>新生產線佈署工規交換器</a:t>
            </a:r>
            <a:r>
              <a:rPr lang="en-US" altLang="zh-TW" sz="2800" spc="-100" dirty="0"/>
              <a:t>,</a:t>
            </a:r>
            <a:r>
              <a:rPr lang="zh-TW" altLang="en-US" sz="2800" spc="-100" dirty="0"/>
              <a:t>並且設定獨立的 </a:t>
            </a:r>
            <a:r>
              <a:rPr lang="en-US" altLang="zh-TW" sz="2800" spc="-100" dirty="0"/>
              <a:t>VLAN </a:t>
            </a:r>
            <a:r>
              <a:rPr lang="zh-TW" altLang="en-US" sz="2800" spc="-100" dirty="0"/>
              <a:t>與子網段連接 </a:t>
            </a:r>
            <a:r>
              <a:rPr lang="en-US" altLang="zh-TW" sz="2800" spc="-100" dirty="0"/>
              <a:t>SCADA(Supervisory Control and Data Acquisition)</a:t>
            </a:r>
            <a:r>
              <a:rPr lang="zh-TW" altLang="en-US" sz="2800" spc="-100" dirty="0"/>
              <a:t>自動化</a:t>
            </a:r>
            <a:r>
              <a:rPr lang="zh-TW" altLang="en-US" sz="2800" spc="-100" dirty="0" smtClean="0"/>
              <a:t>生產與</a:t>
            </a:r>
            <a:r>
              <a:rPr lang="zh-TW" altLang="en-US" sz="2800" spc="-100" dirty="0"/>
              <a:t>控制系統設備</a:t>
            </a:r>
          </a:p>
          <a:p>
            <a:pPr algn="just"/>
            <a:r>
              <a:rPr lang="en-US" altLang="zh-TW" sz="2800" spc="-100" dirty="0"/>
              <a:t>(D)</a:t>
            </a:r>
            <a:r>
              <a:rPr lang="zh-TW" altLang="en-US" sz="2800" spc="-100" dirty="0"/>
              <a:t>建置網路路由器提供不同網段的網路流量交換</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3-1,</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7702702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29</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4585871"/>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下列何項新廠區的網路規劃「不」屬於資安考量</a:t>
            </a:r>
            <a:r>
              <a:rPr lang="en-US" altLang="zh-TW" sz="3200" spc="-100" dirty="0" smtClean="0"/>
              <a:t>?</a:t>
            </a:r>
          </a:p>
          <a:p>
            <a:pPr algn="just"/>
            <a:endParaRPr lang="en-US" altLang="zh-TW" sz="3200" spc="-100" dirty="0"/>
          </a:p>
          <a:p>
            <a:pPr algn="just"/>
            <a:r>
              <a:rPr lang="en-US" altLang="zh-TW" sz="2800" spc="-100" dirty="0"/>
              <a:t>(A)</a:t>
            </a:r>
            <a:r>
              <a:rPr lang="zh-TW" altLang="en-US" sz="2800" spc="-100" dirty="0"/>
              <a:t>安裝 </a:t>
            </a:r>
            <a:r>
              <a:rPr lang="en-US" altLang="zh-TW" sz="2800" spc="-100" dirty="0"/>
              <a:t>3 </a:t>
            </a:r>
            <a:r>
              <a:rPr lang="zh-TW" altLang="en-US" sz="2800" spc="-100" dirty="0"/>
              <a:t>台接取網路交換器並設定 </a:t>
            </a:r>
            <a:r>
              <a:rPr lang="en-US" altLang="zh-TW" sz="2800" spc="-100" dirty="0"/>
              <a:t>3 </a:t>
            </a:r>
            <a:r>
              <a:rPr lang="zh-TW" altLang="en-US" sz="2800" spc="-100" dirty="0"/>
              <a:t>個 </a:t>
            </a:r>
            <a:r>
              <a:rPr lang="en-US" altLang="zh-TW" sz="2800" spc="-100" dirty="0"/>
              <a:t>VLANs </a:t>
            </a:r>
            <a:r>
              <a:rPr lang="zh-TW" altLang="en-US" sz="2800" spc="-100" dirty="0"/>
              <a:t>且分為 </a:t>
            </a:r>
            <a:r>
              <a:rPr lang="en-US" altLang="zh-TW" sz="2800" spc="-100" dirty="0"/>
              <a:t>3 </a:t>
            </a:r>
            <a:r>
              <a:rPr lang="zh-TW" altLang="en-US" sz="2800" spc="-100" dirty="0"/>
              <a:t>個子網段</a:t>
            </a:r>
            <a:r>
              <a:rPr lang="en-US" altLang="zh-TW" sz="2800" spc="-100" dirty="0"/>
              <a:t>(subnet)</a:t>
            </a:r>
            <a:r>
              <a:rPr lang="zh-TW" altLang="en-US" sz="2800" spc="-100" dirty="0"/>
              <a:t>供不同部門使用</a:t>
            </a:r>
          </a:p>
          <a:p>
            <a:pPr algn="just"/>
            <a:r>
              <a:rPr lang="en-US" altLang="zh-TW" sz="2800" spc="-100" dirty="0"/>
              <a:t>(B</a:t>
            </a:r>
            <a:r>
              <a:rPr lang="en-US" altLang="zh-TW" sz="2800" spc="-100" dirty="0" smtClean="0"/>
              <a:t>)</a:t>
            </a:r>
            <a:r>
              <a:rPr lang="zh-TW" altLang="en-US" sz="2800" spc="-100" dirty="0" smtClean="0"/>
              <a:t>使用 </a:t>
            </a:r>
            <a:r>
              <a:rPr lang="en-US" altLang="zh-TW" sz="2800" spc="-100" dirty="0"/>
              <a:t>VPN </a:t>
            </a:r>
            <a:r>
              <a:rPr lang="zh-TW" altLang="en-US" sz="2800" spc="-100" dirty="0"/>
              <a:t>閘道器建立總廠與新廠的安全傳輸網路</a:t>
            </a:r>
          </a:p>
          <a:p>
            <a:pPr algn="just"/>
            <a:r>
              <a:rPr lang="en-US" altLang="zh-TW" sz="2800" spc="-100" dirty="0"/>
              <a:t>(C</a:t>
            </a:r>
            <a:r>
              <a:rPr lang="en-US" altLang="zh-TW" sz="2800" spc="-100" dirty="0" smtClean="0"/>
              <a:t>)</a:t>
            </a:r>
            <a:r>
              <a:rPr lang="zh-TW" altLang="en-US" sz="2800" spc="-100" dirty="0" smtClean="0"/>
              <a:t>在</a:t>
            </a:r>
            <a:r>
              <a:rPr lang="zh-TW" altLang="en-US" sz="2800" spc="-100" dirty="0"/>
              <a:t>新生產線佈署工規交換器</a:t>
            </a:r>
            <a:r>
              <a:rPr lang="en-US" altLang="zh-TW" sz="2800" spc="-100" dirty="0"/>
              <a:t>,</a:t>
            </a:r>
            <a:r>
              <a:rPr lang="zh-TW" altLang="en-US" sz="2800" spc="-100" dirty="0"/>
              <a:t>並且設定獨立的 </a:t>
            </a:r>
            <a:r>
              <a:rPr lang="en-US" altLang="zh-TW" sz="2800" spc="-100" dirty="0"/>
              <a:t>VLAN </a:t>
            </a:r>
            <a:r>
              <a:rPr lang="zh-TW" altLang="en-US" sz="2800" spc="-100" dirty="0"/>
              <a:t>與子網段連接 </a:t>
            </a:r>
            <a:r>
              <a:rPr lang="en-US" altLang="zh-TW" sz="2800" spc="-100" dirty="0"/>
              <a:t>SCADA(Supervisory Control and Data Acquisition)</a:t>
            </a:r>
            <a:r>
              <a:rPr lang="zh-TW" altLang="en-US" sz="2800" spc="-100" dirty="0"/>
              <a:t>自動化</a:t>
            </a:r>
            <a:r>
              <a:rPr lang="zh-TW" altLang="en-US" sz="2800" spc="-100" dirty="0" smtClean="0"/>
              <a:t>生產與</a:t>
            </a:r>
            <a:r>
              <a:rPr lang="zh-TW" altLang="en-US" sz="2800" spc="-100" dirty="0"/>
              <a:t>控制系統設備</a:t>
            </a:r>
          </a:p>
          <a:p>
            <a:pPr algn="just"/>
            <a:r>
              <a:rPr lang="en-US" altLang="zh-TW" sz="2800" spc="-100" dirty="0">
                <a:solidFill>
                  <a:srgbClr val="FF0000"/>
                </a:solidFill>
              </a:rPr>
              <a:t>(D)</a:t>
            </a:r>
            <a:r>
              <a:rPr lang="zh-TW" altLang="en-US" sz="2800" spc="-100" dirty="0">
                <a:solidFill>
                  <a:srgbClr val="FF0000"/>
                </a:solidFill>
              </a:rPr>
              <a:t>建置網路路由器提供不同網段的網路流量交換</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3-1,</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3101985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30</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4708981"/>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新廠的網際網路接口端為了簡化設備管理</a:t>
            </a:r>
            <a:r>
              <a:rPr lang="en-US" altLang="zh-TW" sz="3200" spc="-100" dirty="0"/>
              <a:t>,</a:t>
            </a:r>
            <a:r>
              <a:rPr lang="zh-TW" altLang="en-US" sz="3200" spc="-100" dirty="0"/>
              <a:t>改採用 </a:t>
            </a:r>
            <a:r>
              <a:rPr lang="en-US" altLang="zh-TW" sz="3200" b="1" spc="-100" dirty="0">
                <a:solidFill>
                  <a:srgbClr val="FF0000"/>
                </a:solidFill>
                <a:effectLst>
                  <a:outerShdw blurRad="38100" dist="38100" dir="2700000" algn="tl">
                    <a:srgbClr val="000000">
                      <a:alpha val="43137"/>
                    </a:srgbClr>
                  </a:outerShdw>
                </a:effectLst>
              </a:rPr>
              <a:t>UTM(Unified Threat Management)</a:t>
            </a:r>
            <a:r>
              <a:rPr lang="zh-TW" altLang="en-US" sz="3200" b="1" spc="-100" dirty="0">
                <a:solidFill>
                  <a:srgbClr val="FF0000"/>
                </a:solidFill>
                <a:effectLst>
                  <a:outerShdw blurRad="38100" dist="38100" dir="2700000" algn="tl">
                    <a:srgbClr val="000000">
                      <a:alpha val="43137"/>
                    </a:srgbClr>
                  </a:outerShdw>
                </a:effectLst>
              </a:rPr>
              <a:t>整合式威脅</a:t>
            </a:r>
            <a:r>
              <a:rPr lang="zh-TW" altLang="en-US" sz="3200" b="1" spc="-100" dirty="0" smtClean="0">
                <a:solidFill>
                  <a:srgbClr val="FF0000"/>
                </a:solidFill>
                <a:effectLst>
                  <a:outerShdw blurRad="38100" dist="38100" dir="2700000" algn="tl">
                    <a:srgbClr val="000000">
                      <a:alpha val="43137"/>
                    </a:srgbClr>
                  </a:outerShdw>
                </a:effectLst>
              </a:rPr>
              <a:t>管理設備</a:t>
            </a:r>
            <a:r>
              <a:rPr lang="en-US" altLang="zh-TW" sz="3200" spc="-100" dirty="0"/>
              <a:t>,</a:t>
            </a:r>
            <a:r>
              <a:rPr lang="zh-TW" altLang="en-US" sz="3200" spc="-100" dirty="0"/>
              <a:t>下列何者「不」是 </a:t>
            </a:r>
            <a:r>
              <a:rPr lang="en-US" altLang="zh-TW" sz="3200" spc="-100" dirty="0"/>
              <a:t>UTM </a:t>
            </a:r>
            <a:r>
              <a:rPr lang="zh-TW" altLang="en-US" sz="3200" spc="-100" dirty="0"/>
              <a:t>設備的常見功能</a:t>
            </a:r>
            <a:r>
              <a:rPr lang="en-US" altLang="zh-TW" sz="3200" spc="-100" dirty="0" smtClean="0"/>
              <a:t>?</a:t>
            </a:r>
          </a:p>
          <a:p>
            <a:pPr algn="just"/>
            <a:endParaRPr lang="en-US" altLang="zh-TW" sz="3200" spc="-100" dirty="0"/>
          </a:p>
          <a:p>
            <a:pPr algn="just"/>
            <a:r>
              <a:rPr lang="en-US" altLang="zh-TW" sz="2800" spc="-100" dirty="0"/>
              <a:t>(A)</a:t>
            </a:r>
            <a:r>
              <a:rPr lang="zh-TW" altLang="en-US" sz="2800" spc="-100" dirty="0"/>
              <a:t>啟用 </a:t>
            </a:r>
            <a:r>
              <a:rPr lang="en-US" altLang="zh-TW" sz="2800" spc="-100" dirty="0"/>
              <a:t>IPS(Intrusion Prevention System)</a:t>
            </a:r>
            <a:r>
              <a:rPr lang="zh-TW" altLang="en-US" sz="2800" spc="-100" dirty="0"/>
              <a:t>入侵偵測防禦功能</a:t>
            </a:r>
            <a:r>
              <a:rPr lang="en-US" altLang="zh-TW" sz="2800" spc="-100" dirty="0"/>
              <a:t>,</a:t>
            </a:r>
            <a:r>
              <a:rPr lang="zh-TW" altLang="en-US" sz="2800" spc="-100" dirty="0"/>
              <a:t>防禦</a:t>
            </a:r>
            <a:r>
              <a:rPr lang="zh-TW" altLang="en-US" sz="2800" spc="-100" dirty="0" smtClean="0"/>
              <a:t>異常</a:t>
            </a:r>
            <a:r>
              <a:rPr lang="zh-TW" altLang="en-US" sz="2800" spc="-100" dirty="0"/>
              <a:t>的網路攻擊封包</a:t>
            </a:r>
          </a:p>
          <a:p>
            <a:pPr algn="just"/>
            <a:r>
              <a:rPr lang="en-US" altLang="zh-TW" sz="2800" spc="-100" dirty="0"/>
              <a:t>(B) </a:t>
            </a:r>
            <a:r>
              <a:rPr lang="zh-TW" altLang="en-US" sz="2800" spc="-100" dirty="0"/>
              <a:t>管理新廠外網與內網的各子網段交換路由</a:t>
            </a:r>
          </a:p>
          <a:p>
            <a:pPr algn="just"/>
            <a:r>
              <a:rPr lang="en-US" altLang="zh-TW" sz="2800" spc="-100" dirty="0"/>
              <a:t>(C) </a:t>
            </a:r>
            <a:r>
              <a:rPr lang="zh-TW" altLang="en-US" sz="2800" spc="-100" dirty="0"/>
              <a:t>建立 </a:t>
            </a:r>
            <a:r>
              <a:rPr lang="en-US" altLang="zh-TW" sz="2800" spc="-100" dirty="0" err="1"/>
              <a:t>IPSec</a:t>
            </a:r>
            <a:r>
              <a:rPr lang="en-US" altLang="zh-TW" sz="2800" spc="-100" dirty="0"/>
              <a:t> </a:t>
            </a:r>
            <a:r>
              <a:rPr lang="zh-TW" altLang="en-US" sz="2800" spc="-100" dirty="0"/>
              <a:t>通訊協定建立與總廠的加密傳輸路由</a:t>
            </a:r>
          </a:p>
          <a:p>
            <a:pPr algn="just"/>
            <a:r>
              <a:rPr lang="en-US" altLang="zh-TW" sz="2800" spc="-100" dirty="0"/>
              <a:t>(D)</a:t>
            </a:r>
            <a:r>
              <a:rPr lang="zh-TW" altLang="en-US" sz="2800" spc="-100" dirty="0"/>
              <a:t>使用 </a:t>
            </a:r>
            <a:r>
              <a:rPr lang="en-US" altLang="zh-TW" sz="2800" spc="-100" dirty="0"/>
              <a:t>Honeypot </a:t>
            </a:r>
            <a:r>
              <a:rPr lang="zh-TW" altLang="en-US" sz="2800" spc="-100" dirty="0"/>
              <a:t>誘捕系統功能來蒐集與分析入侵威脅</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3-2,</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8933853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30</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4708981"/>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新廠的網際網路接口端為了簡化設備管理</a:t>
            </a:r>
            <a:r>
              <a:rPr lang="en-US" altLang="zh-TW" sz="3200" spc="-100" dirty="0"/>
              <a:t>,</a:t>
            </a:r>
            <a:r>
              <a:rPr lang="zh-TW" altLang="en-US" sz="3200" spc="-100" dirty="0"/>
              <a:t>改採用 </a:t>
            </a:r>
            <a:r>
              <a:rPr lang="en-US" altLang="zh-TW" sz="3200" spc="-100" dirty="0"/>
              <a:t>UTM(Unified Threat Management)</a:t>
            </a:r>
            <a:r>
              <a:rPr lang="zh-TW" altLang="en-US" sz="3200" spc="-100" dirty="0"/>
              <a:t>整合式威脅</a:t>
            </a:r>
            <a:r>
              <a:rPr lang="zh-TW" altLang="en-US" sz="3200" spc="-100" dirty="0" smtClean="0"/>
              <a:t>管理設備</a:t>
            </a:r>
            <a:r>
              <a:rPr lang="en-US" altLang="zh-TW" sz="3200" spc="-100" dirty="0"/>
              <a:t>,</a:t>
            </a:r>
            <a:r>
              <a:rPr lang="zh-TW" altLang="en-US" sz="3200" spc="-100" dirty="0"/>
              <a:t>下列何者「不」是 </a:t>
            </a:r>
            <a:r>
              <a:rPr lang="en-US" altLang="zh-TW" sz="3200" spc="-100" dirty="0"/>
              <a:t>UTM </a:t>
            </a:r>
            <a:r>
              <a:rPr lang="zh-TW" altLang="en-US" sz="3200" spc="-100" dirty="0"/>
              <a:t>設備的常見功能</a:t>
            </a:r>
            <a:r>
              <a:rPr lang="en-US" altLang="zh-TW" sz="3200" spc="-100" dirty="0" smtClean="0"/>
              <a:t>?</a:t>
            </a:r>
          </a:p>
          <a:p>
            <a:pPr algn="just"/>
            <a:endParaRPr lang="en-US" altLang="zh-TW" sz="3200" spc="-100" dirty="0"/>
          </a:p>
          <a:p>
            <a:pPr algn="just"/>
            <a:r>
              <a:rPr lang="en-US" altLang="zh-TW" sz="2800" spc="-100" dirty="0"/>
              <a:t>(A)</a:t>
            </a:r>
            <a:r>
              <a:rPr lang="zh-TW" altLang="en-US" sz="2800" spc="-100" dirty="0"/>
              <a:t>啟用 </a:t>
            </a:r>
            <a:r>
              <a:rPr lang="en-US" altLang="zh-TW" sz="2800" spc="-100" dirty="0"/>
              <a:t>IPS(Intrusion Prevention System)</a:t>
            </a:r>
            <a:r>
              <a:rPr lang="zh-TW" altLang="en-US" sz="2800" spc="-100" dirty="0"/>
              <a:t>入侵偵測防禦功能</a:t>
            </a:r>
            <a:r>
              <a:rPr lang="en-US" altLang="zh-TW" sz="2800" spc="-100" dirty="0"/>
              <a:t>,</a:t>
            </a:r>
            <a:r>
              <a:rPr lang="zh-TW" altLang="en-US" sz="2800" spc="-100" dirty="0"/>
              <a:t>防禦</a:t>
            </a:r>
            <a:r>
              <a:rPr lang="zh-TW" altLang="en-US" sz="2800" spc="-100" dirty="0" smtClean="0"/>
              <a:t>異常</a:t>
            </a:r>
            <a:r>
              <a:rPr lang="zh-TW" altLang="en-US" sz="2800" spc="-100" dirty="0"/>
              <a:t>的網路攻擊封包</a:t>
            </a:r>
          </a:p>
          <a:p>
            <a:pPr algn="just"/>
            <a:r>
              <a:rPr lang="en-US" altLang="zh-TW" sz="2800" spc="-100" dirty="0"/>
              <a:t>(B) </a:t>
            </a:r>
            <a:r>
              <a:rPr lang="zh-TW" altLang="en-US" sz="2800" spc="-100" dirty="0"/>
              <a:t>管理新廠外網與內網的各子網段交換路由</a:t>
            </a:r>
          </a:p>
          <a:p>
            <a:pPr algn="just"/>
            <a:r>
              <a:rPr lang="en-US" altLang="zh-TW" sz="2800" spc="-100" dirty="0"/>
              <a:t>(C) </a:t>
            </a:r>
            <a:r>
              <a:rPr lang="zh-TW" altLang="en-US" sz="2800" spc="-100" dirty="0"/>
              <a:t>建立 </a:t>
            </a:r>
            <a:r>
              <a:rPr lang="en-US" altLang="zh-TW" sz="2800" spc="-100" dirty="0" err="1"/>
              <a:t>IPSec</a:t>
            </a:r>
            <a:r>
              <a:rPr lang="en-US" altLang="zh-TW" sz="2800" spc="-100" dirty="0"/>
              <a:t> </a:t>
            </a:r>
            <a:r>
              <a:rPr lang="zh-TW" altLang="en-US" sz="2800" spc="-100" dirty="0"/>
              <a:t>通訊協定建立與總廠的加密傳輸路由</a:t>
            </a:r>
          </a:p>
          <a:p>
            <a:pPr algn="just"/>
            <a:r>
              <a:rPr lang="en-US" altLang="zh-TW" sz="2800" spc="-100" dirty="0">
                <a:solidFill>
                  <a:srgbClr val="FF0000"/>
                </a:solidFill>
              </a:rPr>
              <a:t>(D)</a:t>
            </a:r>
            <a:r>
              <a:rPr lang="zh-TW" altLang="en-US" sz="2800" spc="-100" dirty="0">
                <a:solidFill>
                  <a:srgbClr val="FF0000"/>
                </a:solidFill>
              </a:rPr>
              <a:t>使用 </a:t>
            </a:r>
            <a:r>
              <a:rPr lang="en-US" altLang="zh-TW" sz="2800" b="1" spc="-100" dirty="0">
                <a:solidFill>
                  <a:srgbClr val="FF0000"/>
                </a:solidFill>
                <a:effectLst>
                  <a:outerShdw blurRad="38100" dist="38100" dir="2700000" algn="tl">
                    <a:srgbClr val="000000">
                      <a:alpha val="43137"/>
                    </a:srgbClr>
                  </a:outerShdw>
                </a:effectLst>
              </a:rPr>
              <a:t>Honeypot </a:t>
            </a:r>
            <a:r>
              <a:rPr lang="zh-TW" altLang="en-US" sz="2800" b="1" spc="-100" dirty="0">
                <a:solidFill>
                  <a:srgbClr val="FF0000"/>
                </a:solidFill>
                <a:effectLst>
                  <a:outerShdw blurRad="38100" dist="38100" dir="2700000" algn="tl">
                    <a:srgbClr val="000000">
                      <a:alpha val="43137"/>
                    </a:srgbClr>
                  </a:outerShdw>
                </a:effectLst>
              </a:rPr>
              <a:t>誘捕系統</a:t>
            </a:r>
            <a:r>
              <a:rPr lang="zh-TW" altLang="en-US" sz="2800" spc="-100" dirty="0">
                <a:solidFill>
                  <a:srgbClr val="FF0000"/>
                </a:solidFill>
              </a:rPr>
              <a:t>功能來蒐集與分析入侵威脅</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3-2,</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1208367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31</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816977"/>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由於新廠並未規劃設置 </a:t>
            </a:r>
            <a:r>
              <a:rPr lang="en-US" altLang="zh-TW" sz="3200" spc="-100" dirty="0"/>
              <a:t>MIS </a:t>
            </a:r>
            <a:r>
              <a:rPr lang="zh-TW" altLang="en-US" sz="3200" spc="-100" dirty="0"/>
              <a:t>人員</a:t>
            </a:r>
            <a:r>
              <a:rPr lang="en-US" altLang="zh-TW" sz="3200" spc="-100" dirty="0"/>
              <a:t>,</a:t>
            </a:r>
            <a:r>
              <a:rPr lang="zh-TW" altLang="en-US" sz="3200" spc="-100" dirty="0"/>
              <a:t>為了達到總廠資訊室人員可以進行設備</a:t>
            </a:r>
            <a:r>
              <a:rPr lang="zh-TW" altLang="en-US" sz="3200" b="1" spc="-100" dirty="0">
                <a:solidFill>
                  <a:srgbClr val="FF0000"/>
                </a:solidFill>
                <a:effectLst>
                  <a:outerShdw blurRad="38100" dist="38100" dir="2700000" algn="tl">
                    <a:srgbClr val="000000">
                      <a:alpha val="43137"/>
                    </a:srgbClr>
                  </a:outerShdw>
                </a:effectLst>
              </a:rPr>
              <a:t>遠端管理與維護作業</a:t>
            </a:r>
            <a:r>
              <a:rPr lang="en-US" altLang="zh-TW" sz="3200" spc="-100" dirty="0"/>
              <a:t>,</a:t>
            </a:r>
            <a:r>
              <a:rPr lang="zh-TW" altLang="en-US" sz="3200" spc="-100" dirty="0"/>
              <a:t>下列哪些維運功能是可考量規劃建置的功能</a:t>
            </a:r>
            <a:r>
              <a:rPr lang="en-US" altLang="zh-TW" sz="3200" spc="-100" dirty="0" smtClean="0"/>
              <a:t>?</a:t>
            </a:r>
          </a:p>
          <a:p>
            <a:pPr algn="just"/>
            <a:endParaRPr lang="en-US" altLang="zh-TW" sz="2800" spc="-100" dirty="0"/>
          </a:p>
          <a:p>
            <a:pPr algn="just"/>
            <a:r>
              <a:rPr lang="en-US" altLang="zh-TW" sz="2400" spc="-100" dirty="0"/>
              <a:t>(A)</a:t>
            </a:r>
            <a:r>
              <a:rPr lang="zh-TW" altLang="en-US" sz="2400" spc="-100" dirty="0"/>
              <a:t>新廠資通訊設備必須都設定 </a:t>
            </a:r>
            <a:r>
              <a:rPr lang="en-US" altLang="zh-TW" sz="2400" spc="-100" dirty="0"/>
              <a:t>Public IP </a:t>
            </a:r>
            <a:r>
              <a:rPr lang="zh-TW" altLang="en-US" sz="2400" spc="-100" dirty="0"/>
              <a:t>位置</a:t>
            </a:r>
            <a:r>
              <a:rPr lang="en-US" altLang="zh-TW" sz="2400" spc="-100" dirty="0"/>
              <a:t>,</a:t>
            </a:r>
            <a:r>
              <a:rPr lang="zh-TW" altLang="en-US" sz="2400" spc="-100" dirty="0"/>
              <a:t>才能提供端操作</a:t>
            </a:r>
            <a:r>
              <a:rPr lang="zh-TW" altLang="en-US" sz="2400" spc="-100" dirty="0" smtClean="0"/>
              <a:t>管理功能</a:t>
            </a:r>
            <a:endParaRPr lang="zh-TW" altLang="en-US" sz="2400" spc="-100" dirty="0"/>
          </a:p>
          <a:p>
            <a:pPr algn="just"/>
            <a:r>
              <a:rPr lang="en-US" altLang="zh-TW" sz="2400" spc="-100" dirty="0"/>
              <a:t>(B) UTM </a:t>
            </a:r>
            <a:r>
              <a:rPr lang="zh-TW" altLang="en-US" sz="2400" spc="-100" dirty="0"/>
              <a:t>設備上必須提供 </a:t>
            </a:r>
            <a:r>
              <a:rPr lang="en-US" altLang="zh-TW" sz="2400" spc="-100" dirty="0"/>
              <a:t>SSL </a:t>
            </a:r>
            <a:r>
              <a:rPr lang="zh-TW" altLang="en-US" sz="2400" spc="-100" dirty="0"/>
              <a:t>或 </a:t>
            </a:r>
            <a:r>
              <a:rPr lang="en-US" altLang="zh-TW" sz="2400" spc="-100" dirty="0"/>
              <a:t>L2TP VPN </a:t>
            </a:r>
            <a:r>
              <a:rPr lang="zh-TW" altLang="en-US" sz="2400" spc="-100" dirty="0"/>
              <a:t>功能</a:t>
            </a:r>
            <a:r>
              <a:rPr lang="en-US" altLang="zh-TW" sz="2400" spc="-100" dirty="0"/>
              <a:t>,</a:t>
            </a:r>
            <a:r>
              <a:rPr lang="zh-TW" altLang="en-US" sz="2400" spc="-100" dirty="0"/>
              <a:t>可以動態建立加</a:t>
            </a:r>
            <a:r>
              <a:rPr lang="zh-TW" altLang="en-US" sz="2400" spc="-100" dirty="0" smtClean="0"/>
              <a:t>密連線</a:t>
            </a:r>
            <a:r>
              <a:rPr lang="zh-TW" altLang="en-US" sz="2400" spc="-100" dirty="0"/>
              <a:t>即時連接新廠網路處理異常問題</a:t>
            </a:r>
          </a:p>
          <a:p>
            <a:pPr algn="just"/>
            <a:r>
              <a:rPr lang="en-US" altLang="zh-TW" sz="2400" spc="-100" dirty="0"/>
              <a:t>(C) </a:t>
            </a:r>
            <a:r>
              <a:rPr lang="zh-TW" altLang="en-US" sz="2400" spc="-100" dirty="0"/>
              <a:t>建置網路管理系統監控新廠資通訊設備運作狀態</a:t>
            </a:r>
            <a:r>
              <a:rPr lang="en-US" altLang="zh-TW" sz="2400" spc="-100" dirty="0"/>
              <a:t>,</a:t>
            </a:r>
            <a:r>
              <a:rPr lang="zh-TW" altLang="en-US" sz="2400" spc="-100" dirty="0"/>
              <a:t>當發生異常時可以主動發出告警通知人員處理</a:t>
            </a:r>
          </a:p>
          <a:p>
            <a:pPr algn="just"/>
            <a:r>
              <a:rPr lang="en-US" altLang="zh-TW" sz="2400" spc="-100" dirty="0"/>
              <a:t>(D)</a:t>
            </a:r>
            <a:r>
              <a:rPr lang="zh-TW" altLang="en-US" sz="2400" spc="-100" dirty="0"/>
              <a:t>對於無需連接直接其他硬體裝置的使用者</a:t>
            </a:r>
            <a:r>
              <a:rPr lang="en-US" altLang="zh-TW" sz="2400" spc="-100" dirty="0"/>
              <a:t>,</a:t>
            </a:r>
            <a:r>
              <a:rPr lang="zh-TW" altLang="en-US" sz="2400" spc="-100" dirty="0"/>
              <a:t>考慮採用精簡型終端機</a:t>
            </a:r>
            <a:r>
              <a:rPr lang="en-US" altLang="zh-TW" sz="2400" spc="-100" dirty="0"/>
              <a:t>(Thin Client)</a:t>
            </a:r>
            <a:r>
              <a:rPr lang="zh-TW" altLang="en-US" sz="2400" spc="-100" dirty="0"/>
              <a:t>設備</a:t>
            </a:r>
            <a:r>
              <a:rPr lang="en-US" altLang="zh-TW" sz="2400" spc="-100" dirty="0"/>
              <a:t>,</a:t>
            </a:r>
            <a:r>
              <a:rPr lang="zh-TW" altLang="en-US" sz="2400" spc="-100" dirty="0"/>
              <a:t>一致化的操作介於方便總廠資訊室人員</a:t>
            </a:r>
            <a:r>
              <a:rPr lang="zh-TW" altLang="en-US" sz="2400" spc="-100" dirty="0" smtClean="0"/>
              <a:t>處理用戶</a:t>
            </a:r>
            <a:r>
              <a:rPr lang="zh-TW" altLang="en-US" sz="2400" spc="-100" dirty="0"/>
              <a:t>問題</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3-3,</a:t>
            </a:r>
            <a:r>
              <a:rPr lang="zh-TW" altLang="en-US" sz="3200" dirty="0" smtClean="0"/>
              <a:t>複選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0609014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31</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816977"/>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由於新廠並未規劃設置 </a:t>
            </a:r>
            <a:r>
              <a:rPr lang="en-US" altLang="zh-TW" sz="3200" spc="-100" dirty="0"/>
              <a:t>MIS </a:t>
            </a:r>
            <a:r>
              <a:rPr lang="zh-TW" altLang="en-US" sz="3200" spc="-100" dirty="0"/>
              <a:t>人員</a:t>
            </a:r>
            <a:r>
              <a:rPr lang="en-US" altLang="zh-TW" sz="3200" spc="-100" dirty="0"/>
              <a:t>,</a:t>
            </a:r>
            <a:r>
              <a:rPr lang="zh-TW" altLang="en-US" sz="3200" spc="-100" dirty="0"/>
              <a:t>為了達到總廠資訊室人員可以進行設備遠端管理與維護作業</a:t>
            </a:r>
            <a:r>
              <a:rPr lang="en-US" altLang="zh-TW" sz="3200" spc="-100" dirty="0"/>
              <a:t>,</a:t>
            </a:r>
            <a:r>
              <a:rPr lang="zh-TW" altLang="en-US" sz="3200" spc="-100" dirty="0"/>
              <a:t>下列哪些維運功能是可考量規劃建置的功能</a:t>
            </a:r>
            <a:r>
              <a:rPr lang="en-US" altLang="zh-TW" sz="3200" spc="-100" dirty="0" smtClean="0"/>
              <a:t>?</a:t>
            </a:r>
          </a:p>
          <a:p>
            <a:pPr algn="just"/>
            <a:endParaRPr lang="en-US" altLang="zh-TW" sz="2800" spc="-100" dirty="0"/>
          </a:p>
          <a:p>
            <a:pPr algn="just"/>
            <a:r>
              <a:rPr lang="en-US" altLang="zh-TW" sz="2400" spc="-100" dirty="0"/>
              <a:t>(A)</a:t>
            </a:r>
            <a:r>
              <a:rPr lang="zh-TW" altLang="en-US" sz="2400" spc="-100" dirty="0"/>
              <a:t>新廠資通訊設備必須都設定 </a:t>
            </a:r>
            <a:r>
              <a:rPr lang="en-US" altLang="zh-TW" sz="2400" spc="-100" dirty="0"/>
              <a:t>Public IP </a:t>
            </a:r>
            <a:r>
              <a:rPr lang="zh-TW" altLang="en-US" sz="2400" spc="-100" dirty="0"/>
              <a:t>位置</a:t>
            </a:r>
            <a:r>
              <a:rPr lang="en-US" altLang="zh-TW" sz="2400" spc="-100" dirty="0"/>
              <a:t>,</a:t>
            </a:r>
            <a:r>
              <a:rPr lang="zh-TW" altLang="en-US" sz="2400" spc="-100" dirty="0"/>
              <a:t>才能提供端操作</a:t>
            </a:r>
            <a:r>
              <a:rPr lang="zh-TW" altLang="en-US" sz="2400" spc="-100" dirty="0" smtClean="0"/>
              <a:t>管理功能</a:t>
            </a:r>
            <a:endParaRPr lang="zh-TW" altLang="en-US" sz="2400" spc="-100" dirty="0"/>
          </a:p>
          <a:p>
            <a:pPr algn="just"/>
            <a:r>
              <a:rPr lang="en-US" altLang="zh-TW" sz="2400" spc="-100" dirty="0">
                <a:solidFill>
                  <a:srgbClr val="FF0000"/>
                </a:solidFill>
              </a:rPr>
              <a:t>(B) UTM </a:t>
            </a:r>
            <a:r>
              <a:rPr lang="zh-TW" altLang="en-US" sz="2400" spc="-100" dirty="0">
                <a:solidFill>
                  <a:srgbClr val="FF0000"/>
                </a:solidFill>
              </a:rPr>
              <a:t>設備上必須提供 </a:t>
            </a:r>
            <a:r>
              <a:rPr lang="en-US" altLang="zh-TW" sz="2400" spc="-100" dirty="0">
                <a:solidFill>
                  <a:srgbClr val="FF0000"/>
                </a:solidFill>
              </a:rPr>
              <a:t>SSL </a:t>
            </a:r>
            <a:r>
              <a:rPr lang="zh-TW" altLang="en-US" sz="2400" spc="-100" dirty="0">
                <a:solidFill>
                  <a:srgbClr val="FF0000"/>
                </a:solidFill>
              </a:rPr>
              <a:t>或 </a:t>
            </a:r>
            <a:r>
              <a:rPr lang="en-US" altLang="zh-TW" sz="2400" spc="-100" dirty="0">
                <a:solidFill>
                  <a:srgbClr val="FF0000"/>
                </a:solidFill>
              </a:rPr>
              <a:t>L2TP VPN </a:t>
            </a:r>
            <a:r>
              <a:rPr lang="zh-TW" altLang="en-US" sz="2400" spc="-100" dirty="0">
                <a:solidFill>
                  <a:srgbClr val="FF0000"/>
                </a:solidFill>
              </a:rPr>
              <a:t>功能</a:t>
            </a:r>
            <a:r>
              <a:rPr lang="en-US" altLang="zh-TW" sz="2400" spc="-100" dirty="0">
                <a:solidFill>
                  <a:srgbClr val="FF0000"/>
                </a:solidFill>
              </a:rPr>
              <a:t>,</a:t>
            </a:r>
            <a:r>
              <a:rPr lang="zh-TW" altLang="en-US" sz="2400" spc="-100" dirty="0">
                <a:solidFill>
                  <a:srgbClr val="FF0000"/>
                </a:solidFill>
              </a:rPr>
              <a:t>可以動態建立加</a:t>
            </a:r>
            <a:r>
              <a:rPr lang="zh-TW" altLang="en-US" sz="2400" spc="-100" dirty="0" smtClean="0">
                <a:solidFill>
                  <a:srgbClr val="FF0000"/>
                </a:solidFill>
              </a:rPr>
              <a:t>密連線</a:t>
            </a:r>
            <a:r>
              <a:rPr lang="zh-TW" altLang="en-US" sz="2400" spc="-100" dirty="0">
                <a:solidFill>
                  <a:srgbClr val="FF0000"/>
                </a:solidFill>
              </a:rPr>
              <a:t>即時連接新廠網路處理異常問題</a:t>
            </a:r>
          </a:p>
          <a:p>
            <a:pPr algn="just"/>
            <a:r>
              <a:rPr lang="en-US" altLang="zh-TW" sz="2400" spc="-100" dirty="0">
                <a:solidFill>
                  <a:srgbClr val="FF0000"/>
                </a:solidFill>
              </a:rPr>
              <a:t>(C) </a:t>
            </a:r>
            <a:r>
              <a:rPr lang="zh-TW" altLang="en-US" sz="2400" spc="-100" dirty="0">
                <a:solidFill>
                  <a:srgbClr val="FF0000"/>
                </a:solidFill>
              </a:rPr>
              <a:t>建置網路管理系統監控新廠資通訊設備運作狀態</a:t>
            </a:r>
            <a:r>
              <a:rPr lang="en-US" altLang="zh-TW" sz="2400" spc="-100" dirty="0">
                <a:solidFill>
                  <a:srgbClr val="FF0000"/>
                </a:solidFill>
              </a:rPr>
              <a:t>,</a:t>
            </a:r>
            <a:r>
              <a:rPr lang="zh-TW" altLang="en-US" sz="2400" spc="-100" dirty="0">
                <a:solidFill>
                  <a:srgbClr val="FF0000"/>
                </a:solidFill>
              </a:rPr>
              <a:t>當發生異常時可以主動發出告警通知人員處理</a:t>
            </a:r>
          </a:p>
          <a:p>
            <a:pPr algn="just"/>
            <a:r>
              <a:rPr lang="en-US" altLang="zh-TW" sz="2400" spc="-100" dirty="0">
                <a:solidFill>
                  <a:srgbClr val="FF0000"/>
                </a:solidFill>
              </a:rPr>
              <a:t>(D)</a:t>
            </a:r>
            <a:r>
              <a:rPr lang="zh-TW" altLang="en-US" sz="2400" spc="-100" dirty="0">
                <a:solidFill>
                  <a:srgbClr val="FF0000"/>
                </a:solidFill>
              </a:rPr>
              <a:t>對於無需連接直接其他硬體裝置的使用者</a:t>
            </a:r>
            <a:r>
              <a:rPr lang="en-US" altLang="zh-TW" sz="2400" spc="-100" dirty="0">
                <a:solidFill>
                  <a:srgbClr val="FF0000"/>
                </a:solidFill>
              </a:rPr>
              <a:t>,</a:t>
            </a:r>
            <a:r>
              <a:rPr lang="zh-TW" altLang="en-US" sz="2400" spc="-100" dirty="0">
                <a:solidFill>
                  <a:srgbClr val="FF0000"/>
                </a:solidFill>
              </a:rPr>
              <a:t>考慮採用精簡型終端機</a:t>
            </a:r>
            <a:r>
              <a:rPr lang="en-US" altLang="zh-TW" sz="2400" spc="-100" dirty="0">
                <a:solidFill>
                  <a:srgbClr val="FF0000"/>
                </a:solidFill>
              </a:rPr>
              <a:t>(Thin Client)</a:t>
            </a:r>
            <a:r>
              <a:rPr lang="zh-TW" altLang="en-US" sz="2400" spc="-100" dirty="0">
                <a:solidFill>
                  <a:srgbClr val="FF0000"/>
                </a:solidFill>
              </a:rPr>
              <a:t>設備</a:t>
            </a:r>
            <a:r>
              <a:rPr lang="en-US" altLang="zh-TW" sz="2400" spc="-100" dirty="0">
                <a:solidFill>
                  <a:srgbClr val="FF0000"/>
                </a:solidFill>
              </a:rPr>
              <a:t>,</a:t>
            </a:r>
            <a:r>
              <a:rPr lang="zh-TW" altLang="en-US" sz="2400" spc="-100" dirty="0">
                <a:solidFill>
                  <a:srgbClr val="FF0000"/>
                </a:solidFill>
              </a:rPr>
              <a:t>一致化的操作介於方便總廠資訊室人員</a:t>
            </a:r>
            <a:r>
              <a:rPr lang="zh-TW" altLang="en-US" sz="2400" spc="-100" dirty="0" smtClean="0">
                <a:solidFill>
                  <a:srgbClr val="FF0000"/>
                </a:solidFill>
              </a:rPr>
              <a:t>處理用戶</a:t>
            </a:r>
            <a:r>
              <a:rPr lang="zh-TW" altLang="en-US" sz="2400" spc="-100" dirty="0">
                <a:solidFill>
                  <a:srgbClr val="FF0000"/>
                </a:solidFill>
              </a:rPr>
              <a:t>問題</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3-3,</a:t>
            </a:r>
            <a:r>
              <a:rPr lang="zh-TW" altLang="en-US" sz="3200" dirty="0" smtClean="0"/>
              <a:t>複選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9461568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32</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509200"/>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為統一網路資安防護管理</a:t>
            </a:r>
            <a:r>
              <a:rPr lang="en-US" altLang="zh-TW" sz="3200" spc="-100" dirty="0"/>
              <a:t>,</a:t>
            </a:r>
            <a:r>
              <a:rPr lang="zh-TW" altLang="en-US" sz="3200" spc="-100" dirty="0"/>
              <a:t>新廠</a:t>
            </a:r>
            <a:r>
              <a:rPr lang="zh-TW" altLang="en-US" sz="3200" spc="-100" dirty="0" smtClean="0"/>
              <a:t>網路</a:t>
            </a:r>
            <a:r>
              <a:rPr lang="zh-TW" altLang="en-US" sz="3200" spc="-100" dirty="0"/>
              <a:t>必須經由總廠才能上網</a:t>
            </a:r>
            <a:r>
              <a:rPr lang="en-US" altLang="zh-TW" sz="3200" spc="-100" dirty="0"/>
              <a:t>,</a:t>
            </a:r>
            <a:r>
              <a:rPr lang="zh-TW" altLang="en-US" sz="3200" spc="-100" dirty="0"/>
              <a:t>且新產線不能由工廠外部直接連接</a:t>
            </a:r>
            <a:r>
              <a:rPr lang="en-US" altLang="zh-TW" sz="3200" spc="-100" dirty="0"/>
              <a:t>,</a:t>
            </a:r>
            <a:r>
              <a:rPr lang="zh-TW" altLang="en-US" sz="3200" spc="-100" dirty="0"/>
              <a:t>並</a:t>
            </a:r>
            <a:r>
              <a:rPr lang="zh-TW" altLang="en-US" sz="3200" spc="-100" dirty="0" smtClean="0"/>
              <a:t>依作業</a:t>
            </a:r>
            <a:r>
              <a:rPr lang="zh-TW" altLang="en-US" sz="3200" spc="-100" dirty="0"/>
              <a:t>需求將內網分為 </a:t>
            </a:r>
            <a:r>
              <a:rPr lang="en-US" altLang="zh-TW" sz="3200" spc="-100" dirty="0"/>
              <a:t>2 </a:t>
            </a:r>
            <a:r>
              <a:rPr lang="zh-TW" altLang="en-US" sz="3200" spc="-100" dirty="0"/>
              <a:t>個安全管理區域</a:t>
            </a:r>
            <a:r>
              <a:rPr lang="en-US" altLang="zh-TW" sz="3200" spc="-100" dirty="0"/>
              <a:t>(Security Zone</a:t>
            </a:r>
            <a:r>
              <a:rPr lang="en-US" altLang="zh-TW" sz="3200" spc="-100" dirty="0" smtClean="0"/>
              <a:t>),</a:t>
            </a:r>
            <a:r>
              <a:rPr lang="zh-TW" altLang="en-US" sz="3200" spc="-100" dirty="0" smtClean="0"/>
              <a:t> </a:t>
            </a:r>
            <a:r>
              <a:rPr lang="en-US" altLang="zh-TW" sz="3200" spc="-100" dirty="0" smtClean="0"/>
              <a:t>LAN1 </a:t>
            </a:r>
            <a:r>
              <a:rPr lang="zh-TW" altLang="en-US" sz="3200" spc="-100" dirty="0"/>
              <a:t>為</a:t>
            </a:r>
            <a:r>
              <a:rPr lang="zh-TW" altLang="en-US" sz="3200" spc="-100" dirty="0" smtClean="0"/>
              <a:t>生產</a:t>
            </a:r>
            <a:r>
              <a:rPr lang="zh-TW" altLang="en-US" sz="3200" spc="-100" dirty="0"/>
              <a:t>三課、品管部門與客服部門使用的辦公室子網段</a:t>
            </a:r>
            <a:r>
              <a:rPr lang="en-US" altLang="zh-TW" sz="3200" spc="-100" dirty="0"/>
              <a:t>,</a:t>
            </a:r>
            <a:r>
              <a:rPr lang="en-US" altLang="zh-TW" sz="3200" spc="-100" dirty="0" smtClean="0"/>
              <a:t>LAN2 </a:t>
            </a:r>
            <a:r>
              <a:rPr lang="zh-TW" altLang="en-US" sz="3200" spc="-100" dirty="0"/>
              <a:t>為新產</a:t>
            </a:r>
            <a:r>
              <a:rPr lang="zh-TW" altLang="en-US" sz="3200" spc="-100" dirty="0" smtClean="0"/>
              <a:t>線</a:t>
            </a:r>
            <a:r>
              <a:rPr lang="en-US" altLang="zh-TW" sz="3200" spc="-100" dirty="0" smtClean="0"/>
              <a:t>SCADA </a:t>
            </a:r>
            <a:r>
              <a:rPr lang="zh-TW" altLang="en-US" sz="3200" spc="-100" dirty="0"/>
              <a:t>系統設備使用的子網段</a:t>
            </a:r>
            <a:r>
              <a:rPr lang="en-US" altLang="zh-TW" sz="3200" spc="-100" dirty="0"/>
              <a:t>,</a:t>
            </a:r>
            <a:r>
              <a:rPr lang="zh-TW" altLang="en-US" sz="3200" spc="-100" dirty="0"/>
              <a:t>並且只限使用 </a:t>
            </a:r>
            <a:r>
              <a:rPr lang="en-US" altLang="zh-TW" sz="3200" spc="-100" dirty="0"/>
              <a:t>TCP 1499 Port </a:t>
            </a:r>
            <a:r>
              <a:rPr lang="zh-TW" altLang="en-US" sz="3200" spc="-100" dirty="0"/>
              <a:t>與總廠</a:t>
            </a:r>
            <a:r>
              <a:rPr lang="en-US" altLang="zh-TW" sz="3200" spc="-100" dirty="0"/>
              <a:t>MES(Manufacturing Execution System)</a:t>
            </a:r>
            <a:r>
              <a:rPr lang="zh-TW" altLang="en-US" sz="3200" spc="-100" dirty="0"/>
              <a:t>製造執行管理系統連接</a:t>
            </a:r>
            <a:r>
              <a:rPr lang="en-US" altLang="zh-TW" sz="3200" spc="-100" dirty="0"/>
              <a:t>,</a:t>
            </a:r>
            <a:r>
              <a:rPr lang="zh-TW" altLang="en-US" sz="3200" spc="-100" dirty="0"/>
              <a:t>與使用 </a:t>
            </a:r>
            <a:r>
              <a:rPr lang="en-US" altLang="zh-TW" sz="3200" spc="-100" dirty="0"/>
              <a:t>TCP 1599 port </a:t>
            </a:r>
            <a:r>
              <a:rPr lang="zh-TW" altLang="en-US" sz="3200" spc="-100" dirty="0"/>
              <a:t>來操作新廠 </a:t>
            </a:r>
            <a:r>
              <a:rPr lang="en-US" altLang="zh-TW" sz="3200" spc="-100" dirty="0"/>
              <a:t>HMI(Human Machine Interface)</a:t>
            </a:r>
            <a:r>
              <a:rPr lang="zh-TW" altLang="en-US" sz="3200" spc="-100" dirty="0"/>
              <a:t>人機界面。在新廠閘道端的 </a:t>
            </a:r>
            <a:r>
              <a:rPr lang="en-US" altLang="zh-TW" sz="3200" spc="-100" dirty="0"/>
              <a:t>UTM </a:t>
            </a:r>
            <a:r>
              <a:rPr lang="zh-TW" altLang="en-US" sz="3200" spc="-100" dirty="0"/>
              <a:t>設備考量規劃將設定下列防火牆安全政策</a:t>
            </a:r>
            <a:r>
              <a:rPr lang="en-US" altLang="zh-TW" sz="3200" spc="-100" dirty="0"/>
              <a:t>:</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3-4,</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6418371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畫圖</a:t>
            </a:r>
            <a:endParaRPr lang="zh-TW" altLang="en-US" dirty="0"/>
          </a:p>
        </p:txBody>
      </p:sp>
      <p:sp>
        <p:nvSpPr>
          <p:cNvPr id="4" name="矩形 3"/>
          <p:cNvSpPr/>
          <p:nvPr/>
        </p:nvSpPr>
        <p:spPr>
          <a:xfrm>
            <a:off x="3995936" y="2564904"/>
            <a:ext cx="1768433" cy="923330"/>
          </a:xfrm>
          <a:prstGeom prst="rect">
            <a:avLst/>
          </a:prstGeom>
        </p:spPr>
        <p:txBody>
          <a:bodyPr wrap="none">
            <a:spAutoFit/>
          </a:bodyPr>
          <a:lstStyle/>
          <a:p>
            <a:r>
              <a:rPr lang="en-US" altLang="zh-TW" sz="5400" spc="-100" dirty="0" smtClean="0"/>
              <a:t>LAN1 </a:t>
            </a:r>
            <a:endParaRPr lang="zh-TW" altLang="en-US" sz="5400" dirty="0"/>
          </a:p>
        </p:txBody>
      </p:sp>
      <p:sp>
        <p:nvSpPr>
          <p:cNvPr id="5" name="矩形 4"/>
          <p:cNvSpPr/>
          <p:nvPr/>
        </p:nvSpPr>
        <p:spPr>
          <a:xfrm>
            <a:off x="5580112" y="3933056"/>
            <a:ext cx="2133918" cy="1107996"/>
          </a:xfrm>
          <a:prstGeom prst="rect">
            <a:avLst/>
          </a:prstGeom>
        </p:spPr>
        <p:txBody>
          <a:bodyPr wrap="none">
            <a:spAutoFit/>
          </a:bodyPr>
          <a:lstStyle/>
          <a:p>
            <a:r>
              <a:rPr lang="en-US" altLang="zh-TW" sz="6600" spc="-100" dirty="0" smtClean="0"/>
              <a:t>LAN2 </a:t>
            </a:r>
            <a:endParaRPr lang="zh-TW" altLang="en-US" sz="6600" dirty="0"/>
          </a:p>
        </p:txBody>
      </p:sp>
    </p:spTree>
    <p:extLst>
      <p:ext uri="{BB962C8B-B14F-4D97-AF65-F5344CB8AC3E}">
        <p14:creationId xmlns:p14="http://schemas.microsoft.com/office/powerpoint/2010/main" val="1980762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2623" y="260648"/>
            <a:ext cx="8249618" cy="3539430"/>
          </a:xfrm>
          <a:prstGeom prst="rect">
            <a:avLst/>
          </a:prstGeom>
        </p:spPr>
        <p:txBody>
          <a:bodyPr wrap="square">
            <a:spAutoFit/>
          </a:bodyPr>
          <a:lstStyle/>
          <a:p>
            <a:pPr algn="just"/>
            <a:r>
              <a:rPr lang="en-US" altLang="zh-TW" sz="3200" spc="-100" dirty="0"/>
              <a:t>(2) </a:t>
            </a:r>
            <a:r>
              <a:rPr lang="zh-TW" altLang="en-US" sz="3200" spc="-100" dirty="0"/>
              <a:t>在資料庫交易記錄中發現</a:t>
            </a:r>
            <a:r>
              <a:rPr lang="en-US" altLang="zh-TW" sz="3200" spc="-100" dirty="0" smtClean="0"/>
              <a:t>:</a:t>
            </a:r>
          </a:p>
          <a:p>
            <a:pPr algn="just"/>
            <a:endParaRPr lang="en-US" altLang="zh-TW" sz="3200" spc="-100" dirty="0"/>
          </a:p>
          <a:p>
            <a:pPr algn="just"/>
            <a:endParaRPr lang="en-US" altLang="zh-TW" sz="3200" spc="-100" dirty="0" smtClean="0"/>
          </a:p>
          <a:p>
            <a:pPr algn="just"/>
            <a:endParaRPr lang="en-US" altLang="zh-TW" sz="3200" spc="-100" dirty="0"/>
          </a:p>
          <a:p>
            <a:pPr algn="just"/>
            <a:endParaRPr lang="en-US" altLang="zh-TW" sz="3200" spc="-100" dirty="0" smtClean="0"/>
          </a:p>
          <a:p>
            <a:pPr algn="just"/>
            <a:endParaRPr lang="en-US" altLang="zh-TW" sz="3200" spc="-100" dirty="0" smtClean="0"/>
          </a:p>
          <a:p>
            <a:pPr algn="just"/>
            <a:r>
              <a:rPr lang="en-US" altLang="zh-TW" sz="3200" spc="-100" dirty="0" smtClean="0"/>
              <a:t>(</a:t>
            </a:r>
            <a:r>
              <a:rPr lang="en-US" altLang="zh-TW" sz="3200" spc="-100" dirty="0"/>
              <a:t>3) </a:t>
            </a:r>
            <a:r>
              <a:rPr lang="zh-TW" altLang="en-US" sz="3200" spc="-100" dirty="0"/>
              <a:t>在 </a:t>
            </a:r>
            <a:r>
              <a:rPr lang="en-US" altLang="zh-TW" sz="3200" spc="-100" dirty="0"/>
              <a:t>IIS Access Log </a:t>
            </a:r>
            <a:r>
              <a:rPr lang="zh-TW" altLang="en-US" sz="3200" spc="-100" dirty="0"/>
              <a:t>發現</a:t>
            </a:r>
            <a:r>
              <a:rPr lang="en-US" altLang="zh-TW" sz="3200" spc="-100" dirty="0"/>
              <a:t>:</a:t>
            </a:r>
          </a:p>
        </p:txBody>
      </p:sp>
      <p:pic>
        <p:nvPicPr>
          <p:cNvPr id="6" name="圖片 5" descr="C:\Users\Win7\Desktop\12223.PNG"/>
          <p:cNvPicPr/>
          <p:nvPr/>
        </p:nvPicPr>
        <p:blipFill>
          <a:blip r:embed="rId2">
            <a:extLst>
              <a:ext uri="{28A0092B-C50C-407E-A947-70E740481C1C}">
                <a14:useLocalDpi xmlns:a14="http://schemas.microsoft.com/office/drawing/2010/main" val="0"/>
              </a:ext>
            </a:extLst>
          </a:blip>
          <a:srcRect/>
          <a:stretch>
            <a:fillRect/>
          </a:stretch>
        </p:blipFill>
        <p:spPr bwMode="auto">
          <a:xfrm>
            <a:off x="899592" y="980728"/>
            <a:ext cx="6337657" cy="1893334"/>
          </a:xfrm>
          <a:prstGeom prst="rect">
            <a:avLst/>
          </a:prstGeom>
          <a:noFill/>
          <a:ln>
            <a:noFill/>
          </a:ln>
        </p:spPr>
      </p:pic>
      <p:pic>
        <p:nvPicPr>
          <p:cNvPr id="7" name="圖片 6" descr="C:\Users\Win7\Desktop\12224.PNG"/>
          <p:cNvPicPr/>
          <p:nvPr/>
        </p:nvPicPr>
        <p:blipFill>
          <a:blip r:embed="rId3">
            <a:extLst>
              <a:ext uri="{28A0092B-C50C-407E-A947-70E740481C1C}">
                <a14:useLocalDpi xmlns:a14="http://schemas.microsoft.com/office/drawing/2010/main" val="0"/>
              </a:ext>
            </a:extLst>
          </a:blip>
          <a:srcRect/>
          <a:stretch>
            <a:fillRect/>
          </a:stretch>
        </p:blipFill>
        <p:spPr bwMode="auto">
          <a:xfrm>
            <a:off x="971600" y="3717032"/>
            <a:ext cx="5972667" cy="2903982"/>
          </a:xfrm>
          <a:prstGeom prst="rect">
            <a:avLst/>
          </a:prstGeom>
          <a:noFill/>
          <a:ln>
            <a:noFill/>
          </a:ln>
        </p:spPr>
      </p:pic>
    </p:spTree>
    <p:extLst>
      <p:ext uri="{BB962C8B-B14F-4D97-AF65-F5344CB8AC3E}">
        <p14:creationId xmlns:p14="http://schemas.microsoft.com/office/powerpoint/2010/main" val="22461563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32</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19759" y="1247519"/>
            <a:ext cx="8249618" cy="5016758"/>
          </a:xfrm>
          <a:prstGeom prst="rect">
            <a:avLst/>
          </a:prstGeom>
        </p:spPr>
        <p:txBody>
          <a:bodyPr wrap="square">
            <a:spAutoFit/>
          </a:bodyPr>
          <a:lstStyle/>
          <a:p>
            <a:pPr algn="just"/>
            <a:r>
              <a:rPr lang="en-US" altLang="zh-TW" sz="3200" spc="-100" dirty="0"/>
              <a:t>(1) Deny All</a:t>
            </a:r>
          </a:p>
          <a:p>
            <a:pPr algn="just"/>
            <a:r>
              <a:rPr lang="en-US" altLang="zh-TW" sz="3200" spc="-100" dirty="0"/>
              <a:t>(2) Allow Any to </a:t>
            </a:r>
            <a:r>
              <a:rPr lang="en-US" altLang="zh-TW" sz="3200" spc="-100" dirty="0" err="1"/>
              <a:t>IPSec</a:t>
            </a:r>
            <a:endParaRPr lang="en-US" altLang="zh-TW" sz="3200" spc="-100" dirty="0"/>
          </a:p>
          <a:p>
            <a:pPr algn="just"/>
            <a:r>
              <a:rPr lang="en-US" altLang="zh-TW" sz="3200" spc="-100" dirty="0"/>
              <a:t>(3) Allow LAN1 to WAN</a:t>
            </a:r>
          </a:p>
          <a:p>
            <a:pPr algn="just"/>
            <a:r>
              <a:rPr lang="en-US" altLang="zh-TW" sz="3200" spc="-100" dirty="0"/>
              <a:t>(4) Allow LAN1 to DMZ</a:t>
            </a:r>
          </a:p>
          <a:p>
            <a:pPr algn="just"/>
            <a:r>
              <a:rPr lang="en-US" altLang="zh-TW" sz="3200" spc="-100" dirty="0"/>
              <a:t>(5) Allow LAN1 to </a:t>
            </a:r>
            <a:r>
              <a:rPr lang="en-US" altLang="zh-TW" sz="3200" spc="-100" dirty="0" err="1"/>
              <a:t>IPSec</a:t>
            </a:r>
            <a:endParaRPr lang="en-US" altLang="zh-TW" sz="3200" spc="-100" dirty="0"/>
          </a:p>
          <a:p>
            <a:pPr algn="just"/>
            <a:r>
              <a:rPr lang="en-US" altLang="zh-TW" sz="3200" spc="-100" dirty="0"/>
              <a:t>(6) Allow LAN2 to </a:t>
            </a:r>
            <a:r>
              <a:rPr lang="en-US" altLang="zh-TW" sz="3200" spc="-100" dirty="0" err="1"/>
              <a:t>IPSec</a:t>
            </a:r>
            <a:endParaRPr lang="en-US" altLang="zh-TW" sz="3200" spc="-100" dirty="0"/>
          </a:p>
          <a:p>
            <a:pPr algn="just"/>
            <a:r>
              <a:rPr lang="en-US" altLang="zh-TW" sz="3200" spc="-100" dirty="0"/>
              <a:t>(7) Allow </a:t>
            </a:r>
            <a:r>
              <a:rPr lang="en-US" altLang="zh-TW" sz="3200" spc="-100" dirty="0" err="1"/>
              <a:t>IPSec</a:t>
            </a:r>
            <a:r>
              <a:rPr lang="en-US" altLang="zh-TW" sz="3200" spc="-100" dirty="0"/>
              <a:t> to LAN1</a:t>
            </a:r>
          </a:p>
          <a:p>
            <a:pPr algn="just"/>
            <a:r>
              <a:rPr lang="en-US" altLang="zh-TW" sz="3200" spc="-100" dirty="0"/>
              <a:t>(8) Allow </a:t>
            </a:r>
            <a:r>
              <a:rPr lang="en-US" altLang="zh-TW" sz="3200" spc="-100" dirty="0" err="1"/>
              <a:t>IPSec</a:t>
            </a:r>
            <a:r>
              <a:rPr lang="en-US" altLang="zh-TW" sz="3200" spc="-100" dirty="0"/>
              <a:t> to LAN2</a:t>
            </a:r>
          </a:p>
          <a:p>
            <a:pPr algn="just"/>
            <a:r>
              <a:rPr lang="en-US" altLang="zh-TW" sz="3200" spc="-100" dirty="0"/>
              <a:t>(9) Deny </a:t>
            </a:r>
            <a:r>
              <a:rPr lang="en-US" altLang="zh-TW" sz="3200" spc="-100" dirty="0" err="1"/>
              <a:t>IPSec</a:t>
            </a:r>
            <a:r>
              <a:rPr lang="en-US" altLang="zh-TW" sz="3200" spc="-100" dirty="0"/>
              <a:t> to LAN2 </a:t>
            </a:r>
            <a:r>
              <a:rPr lang="en-US" altLang="zh-TW" sz="3200" spc="-100" dirty="0" err="1"/>
              <a:t>tcp</a:t>
            </a:r>
            <a:r>
              <a:rPr lang="en-US" altLang="zh-TW" sz="3200" spc="-100" dirty="0"/>
              <a:t> port 1499</a:t>
            </a:r>
          </a:p>
          <a:p>
            <a:pPr algn="just"/>
            <a:r>
              <a:rPr lang="en-US" altLang="zh-TW" sz="3200" spc="-100" dirty="0"/>
              <a:t>(10) Deny </a:t>
            </a:r>
            <a:r>
              <a:rPr lang="en-US" altLang="zh-TW" sz="3200" spc="-100" dirty="0" err="1"/>
              <a:t>IPSec</a:t>
            </a:r>
            <a:r>
              <a:rPr lang="en-US" altLang="zh-TW" sz="3200" spc="-100" dirty="0"/>
              <a:t> to LAN2 </a:t>
            </a:r>
            <a:r>
              <a:rPr lang="en-US" altLang="zh-TW" sz="3200" spc="-100" dirty="0" err="1"/>
              <a:t>tcp</a:t>
            </a:r>
            <a:r>
              <a:rPr lang="en-US" altLang="zh-TW" sz="3200" spc="-100" dirty="0"/>
              <a:t> port </a:t>
            </a:r>
            <a:r>
              <a:rPr lang="en-US" altLang="zh-TW" sz="3200" spc="-100" dirty="0" smtClean="0"/>
              <a:t>1599</a:t>
            </a:r>
            <a:endParaRPr lang="en-US" altLang="zh-TW" sz="32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3-4,</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8086056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32</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19759" y="1247519"/>
            <a:ext cx="8249618" cy="5016758"/>
          </a:xfrm>
          <a:prstGeom prst="rect">
            <a:avLst/>
          </a:prstGeom>
        </p:spPr>
        <p:txBody>
          <a:bodyPr wrap="square">
            <a:spAutoFit/>
          </a:bodyPr>
          <a:lstStyle/>
          <a:p>
            <a:pPr algn="just"/>
            <a:r>
              <a:rPr lang="en-US" altLang="zh-TW" sz="3200" spc="-100" dirty="0" smtClean="0"/>
              <a:t>(</a:t>
            </a:r>
            <a:r>
              <a:rPr lang="en-US" altLang="zh-TW" sz="3200" spc="-100" dirty="0"/>
              <a:t>11) Allow LAN1 to </a:t>
            </a:r>
            <a:r>
              <a:rPr lang="en-US" altLang="zh-TW" sz="3200" spc="-100" dirty="0" err="1"/>
              <a:t>IPSec</a:t>
            </a:r>
            <a:r>
              <a:rPr lang="en-US" altLang="zh-TW" sz="3200" spc="-100" dirty="0"/>
              <a:t> </a:t>
            </a:r>
            <a:r>
              <a:rPr lang="en-US" altLang="zh-TW" sz="3200" spc="-100" dirty="0" err="1"/>
              <a:t>tcp</a:t>
            </a:r>
            <a:r>
              <a:rPr lang="en-US" altLang="zh-TW" sz="3200" spc="-100" dirty="0"/>
              <a:t> port 1499</a:t>
            </a:r>
          </a:p>
          <a:p>
            <a:pPr algn="just"/>
            <a:r>
              <a:rPr lang="en-US" altLang="zh-TW" sz="3200" spc="-100" dirty="0"/>
              <a:t>(12) Allow LAN2 to </a:t>
            </a:r>
            <a:r>
              <a:rPr lang="en-US" altLang="zh-TW" sz="3200" spc="-100" dirty="0" err="1"/>
              <a:t>IPSec</a:t>
            </a:r>
            <a:r>
              <a:rPr lang="en-US" altLang="zh-TW" sz="3200" spc="-100" dirty="0"/>
              <a:t> </a:t>
            </a:r>
            <a:r>
              <a:rPr lang="en-US" altLang="zh-TW" sz="3200" spc="-100" dirty="0" err="1"/>
              <a:t>tcp</a:t>
            </a:r>
            <a:r>
              <a:rPr lang="en-US" altLang="zh-TW" sz="3200" spc="-100" dirty="0"/>
              <a:t> port 1499</a:t>
            </a:r>
          </a:p>
          <a:p>
            <a:pPr algn="just"/>
            <a:r>
              <a:rPr lang="en-US" altLang="zh-TW" sz="3200" spc="-100" dirty="0"/>
              <a:t>(13) Allow LAN1 to </a:t>
            </a:r>
            <a:r>
              <a:rPr lang="en-US" altLang="zh-TW" sz="3200" spc="-100" dirty="0" err="1"/>
              <a:t>IPSec</a:t>
            </a:r>
            <a:r>
              <a:rPr lang="en-US" altLang="zh-TW" sz="3200" spc="-100" dirty="0"/>
              <a:t> </a:t>
            </a:r>
            <a:r>
              <a:rPr lang="en-US" altLang="zh-TW" sz="3200" spc="-100" dirty="0" err="1"/>
              <a:t>tcp</a:t>
            </a:r>
            <a:r>
              <a:rPr lang="en-US" altLang="zh-TW" sz="3200" spc="-100" dirty="0"/>
              <a:t> port 1599</a:t>
            </a:r>
          </a:p>
          <a:p>
            <a:pPr algn="just"/>
            <a:r>
              <a:rPr lang="en-US" altLang="zh-TW" sz="3200" spc="-100" dirty="0"/>
              <a:t>(14) Allow LAN2 to </a:t>
            </a:r>
            <a:r>
              <a:rPr lang="en-US" altLang="zh-TW" sz="3200" spc="-100" dirty="0" err="1"/>
              <a:t>IPSec</a:t>
            </a:r>
            <a:r>
              <a:rPr lang="en-US" altLang="zh-TW" sz="3200" spc="-100" dirty="0"/>
              <a:t> </a:t>
            </a:r>
            <a:r>
              <a:rPr lang="en-US" altLang="zh-TW" sz="3200" spc="-100" dirty="0" err="1"/>
              <a:t>tcp</a:t>
            </a:r>
            <a:r>
              <a:rPr lang="en-US" altLang="zh-TW" sz="3200" spc="-100" dirty="0"/>
              <a:t> port 1599</a:t>
            </a:r>
          </a:p>
          <a:p>
            <a:pPr algn="just"/>
            <a:r>
              <a:rPr lang="en-US" altLang="zh-TW" sz="3200" spc="-100" dirty="0"/>
              <a:t>(15) Deny </a:t>
            </a:r>
            <a:r>
              <a:rPr lang="en-US" altLang="zh-TW" sz="3200" spc="-100" dirty="0" err="1"/>
              <a:t>IPSec</a:t>
            </a:r>
            <a:r>
              <a:rPr lang="en-US" altLang="zh-TW" sz="3200" spc="-100" dirty="0"/>
              <a:t> to LAN2 </a:t>
            </a:r>
            <a:r>
              <a:rPr lang="en-US" altLang="zh-TW" sz="3200" spc="-100" dirty="0" err="1"/>
              <a:t>tcp</a:t>
            </a:r>
            <a:r>
              <a:rPr lang="en-US" altLang="zh-TW" sz="3200" spc="-100" dirty="0"/>
              <a:t> port 1499</a:t>
            </a:r>
          </a:p>
          <a:p>
            <a:pPr algn="just"/>
            <a:r>
              <a:rPr lang="en-US" altLang="zh-TW" sz="3200" spc="-100" dirty="0"/>
              <a:t>(16) Allow </a:t>
            </a:r>
            <a:r>
              <a:rPr lang="en-US" altLang="zh-TW" sz="3200" spc="-100" dirty="0" err="1"/>
              <a:t>IPSec</a:t>
            </a:r>
            <a:r>
              <a:rPr lang="en-US" altLang="zh-TW" sz="3200" spc="-100" dirty="0"/>
              <a:t> to LAN2 </a:t>
            </a:r>
            <a:r>
              <a:rPr lang="en-US" altLang="zh-TW" sz="3200" spc="-100" dirty="0" err="1"/>
              <a:t>tcp</a:t>
            </a:r>
            <a:r>
              <a:rPr lang="en-US" altLang="zh-TW" sz="3200" spc="-100" dirty="0"/>
              <a:t> port 1499</a:t>
            </a:r>
          </a:p>
          <a:p>
            <a:pPr algn="just"/>
            <a:r>
              <a:rPr lang="en-US" altLang="zh-TW" sz="3200" spc="-100" dirty="0"/>
              <a:t>(17) Deny </a:t>
            </a:r>
            <a:r>
              <a:rPr lang="en-US" altLang="zh-TW" sz="3200" spc="-100" dirty="0" err="1"/>
              <a:t>IPSec</a:t>
            </a:r>
            <a:r>
              <a:rPr lang="en-US" altLang="zh-TW" sz="3200" spc="-100" dirty="0"/>
              <a:t> to LAN2 </a:t>
            </a:r>
            <a:r>
              <a:rPr lang="en-US" altLang="zh-TW" sz="3200" spc="-100" dirty="0" err="1"/>
              <a:t>tcp</a:t>
            </a:r>
            <a:r>
              <a:rPr lang="en-US" altLang="zh-TW" sz="3200" spc="-100" dirty="0"/>
              <a:t> port 1599</a:t>
            </a:r>
          </a:p>
          <a:p>
            <a:pPr algn="just"/>
            <a:r>
              <a:rPr lang="en-US" altLang="zh-TW" sz="3200" spc="-100" dirty="0"/>
              <a:t>(18) Allow Any to LAN2 </a:t>
            </a:r>
            <a:r>
              <a:rPr lang="en-US" altLang="zh-TW" sz="3200" spc="-100" dirty="0" err="1"/>
              <a:t>tcp</a:t>
            </a:r>
            <a:r>
              <a:rPr lang="en-US" altLang="zh-TW" sz="3200" spc="-100" dirty="0"/>
              <a:t> port 1599</a:t>
            </a:r>
          </a:p>
          <a:p>
            <a:pPr algn="just"/>
            <a:r>
              <a:rPr lang="en-US" altLang="zh-TW" sz="3200" spc="-100" dirty="0"/>
              <a:t>(19) Allow SSL to LAN1</a:t>
            </a:r>
          </a:p>
          <a:p>
            <a:pPr algn="just"/>
            <a:r>
              <a:rPr lang="en-US" altLang="zh-TW" sz="3200" spc="-100" dirty="0"/>
              <a:t>(20) Allow Any to SSL</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3-4,</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25545754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32</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83767" y="1521839"/>
            <a:ext cx="8249618" cy="3539430"/>
          </a:xfrm>
          <a:prstGeom prst="rect">
            <a:avLst/>
          </a:prstGeom>
        </p:spPr>
        <p:txBody>
          <a:bodyPr wrap="square">
            <a:spAutoFit/>
          </a:bodyPr>
          <a:lstStyle/>
          <a:p>
            <a:pPr algn="just"/>
            <a:r>
              <a:rPr lang="zh-TW" altLang="en-US" sz="3200" spc="-100" dirty="0"/>
              <a:t>請問這幾項防火牆安全政策排列次序由左到右何者為最佳</a:t>
            </a:r>
            <a:r>
              <a:rPr lang="en-US" altLang="zh-TW" sz="3200" spc="-100" dirty="0" smtClean="0"/>
              <a:t>?</a:t>
            </a:r>
          </a:p>
          <a:p>
            <a:pPr algn="just"/>
            <a:endParaRPr lang="en-US" altLang="zh-TW" sz="3200" spc="-100" dirty="0"/>
          </a:p>
          <a:p>
            <a:pPr algn="just"/>
            <a:r>
              <a:rPr lang="en-US" altLang="zh-TW" sz="3200" spc="-100" dirty="0"/>
              <a:t>(A)(5)(6)(7)(8)(12)(18)(1)</a:t>
            </a:r>
          </a:p>
          <a:p>
            <a:pPr algn="just"/>
            <a:r>
              <a:rPr lang="en-US" altLang="zh-TW" sz="3200" spc="-100" dirty="0"/>
              <a:t>(B</a:t>
            </a:r>
            <a:r>
              <a:rPr lang="en-US" altLang="zh-TW" sz="3200" spc="-100" dirty="0" smtClean="0"/>
              <a:t>)(</a:t>
            </a:r>
            <a:r>
              <a:rPr lang="en-US" altLang="zh-TW" sz="3200" spc="-100" dirty="0"/>
              <a:t>4)(3)(9)(13)(17)(19)(20)</a:t>
            </a:r>
          </a:p>
          <a:p>
            <a:pPr algn="just"/>
            <a:r>
              <a:rPr lang="en-US" altLang="zh-TW" sz="3200" spc="-100" dirty="0">
                <a:solidFill>
                  <a:srgbClr val="FF0000"/>
                </a:solidFill>
              </a:rPr>
              <a:t>(</a:t>
            </a:r>
            <a:r>
              <a:rPr lang="en-US" altLang="zh-TW" sz="3200" spc="-100" dirty="0" smtClean="0">
                <a:solidFill>
                  <a:srgbClr val="FF0000"/>
                </a:solidFill>
              </a:rPr>
              <a:t>C)(5</a:t>
            </a:r>
            <a:r>
              <a:rPr lang="en-US" altLang="zh-TW" sz="3200" spc="-100" dirty="0">
                <a:solidFill>
                  <a:srgbClr val="FF0000"/>
                </a:solidFill>
              </a:rPr>
              <a:t>)(7)(12)(16)(19)(20)(1)</a:t>
            </a:r>
          </a:p>
          <a:p>
            <a:pPr algn="just"/>
            <a:r>
              <a:rPr lang="en-US" altLang="zh-TW" sz="3200" spc="-100" dirty="0"/>
              <a:t>(D)(3)(2)(7)(18)(12)(16)(19)(20)(1)</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3-4,</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0469052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6600" dirty="0" smtClean="0"/>
              <a:t>題組題 </a:t>
            </a:r>
            <a:r>
              <a:rPr lang="en-US" altLang="zh-TW" sz="6600" dirty="0" smtClean="0"/>
              <a:t>4</a:t>
            </a:r>
          </a:p>
          <a:p>
            <a:pPr algn="ctr"/>
            <a:r>
              <a:rPr lang="zh-TW" altLang="en-US" sz="3200" b="1" dirty="0" smtClean="0"/>
              <a:t>勒索病毒分析與防禦</a:t>
            </a:r>
            <a:endParaRPr lang="zh-TW" altLang="en-US" sz="3200" b="1" dirty="0"/>
          </a:p>
        </p:txBody>
      </p:sp>
    </p:spTree>
    <p:extLst>
      <p:ext uri="{BB962C8B-B14F-4D97-AF65-F5344CB8AC3E}">
        <p14:creationId xmlns:p14="http://schemas.microsoft.com/office/powerpoint/2010/main" val="5829886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8982" y="476672"/>
            <a:ext cx="8249618" cy="3046988"/>
          </a:xfrm>
          <a:prstGeom prst="rect">
            <a:avLst/>
          </a:prstGeom>
        </p:spPr>
        <p:txBody>
          <a:bodyPr wrap="square">
            <a:spAutoFit/>
          </a:bodyPr>
          <a:lstStyle/>
          <a:p>
            <a:r>
              <a:rPr lang="zh-TW" altLang="en-US" sz="3200" spc="-150" dirty="0"/>
              <a:t>組織 </a:t>
            </a:r>
            <a:r>
              <a:rPr lang="en-US" altLang="zh-TW" sz="3200" spc="-150" dirty="0"/>
              <a:t>ABC </a:t>
            </a:r>
            <a:r>
              <a:rPr lang="zh-TW" altLang="en-US" sz="3200" spc="-150" dirty="0"/>
              <a:t>為金融監督管理委員會</a:t>
            </a:r>
            <a:r>
              <a:rPr lang="en-US" altLang="zh-TW" sz="3200" spc="-150" dirty="0"/>
              <a:t>(</a:t>
            </a:r>
            <a:r>
              <a:rPr lang="zh-TW" altLang="en-US" sz="3200" spc="-150" dirty="0"/>
              <a:t>金管會</a:t>
            </a:r>
            <a:r>
              <a:rPr lang="en-US" altLang="zh-TW" sz="3200" spc="-150" dirty="0"/>
              <a:t>)</a:t>
            </a:r>
            <a:r>
              <a:rPr lang="zh-TW" altLang="en-US" sz="3200" spc="-150" dirty="0"/>
              <a:t>管轄的</a:t>
            </a:r>
            <a:r>
              <a:rPr lang="zh-TW" altLang="en-US" sz="3200" spc="-150" dirty="0">
                <a:solidFill>
                  <a:srgbClr val="FF0000"/>
                </a:solidFill>
              </a:rPr>
              <a:t>關鍵基礎設施</a:t>
            </a:r>
            <a:r>
              <a:rPr lang="zh-TW" altLang="en-US" sz="3200" spc="-150" dirty="0"/>
              <a:t>提供者</a:t>
            </a:r>
            <a:r>
              <a:rPr lang="en-US" altLang="zh-TW" sz="3200" spc="-150" dirty="0"/>
              <a:t>,</a:t>
            </a:r>
            <a:r>
              <a:rPr lang="zh-TW" altLang="en-US" sz="3200" spc="-150" dirty="0"/>
              <a:t>受到金管會核定為 </a:t>
            </a:r>
            <a:r>
              <a:rPr lang="en-US" altLang="zh-TW" sz="3200" b="1" spc="-150" dirty="0">
                <a:solidFill>
                  <a:srgbClr val="FF0000"/>
                </a:solidFill>
                <a:effectLst>
                  <a:outerShdw blurRad="38100" dist="38100" dir="2700000" algn="tl">
                    <a:srgbClr val="000000">
                      <a:alpha val="43137"/>
                    </a:srgbClr>
                  </a:outerShdw>
                </a:effectLst>
              </a:rPr>
              <a:t>A </a:t>
            </a:r>
            <a:r>
              <a:rPr lang="zh-TW" altLang="en-US" sz="3200" b="1" spc="-150" dirty="0">
                <a:solidFill>
                  <a:srgbClr val="FF0000"/>
                </a:solidFill>
                <a:effectLst>
                  <a:outerShdw blurRad="38100" dist="38100" dir="2700000" algn="tl">
                    <a:srgbClr val="000000">
                      <a:alpha val="43137"/>
                    </a:srgbClr>
                  </a:outerShdw>
                </a:effectLst>
              </a:rPr>
              <a:t>級</a:t>
            </a:r>
            <a:r>
              <a:rPr lang="zh-TW" altLang="en-US" sz="3200" spc="-150" dirty="0"/>
              <a:t>特定非公務機關</a:t>
            </a:r>
            <a:r>
              <a:rPr lang="en-US" altLang="zh-TW" sz="3200" spc="-150" dirty="0"/>
              <a:t>,</a:t>
            </a:r>
            <a:r>
              <a:rPr lang="zh-TW" altLang="en-US" sz="3200" spc="-150" dirty="0"/>
              <a:t>在一日的維運中</a:t>
            </a:r>
            <a:r>
              <a:rPr lang="en-US" altLang="zh-TW" sz="3200" spc="-150" dirty="0"/>
              <a:t>,</a:t>
            </a:r>
            <a:r>
              <a:rPr lang="zh-TW" altLang="en-US" sz="3200" spc="-150" dirty="0"/>
              <a:t>系統管理員 </a:t>
            </a:r>
            <a:r>
              <a:rPr lang="en-US" altLang="zh-TW" sz="3200" spc="-150" dirty="0"/>
              <a:t>John </a:t>
            </a:r>
            <a:r>
              <a:rPr lang="zh-TW" altLang="en-US" sz="3200" spc="-150" dirty="0"/>
              <a:t>在操作核心線上系統時</a:t>
            </a:r>
            <a:r>
              <a:rPr lang="en-US" altLang="zh-TW" sz="3200" spc="-150" dirty="0"/>
              <a:t>,</a:t>
            </a:r>
            <a:r>
              <a:rPr lang="zh-TW" altLang="en-US" sz="3200" spc="-150" dirty="0"/>
              <a:t>發現電腦突然重新開機且無法正常啟動 </a:t>
            </a:r>
            <a:r>
              <a:rPr lang="en-US" altLang="zh-TW" sz="3200" spc="-150" dirty="0"/>
              <a:t>Windows </a:t>
            </a:r>
            <a:r>
              <a:rPr lang="zh-TW" altLang="en-US" sz="3200" spc="-150" dirty="0"/>
              <a:t>作業系統</a:t>
            </a:r>
            <a:r>
              <a:rPr lang="en-US" altLang="zh-TW" sz="3200" spc="-150" dirty="0"/>
              <a:t>,</a:t>
            </a:r>
            <a:r>
              <a:rPr lang="zh-TW" altLang="en-US" sz="3200" spc="-150" dirty="0"/>
              <a:t>並直接即出現下列畫面。</a:t>
            </a:r>
            <a:endParaRPr lang="zh-TW" altLang="en-US" sz="3200" spc="-100" dirty="0"/>
          </a:p>
        </p:txBody>
      </p:sp>
    </p:spTree>
    <p:extLst>
      <p:ext uri="{BB962C8B-B14F-4D97-AF65-F5344CB8AC3E}">
        <p14:creationId xmlns:p14="http://schemas.microsoft.com/office/powerpoint/2010/main" val="35121134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908720"/>
            <a:ext cx="8878856"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16718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33</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558415"/>
            <a:ext cx="8249618" cy="304698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該系統最可能遭遇到什麼事故</a:t>
            </a:r>
            <a:r>
              <a:rPr lang="en-US" altLang="zh-TW" sz="3200" spc="-100" dirty="0" smtClean="0"/>
              <a:t>?</a:t>
            </a:r>
          </a:p>
          <a:p>
            <a:pPr algn="just"/>
            <a:endParaRPr lang="en-US" altLang="zh-TW" sz="3200" spc="-100" dirty="0"/>
          </a:p>
          <a:p>
            <a:pPr algn="just"/>
            <a:r>
              <a:rPr lang="en-US" altLang="zh-TW" sz="3200" spc="-100" dirty="0"/>
              <a:t>(A)</a:t>
            </a:r>
            <a:r>
              <a:rPr lang="zh-TW" altLang="en-US" sz="3200" spc="-100" dirty="0"/>
              <a:t>遭受 </a:t>
            </a:r>
            <a:r>
              <a:rPr lang="en-US" altLang="zh-TW" sz="3200" spc="-100" dirty="0"/>
              <a:t>Google hacking </a:t>
            </a:r>
            <a:r>
              <a:rPr lang="zh-TW" altLang="en-US" sz="3200" spc="-100" dirty="0"/>
              <a:t>攻擊</a:t>
            </a:r>
          </a:p>
          <a:p>
            <a:pPr algn="just"/>
            <a:r>
              <a:rPr lang="en-US" altLang="zh-TW" sz="3200" spc="-100" dirty="0"/>
              <a:t>(B</a:t>
            </a:r>
            <a:r>
              <a:rPr lang="en-US" altLang="zh-TW" sz="3200" spc="-100" dirty="0" smtClean="0"/>
              <a:t>)</a:t>
            </a:r>
            <a:r>
              <a:rPr lang="zh-TW" altLang="en-US" sz="3200" spc="-100" dirty="0" smtClean="0"/>
              <a:t>遭受 </a:t>
            </a:r>
            <a:r>
              <a:rPr lang="en-US" altLang="zh-TW" sz="3200" spc="-100" dirty="0" err="1"/>
              <a:t>WannaCry</a:t>
            </a:r>
            <a:r>
              <a:rPr lang="en-US" altLang="zh-TW" sz="3200" spc="-100" dirty="0"/>
              <a:t> </a:t>
            </a:r>
            <a:r>
              <a:rPr lang="zh-TW" altLang="en-US" sz="3200" spc="-100" dirty="0"/>
              <a:t>病毒加密勒索</a:t>
            </a:r>
          </a:p>
          <a:p>
            <a:pPr algn="just"/>
            <a:r>
              <a:rPr lang="en-US" altLang="zh-TW" sz="3200" spc="-100" dirty="0"/>
              <a:t>(C</a:t>
            </a:r>
            <a:r>
              <a:rPr lang="en-US" altLang="zh-TW" sz="3200" spc="-100" dirty="0" smtClean="0"/>
              <a:t>)</a:t>
            </a:r>
            <a:r>
              <a:rPr lang="zh-TW" altLang="en-US" sz="3200" spc="-100" dirty="0" smtClean="0"/>
              <a:t>遭受 </a:t>
            </a:r>
            <a:r>
              <a:rPr lang="en-US" altLang="zh-TW" sz="3200" spc="-100" dirty="0" err="1"/>
              <a:t>Petya</a:t>
            </a:r>
            <a:r>
              <a:rPr lang="en-US" altLang="zh-TW" sz="3200" spc="-100" dirty="0"/>
              <a:t> </a:t>
            </a:r>
            <a:r>
              <a:rPr lang="zh-TW" altLang="en-US" sz="3200" spc="-100" dirty="0"/>
              <a:t>病毒加密勒索</a:t>
            </a:r>
          </a:p>
          <a:p>
            <a:pPr algn="just"/>
            <a:r>
              <a:rPr lang="en-US" altLang="zh-TW" sz="3200" spc="-100" dirty="0"/>
              <a:t>(D)</a:t>
            </a:r>
            <a:r>
              <a:rPr lang="zh-TW" altLang="en-US" sz="3200" spc="-100" dirty="0"/>
              <a:t>遭受 </a:t>
            </a:r>
            <a:r>
              <a:rPr lang="en-US" altLang="zh-TW" sz="3200" spc="-100" dirty="0" err="1"/>
              <a:t>DDoS</a:t>
            </a:r>
            <a:r>
              <a:rPr lang="en-US" altLang="zh-TW" sz="3200" spc="-100" dirty="0"/>
              <a:t> </a:t>
            </a:r>
            <a:r>
              <a:rPr lang="zh-TW" altLang="en-US" sz="3200" spc="-100" dirty="0"/>
              <a:t>攻擊</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4-1,</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4347020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33</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558415"/>
            <a:ext cx="8249618" cy="304698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該系統最可能遭遇到什麼事故</a:t>
            </a:r>
            <a:r>
              <a:rPr lang="en-US" altLang="zh-TW" sz="3200" spc="-100" dirty="0" smtClean="0"/>
              <a:t>?</a:t>
            </a:r>
          </a:p>
          <a:p>
            <a:pPr algn="just"/>
            <a:endParaRPr lang="en-US" altLang="zh-TW" sz="3200" spc="-100" dirty="0"/>
          </a:p>
          <a:p>
            <a:pPr algn="just"/>
            <a:r>
              <a:rPr lang="en-US" altLang="zh-TW" sz="3200" spc="-100" dirty="0"/>
              <a:t>(A)</a:t>
            </a:r>
            <a:r>
              <a:rPr lang="zh-TW" altLang="en-US" sz="3200" spc="-100" dirty="0"/>
              <a:t>遭受 </a:t>
            </a:r>
            <a:r>
              <a:rPr lang="en-US" altLang="zh-TW" sz="3200" spc="-100" dirty="0"/>
              <a:t>Google hacking </a:t>
            </a:r>
            <a:r>
              <a:rPr lang="zh-TW" altLang="en-US" sz="3200" spc="-100" dirty="0"/>
              <a:t>攻擊</a:t>
            </a:r>
          </a:p>
          <a:p>
            <a:pPr algn="just"/>
            <a:r>
              <a:rPr lang="en-US" altLang="zh-TW" sz="3200" spc="-100" dirty="0"/>
              <a:t>(B</a:t>
            </a:r>
            <a:r>
              <a:rPr lang="en-US" altLang="zh-TW" sz="3200" spc="-100" dirty="0" smtClean="0"/>
              <a:t>)</a:t>
            </a:r>
            <a:r>
              <a:rPr lang="zh-TW" altLang="en-US" sz="3200" spc="-100" dirty="0" smtClean="0"/>
              <a:t>遭受 </a:t>
            </a:r>
            <a:r>
              <a:rPr lang="en-US" altLang="zh-TW" sz="3200" spc="-100" dirty="0" err="1"/>
              <a:t>WannaCry</a:t>
            </a:r>
            <a:r>
              <a:rPr lang="en-US" altLang="zh-TW" sz="3200" spc="-100" dirty="0"/>
              <a:t> </a:t>
            </a:r>
            <a:r>
              <a:rPr lang="zh-TW" altLang="en-US" sz="3200" spc="-100" dirty="0"/>
              <a:t>病毒加密勒索</a:t>
            </a:r>
          </a:p>
          <a:p>
            <a:pPr algn="just"/>
            <a:r>
              <a:rPr lang="en-US" altLang="zh-TW" sz="3200" spc="-100" dirty="0">
                <a:solidFill>
                  <a:srgbClr val="FF0000"/>
                </a:solidFill>
              </a:rPr>
              <a:t>(C</a:t>
            </a:r>
            <a:r>
              <a:rPr lang="en-US" altLang="zh-TW" sz="3200" spc="-100" dirty="0" smtClean="0">
                <a:solidFill>
                  <a:srgbClr val="FF0000"/>
                </a:solidFill>
              </a:rPr>
              <a:t>)</a:t>
            </a:r>
            <a:r>
              <a:rPr lang="zh-TW" altLang="en-US" sz="3200" spc="-100" dirty="0" smtClean="0">
                <a:solidFill>
                  <a:srgbClr val="FF0000"/>
                </a:solidFill>
              </a:rPr>
              <a:t>遭受 </a:t>
            </a:r>
            <a:r>
              <a:rPr lang="en-US" altLang="zh-TW" sz="3200" spc="-100" dirty="0" err="1">
                <a:solidFill>
                  <a:srgbClr val="FF0000"/>
                </a:solidFill>
              </a:rPr>
              <a:t>Petya</a:t>
            </a:r>
            <a:r>
              <a:rPr lang="en-US" altLang="zh-TW" sz="3200" spc="-100" dirty="0">
                <a:solidFill>
                  <a:srgbClr val="FF0000"/>
                </a:solidFill>
              </a:rPr>
              <a:t> </a:t>
            </a:r>
            <a:r>
              <a:rPr lang="zh-TW" altLang="en-US" sz="3200" spc="-100" dirty="0">
                <a:solidFill>
                  <a:srgbClr val="FF0000"/>
                </a:solidFill>
              </a:rPr>
              <a:t>病毒加密勒索</a:t>
            </a:r>
          </a:p>
          <a:p>
            <a:pPr algn="just"/>
            <a:r>
              <a:rPr lang="en-US" altLang="zh-TW" sz="3200" spc="-100" dirty="0"/>
              <a:t>(D)</a:t>
            </a:r>
            <a:r>
              <a:rPr lang="zh-TW" altLang="en-US" sz="3200" spc="-100" dirty="0"/>
              <a:t>遭受 </a:t>
            </a:r>
            <a:r>
              <a:rPr lang="en-US" altLang="zh-TW" sz="3200" spc="-100" dirty="0" err="1"/>
              <a:t>DDoS</a:t>
            </a:r>
            <a:r>
              <a:rPr lang="en-US" altLang="zh-TW" sz="3200" spc="-100" dirty="0"/>
              <a:t> </a:t>
            </a:r>
            <a:r>
              <a:rPr lang="zh-TW" altLang="en-US" sz="3200" spc="-100" dirty="0"/>
              <a:t>攻擊</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4-1,</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2704395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78098"/>
          </a:xfrm>
        </p:spPr>
        <p:txBody>
          <a:bodyPr>
            <a:normAutofit/>
          </a:bodyPr>
          <a:lstStyle/>
          <a:p>
            <a:r>
              <a:rPr lang="en-US" altLang="zh-TW" spc="-100" dirty="0" smtClean="0"/>
              <a:t>Google hacking </a:t>
            </a:r>
            <a:r>
              <a:rPr lang="zh-TW" altLang="en-US" spc="-100" dirty="0" smtClean="0"/>
              <a:t>攻擊</a:t>
            </a:r>
            <a:endParaRPr lang="zh-TW" alt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1166905964"/>
              </p:ext>
            </p:extLst>
          </p:nvPr>
        </p:nvGraphicFramePr>
        <p:xfrm>
          <a:off x="457200" y="1600200"/>
          <a:ext cx="8229600" cy="3235960"/>
        </p:xfrm>
        <a:graphic>
          <a:graphicData uri="http://schemas.openxmlformats.org/drawingml/2006/table">
            <a:tbl>
              <a:tblPr firstRow="1" bandRow="1">
                <a:tableStyleId>{5C22544A-7EE6-4342-B048-85BDC9FD1C3A}</a:tableStyleId>
              </a:tblPr>
              <a:tblGrid>
                <a:gridCol w="1018456"/>
                <a:gridCol w="4467944"/>
                <a:gridCol w="2743200"/>
              </a:tblGrid>
              <a:tr h="370840">
                <a:tc>
                  <a:txBody>
                    <a:bodyPr/>
                    <a:lstStyle/>
                    <a:p>
                      <a:endParaRPr lang="zh-TW" altLang="en-US" dirty="0"/>
                    </a:p>
                  </a:txBody>
                  <a:tcPr/>
                </a:tc>
                <a:tc>
                  <a:txBody>
                    <a:bodyPr/>
                    <a:lstStyle/>
                    <a:p>
                      <a:endParaRPr lang="zh-TW" altLang="en-US"/>
                    </a:p>
                  </a:txBody>
                  <a:tcPr/>
                </a:tc>
                <a:tc>
                  <a:txBody>
                    <a:bodyPr/>
                    <a:lstStyle/>
                    <a:p>
                      <a:endParaRPr lang="zh-TW" altLang="en-US"/>
                    </a:p>
                  </a:txBody>
                  <a:tcPr/>
                </a:tc>
              </a:tr>
              <a:tr h="370840">
                <a:tc>
                  <a:txBody>
                    <a:bodyPr/>
                    <a:lstStyle/>
                    <a:p>
                      <a:endParaRPr lang="zh-TW" altLang="en-US"/>
                    </a:p>
                  </a:txBody>
                  <a:tcPr/>
                </a:tc>
                <a:tc>
                  <a:txBody>
                    <a:bodyPr/>
                    <a:lstStyle/>
                    <a:p>
                      <a:endParaRPr lang="zh-TW" altLang="en-US"/>
                    </a:p>
                  </a:txBody>
                  <a:tcPr/>
                </a:tc>
                <a:tc>
                  <a:txBody>
                    <a:bodyPr/>
                    <a:lstStyle/>
                    <a:p>
                      <a:endParaRPr lang="zh-TW" altLang="en-US"/>
                    </a:p>
                  </a:txBody>
                  <a:tcPr/>
                </a:tc>
              </a:tr>
              <a:tr h="370840">
                <a:tc>
                  <a:txBody>
                    <a:bodyPr/>
                    <a:lstStyle/>
                    <a:p>
                      <a:endParaRPr lang="zh-TW" altLang="en-US"/>
                    </a:p>
                  </a:txBody>
                  <a:tcPr/>
                </a:tc>
                <a:tc>
                  <a:txBody>
                    <a:bodyPr/>
                    <a:lstStyle/>
                    <a:p>
                      <a:endParaRPr lang="zh-TW" altLang="en-US"/>
                    </a:p>
                  </a:txBody>
                  <a:tcPr/>
                </a:tc>
                <a:tc>
                  <a:txBody>
                    <a:bodyPr/>
                    <a:lstStyle/>
                    <a:p>
                      <a:endParaRPr lang="zh-TW" altLang="en-US"/>
                    </a:p>
                  </a:txBody>
                  <a:tcPr/>
                </a:tc>
              </a:tr>
              <a:tr h="370840">
                <a:tc>
                  <a:txBody>
                    <a:bodyPr/>
                    <a:lstStyle/>
                    <a:p>
                      <a:endParaRPr lang="zh-TW" altLang="en-US"/>
                    </a:p>
                  </a:txBody>
                  <a:tcPr/>
                </a:tc>
                <a:tc>
                  <a:txBody>
                    <a:bodyPr/>
                    <a:lstStyle/>
                    <a:p>
                      <a:endParaRPr lang="zh-TW" altLang="en-US"/>
                    </a:p>
                  </a:txBody>
                  <a:tcPr/>
                </a:tc>
                <a:tc>
                  <a:txBody>
                    <a:bodyPr/>
                    <a:lstStyle/>
                    <a:p>
                      <a:endParaRPr lang="zh-TW" altLang="en-US"/>
                    </a:p>
                  </a:txBody>
                  <a:tcPr/>
                </a:tc>
              </a:tr>
              <a:tr h="370840">
                <a:tc>
                  <a:txBody>
                    <a:bodyPr/>
                    <a:lstStyle/>
                    <a:p>
                      <a:endParaRPr lang="zh-TW" altLang="en-US"/>
                    </a:p>
                  </a:txBody>
                  <a:tcPr/>
                </a:tc>
                <a:tc>
                  <a:txBody>
                    <a:bodyPr/>
                    <a:lstStyle/>
                    <a:p>
                      <a:endParaRPr lang="zh-TW" altLang="en-US"/>
                    </a:p>
                  </a:txBody>
                  <a:tcPr/>
                </a:tc>
                <a:tc>
                  <a:txBody>
                    <a:bodyPr/>
                    <a:lstStyle/>
                    <a:p>
                      <a:endParaRPr lang="zh-TW" altLang="en-US"/>
                    </a:p>
                  </a:txBody>
                  <a:tcPr/>
                </a:tc>
              </a:tr>
              <a:tr h="370840">
                <a:tc>
                  <a:txBody>
                    <a:bodyPr/>
                    <a:lstStyle/>
                    <a:p>
                      <a:r>
                        <a:rPr lang="en-US" altLang="zh-TW" sz="1800" b="0" i="0" kern="1200" dirty="0" err="1" smtClean="0">
                          <a:solidFill>
                            <a:schemeClr val="dk1"/>
                          </a:solidFill>
                          <a:effectLst/>
                          <a:latin typeface="+mn-lt"/>
                          <a:ea typeface="+mn-ea"/>
                          <a:cs typeface="+mn-cs"/>
                        </a:rPr>
                        <a:t>inurl</a:t>
                      </a:r>
                      <a:endParaRPr lang="zh-TW" altLang="en-US" dirty="0"/>
                    </a:p>
                  </a:txBody>
                  <a:tcPr/>
                </a:tc>
                <a:tc>
                  <a:txBody>
                    <a:bodyPr/>
                    <a:lstStyle/>
                    <a:p>
                      <a:r>
                        <a:rPr lang="zh-TW" altLang="en-US" sz="1800" b="0" i="0" kern="1200" dirty="0" smtClean="0">
                          <a:solidFill>
                            <a:schemeClr val="dk1"/>
                          </a:solidFill>
                          <a:effectLst/>
                          <a:latin typeface="+mn-lt"/>
                          <a:ea typeface="+mn-ea"/>
                          <a:cs typeface="+mn-cs"/>
                        </a:rPr>
                        <a:t>尋找指定的字串是否在網址列當中</a:t>
                      </a:r>
                      <a:endParaRPr lang="zh-TW" altLang="en-US" dirty="0"/>
                    </a:p>
                  </a:txBody>
                  <a:tcPr/>
                </a:tc>
                <a:tc>
                  <a:txBody>
                    <a:bodyPr/>
                    <a:lstStyle/>
                    <a:p>
                      <a:r>
                        <a:rPr lang="en-US" altLang="zh-TW" sz="1800" b="0" i="0" kern="1200" dirty="0" err="1" smtClean="0">
                          <a:solidFill>
                            <a:schemeClr val="dk1"/>
                          </a:solidFill>
                          <a:effectLst/>
                          <a:latin typeface="+mn-lt"/>
                          <a:ea typeface="+mn-ea"/>
                          <a:cs typeface="+mn-cs"/>
                        </a:rPr>
                        <a:t>inurl:fju</a:t>
                      </a:r>
                      <a:endParaRPr lang="zh-TW" altLang="en-US" dirty="0"/>
                    </a:p>
                  </a:txBody>
                  <a:tcPr/>
                </a:tc>
              </a:tr>
              <a:tr h="370840">
                <a:tc>
                  <a:txBody>
                    <a:bodyPr/>
                    <a:lstStyle/>
                    <a:p>
                      <a:r>
                        <a:rPr lang="en-US" altLang="zh-TW" sz="1800" b="0" i="0" kern="1200" dirty="0" err="1" smtClean="0">
                          <a:solidFill>
                            <a:schemeClr val="dk1"/>
                          </a:solidFill>
                          <a:effectLst/>
                          <a:latin typeface="+mn-lt"/>
                          <a:ea typeface="+mn-ea"/>
                          <a:cs typeface="+mn-cs"/>
                        </a:rPr>
                        <a:t>Filetype</a:t>
                      </a:r>
                      <a:endParaRPr lang="zh-TW" altLang="en-US" dirty="0"/>
                    </a:p>
                  </a:txBody>
                  <a:tcPr/>
                </a:tc>
                <a:tc>
                  <a:txBody>
                    <a:bodyPr/>
                    <a:lstStyle/>
                    <a:p>
                      <a:r>
                        <a:rPr lang="zh-TW" altLang="en-US" sz="1800" b="0" i="0" kern="1200" dirty="0" smtClean="0">
                          <a:solidFill>
                            <a:schemeClr val="dk1"/>
                          </a:solidFill>
                          <a:effectLst/>
                          <a:latin typeface="+mn-lt"/>
                          <a:ea typeface="+mn-ea"/>
                          <a:cs typeface="+mn-cs"/>
                        </a:rPr>
                        <a:t>用來查找特定類型的檔案</a:t>
                      </a:r>
                      <a:endParaRPr lang="zh-TW" altLang="en-US" dirty="0"/>
                    </a:p>
                  </a:txBody>
                  <a:tcPr/>
                </a:tc>
                <a:tc>
                  <a:txBody>
                    <a:bodyPr/>
                    <a:lstStyle/>
                    <a:p>
                      <a:r>
                        <a:rPr lang="en-US" altLang="zh-TW" sz="1800" b="0" i="0" kern="1200" dirty="0" err="1" smtClean="0">
                          <a:solidFill>
                            <a:schemeClr val="dk1"/>
                          </a:solidFill>
                          <a:effectLst/>
                          <a:latin typeface="+mn-lt"/>
                          <a:ea typeface="+mn-ea"/>
                          <a:cs typeface="+mn-cs"/>
                        </a:rPr>
                        <a:t>filetype:pdf</a:t>
                      </a:r>
                      <a:endParaRPr lang="en-US" altLang="zh-TW" sz="1800" b="0" i="0" kern="1200" dirty="0" smtClean="0">
                        <a:solidFill>
                          <a:schemeClr val="dk1"/>
                        </a:solidFill>
                        <a:effectLst/>
                        <a:latin typeface="+mn-lt"/>
                        <a:ea typeface="+mn-ea"/>
                        <a:cs typeface="+mn-cs"/>
                      </a:endParaRPr>
                    </a:p>
                    <a:p>
                      <a:r>
                        <a:rPr lang="en-US" altLang="zh-TW" dirty="0" smtClean="0"/>
                        <a:t>RSA </a:t>
                      </a:r>
                      <a:r>
                        <a:rPr lang="en-US" altLang="zh-TW" dirty="0" err="1" smtClean="0"/>
                        <a:t>filetype:c</a:t>
                      </a:r>
                      <a:endParaRPr lang="zh-TW" altLang="en-US" dirty="0"/>
                    </a:p>
                  </a:txBody>
                  <a:tcPr/>
                </a:tc>
              </a:tr>
              <a:tr h="370840">
                <a:tc>
                  <a:txBody>
                    <a:bodyPr/>
                    <a:lstStyle/>
                    <a:p>
                      <a:endParaRPr lang="zh-TW" altLang="en-US"/>
                    </a:p>
                  </a:txBody>
                  <a:tcPr/>
                </a:tc>
                <a:tc>
                  <a:txBody>
                    <a:bodyPr/>
                    <a:lstStyle/>
                    <a:p>
                      <a:endParaRPr lang="zh-TW" altLang="en-US"/>
                    </a:p>
                  </a:txBody>
                  <a:tcPr/>
                </a:tc>
                <a:tc>
                  <a:txBody>
                    <a:bodyPr/>
                    <a:lstStyle/>
                    <a:p>
                      <a:endParaRPr lang="zh-TW" altLang="en-US"/>
                    </a:p>
                  </a:txBody>
                  <a:tcPr/>
                </a:tc>
              </a:tr>
            </a:tbl>
          </a:graphicData>
        </a:graphic>
      </p:graphicFrame>
      <p:sp>
        <p:nvSpPr>
          <p:cNvPr id="4" name="矩形 3"/>
          <p:cNvSpPr/>
          <p:nvPr/>
        </p:nvSpPr>
        <p:spPr>
          <a:xfrm>
            <a:off x="2411760" y="980728"/>
            <a:ext cx="3297890" cy="369332"/>
          </a:xfrm>
          <a:prstGeom prst="rect">
            <a:avLst/>
          </a:prstGeom>
        </p:spPr>
        <p:txBody>
          <a:bodyPr wrap="none">
            <a:spAutoFit/>
          </a:bodyPr>
          <a:lstStyle/>
          <a:p>
            <a:r>
              <a:rPr lang="en-US" altLang="zh-TW" dirty="0" smtClean="0"/>
              <a:t>https://sls.weco.net/node/12922</a:t>
            </a:r>
            <a:endParaRPr lang="zh-TW" altLang="en-US" dirty="0"/>
          </a:p>
        </p:txBody>
      </p:sp>
    </p:spTree>
    <p:extLst>
      <p:ext uri="{BB962C8B-B14F-4D97-AF65-F5344CB8AC3E}">
        <p14:creationId xmlns:p14="http://schemas.microsoft.com/office/powerpoint/2010/main" val="88865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pc="-100" dirty="0" err="1" smtClean="0"/>
              <a:t>WannaCry</a:t>
            </a:r>
            <a:r>
              <a:rPr lang="en-US" altLang="zh-TW" spc="-100" dirty="0" smtClean="0"/>
              <a:t> </a:t>
            </a:r>
            <a:r>
              <a:rPr lang="zh-TW" altLang="en-US" spc="-100" dirty="0" smtClean="0"/>
              <a:t>勒索</a:t>
            </a:r>
            <a:endParaRPr lang="zh-TW" alt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0862" y="1600200"/>
            <a:ext cx="7402275"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4288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7191" y="900047"/>
            <a:ext cx="8249618" cy="584775"/>
          </a:xfrm>
          <a:prstGeom prst="rect">
            <a:avLst/>
          </a:prstGeom>
        </p:spPr>
        <p:txBody>
          <a:bodyPr wrap="square">
            <a:spAutoFit/>
          </a:bodyPr>
          <a:lstStyle/>
          <a:p>
            <a:pPr algn="just"/>
            <a:r>
              <a:rPr lang="en-US" altLang="zh-TW" sz="3200" spc="-100" dirty="0"/>
              <a:t>(4) </a:t>
            </a:r>
            <a:r>
              <a:rPr lang="zh-TW" altLang="en-US" sz="3200" spc="-100" dirty="0"/>
              <a:t>在研發人員端點電腦記錄發現</a:t>
            </a:r>
            <a:r>
              <a:rPr lang="en-US" altLang="zh-TW" sz="3200" spc="-100" dirty="0"/>
              <a:t>: </a:t>
            </a:r>
          </a:p>
        </p:txBody>
      </p:sp>
      <p:pic>
        <p:nvPicPr>
          <p:cNvPr id="8" name="圖片 7" descr="C:\Users\Win7\Desktop\12225.PNG"/>
          <p:cNvPicPr/>
          <p:nvPr/>
        </p:nvPicPr>
        <p:blipFill>
          <a:blip r:embed="rId2">
            <a:extLst>
              <a:ext uri="{28A0092B-C50C-407E-A947-70E740481C1C}">
                <a14:useLocalDpi xmlns:a14="http://schemas.microsoft.com/office/drawing/2010/main" val="0"/>
              </a:ext>
            </a:extLst>
          </a:blip>
          <a:srcRect/>
          <a:stretch>
            <a:fillRect/>
          </a:stretch>
        </p:blipFill>
        <p:spPr bwMode="auto">
          <a:xfrm>
            <a:off x="447191" y="1567118"/>
            <a:ext cx="7394129" cy="1761298"/>
          </a:xfrm>
          <a:prstGeom prst="rect">
            <a:avLst/>
          </a:prstGeom>
          <a:noFill/>
          <a:ln>
            <a:noFill/>
          </a:ln>
        </p:spPr>
      </p:pic>
      <p:sp>
        <p:nvSpPr>
          <p:cNvPr id="9" name="矩形 8"/>
          <p:cNvSpPr/>
          <p:nvPr/>
        </p:nvSpPr>
        <p:spPr>
          <a:xfrm>
            <a:off x="447191" y="217670"/>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a:t>1)</a:t>
            </a:r>
            <a:endParaRPr lang="zh-TW" altLang="en-US" sz="3200" dirty="0"/>
          </a:p>
        </p:txBody>
      </p:sp>
    </p:spTree>
    <p:extLst>
      <p:ext uri="{BB962C8B-B14F-4D97-AF65-F5344CB8AC3E}">
        <p14:creationId xmlns:p14="http://schemas.microsoft.com/office/powerpoint/2010/main" val="19818932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06090"/>
          </a:xfrm>
        </p:spPr>
        <p:txBody>
          <a:bodyPr>
            <a:normAutofit/>
          </a:bodyPr>
          <a:lstStyle/>
          <a:p>
            <a:r>
              <a:rPr lang="en-US" altLang="zh-TW" sz="3200" dirty="0" smtClean="0"/>
              <a:t>https://zh-yue.wikipedia.org/wiki/Petya</a:t>
            </a:r>
            <a:endParaRPr lang="zh-TW" altLang="en-US" sz="3200"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268760"/>
            <a:ext cx="7808868"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39046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34</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558415"/>
            <a:ext cx="8249618" cy="3539430"/>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本次事故屬</a:t>
            </a:r>
            <a:r>
              <a:rPr lang="en-US" altLang="zh-TW" sz="3200" spc="-100" dirty="0"/>
              <a:t>《</a:t>
            </a:r>
            <a:r>
              <a:rPr lang="zh-TW" altLang="en-US" sz="3200" spc="-100" dirty="0"/>
              <a:t>資通安全事件通報及應變辦法</a:t>
            </a:r>
            <a:r>
              <a:rPr lang="en-US" altLang="zh-TW" sz="3200" spc="-100" dirty="0"/>
              <a:t>》</a:t>
            </a:r>
            <a:r>
              <a:rPr lang="zh-TW" altLang="en-US" sz="3200" spc="-100" dirty="0"/>
              <a:t>中的第幾級資通安全事件</a:t>
            </a:r>
            <a:r>
              <a:rPr lang="en-US" altLang="zh-TW" sz="3200" spc="-100" dirty="0" smtClean="0"/>
              <a:t>?</a:t>
            </a:r>
          </a:p>
          <a:p>
            <a:pPr algn="just"/>
            <a:endParaRPr lang="en-US" altLang="zh-TW" sz="3200" spc="-100" dirty="0"/>
          </a:p>
          <a:p>
            <a:pPr algn="just"/>
            <a:r>
              <a:rPr lang="en-US" altLang="zh-TW" sz="3200" spc="-100" dirty="0"/>
              <a:t>(A)</a:t>
            </a:r>
            <a:r>
              <a:rPr lang="zh-TW" altLang="en-US" sz="3200" spc="-100" dirty="0"/>
              <a:t>一級</a:t>
            </a:r>
          </a:p>
          <a:p>
            <a:pPr algn="just"/>
            <a:r>
              <a:rPr lang="en-US" altLang="zh-TW" sz="3200" spc="-100" dirty="0"/>
              <a:t>(B</a:t>
            </a:r>
            <a:r>
              <a:rPr lang="en-US" altLang="zh-TW" sz="3200" spc="-100" dirty="0" smtClean="0"/>
              <a:t>)</a:t>
            </a:r>
            <a:r>
              <a:rPr lang="zh-TW" altLang="en-US" sz="3200" spc="-100" dirty="0" smtClean="0"/>
              <a:t>二</a:t>
            </a:r>
            <a:r>
              <a:rPr lang="zh-TW" altLang="en-US" sz="3200" spc="-100" dirty="0"/>
              <a:t>級</a:t>
            </a:r>
          </a:p>
          <a:p>
            <a:pPr algn="just"/>
            <a:r>
              <a:rPr lang="en-US" altLang="zh-TW" sz="3200" spc="-100" dirty="0"/>
              <a:t>(C</a:t>
            </a:r>
            <a:r>
              <a:rPr lang="en-US" altLang="zh-TW" sz="3200" spc="-100" dirty="0" smtClean="0"/>
              <a:t>)</a:t>
            </a:r>
            <a:r>
              <a:rPr lang="zh-TW" altLang="en-US" sz="3200" spc="-100" dirty="0" smtClean="0"/>
              <a:t>三</a:t>
            </a:r>
            <a:r>
              <a:rPr lang="zh-TW" altLang="en-US" sz="3200" spc="-100" dirty="0"/>
              <a:t>級</a:t>
            </a:r>
          </a:p>
          <a:p>
            <a:pPr algn="just"/>
            <a:r>
              <a:rPr lang="en-US" altLang="zh-TW" sz="3200" spc="-100" dirty="0"/>
              <a:t>(D)</a:t>
            </a:r>
            <a:r>
              <a:rPr lang="zh-TW" altLang="en-US" sz="3200" spc="-100" dirty="0"/>
              <a:t>四級</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4-2,</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235247472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34</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558415"/>
            <a:ext cx="8249618" cy="3539430"/>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本次事故屬</a:t>
            </a:r>
            <a:r>
              <a:rPr lang="en-US" altLang="zh-TW" sz="3200" spc="-100" dirty="0"/>
              <a:t>《</a:t>
            </a:r>
            <a:r>
              <a:rPr lang="zh-TW" altLang="en-US" sz="3200" spc="-100" dirty="0"/>
              <a:t>資通安全事件通報及應變辦法</a:t>
            </a:r>
            <a:r>
              <a:rPr lang="en-US" altLang="zh-TW" sz="3200" spc="-100" dirty="0"/>
              <a:t>》</a:t>
            </a:r>
            <a:r>
              <a:rPr lang="zh-TW" altLang="en-US" sz="3200" spc="-100" dirty="0"/>
              <a:t>中的第幾級資通安全事件</a:t>
            </a:r>
            <a:r>
              <a:rPr lang="en-US" altLang="zh-TW" sz="3200" spc="-100" dirty="0" smtClean="0"/>
              <a:t>?</a:t>
            </a:r>
          </a:p>
          <a:p>
            <a:pPr algn="just"/>
            <a:endParaRPr lang="en-US" altLang="zh-TW" sz="3200" spc="-100" dirty="0"/>
          </a:p>
          <a:p>
            <a:pPr algn="just"/>
            <a:r>
              <a:rPr lang="en-US" altLang="zh-TW" sz="3200" spc="-100" dirty="0"/>
              <a:t>(A)</a:t>
            </a:r>
            <a:r>
              <a:rPr lang="zh-TW" altLang="en-US" sz="3200" spc="-100" dirty="0"/>
              <a:t>一級</a:t>
            </a:r>
          </a:p>
          <a:p>
            <a:pPr algn="just"/>
            <a:r>
              <a:rPr lang="en-US" altLang="zh-TW" sz="3200" spc="-100" dirty="0"/>
              <a:t>(B</a:t>
            </a:r>
            <a:r>
              <a:rPr lang="en-US" altLang="zh-TW" sz="3200" spc="-100" dirty="0" smtClean="0"/>
              <a:t>)</a:t>
            </a:r>
            <a:r>
              <a:rPr lang="zh-TW" altLang="en-US" sz="3200" spc="-100" dirty="0" smtClean="0"/>
              <a:t>二</a:t>
            </a:r>
            <a:r>
              <a:rPr lang="zh-TW" altLang="en-US" sz="3200" spc="-100" dirty="0"/>
              <a:t>級</a:t>
            </a:r>
          </a:p>
          <a:p>
            <a:pPr algn="just"/>
            <a:r>
              <a:rPr lang="en-US" altLang="zh-TW" sz="3200" spc="-100" dirty="0"/>
              <a:t>(C</a:t>
            </a:r>
            <a:r>
              <a:rPr lang="en-US" altLang="zh-TW" sz="3200" spc="-100" dirty="0" smtClean="0"/>
              <a:t>)</a:t>
            </a:r>
            <a:r>
              <a:rPr lang="zh-TW" altLang="en-US" sz="3200" spc="-100" dirty="0" smtClean="0"/>
              <a:t>三</a:t>
            </a:r>
            <a:r>
              <a:rPr lang="zh-TW" altLang="en-US" sz="3200" spc="-100" dirty="0"/>
              <a:t>級</a:t>
            </a:r>
          </a:p>
          <a:p>
            <a:pPr algn="just"/>
            <a:r>
              <a:rPr lang="en-US" altLang="zh-TW" sz="3200" b="1" spc="-100" dirty="0">
                <a:solidFill>
                  <a:srgbClr val="FF0000"/>
                </a:solidFill>
                <a:effectLst>
                  <a:outerShdw blurRad="38100" dist="38100" dir="2700000" algn="tl">
                    <a:srgbClr val="000000">
                      <a:alpha val="43137"/>
                    </a:srgbClr>
                  </a:outerShdw>
                </a:effectLst>
              </a:rPr>
              <a:t>(D)</a:t>
            </a:r>
            <a:r>
              <a:rPr lang="zh-TW" altLang="en-US" sz="3200" b="1" spc="-100" dirty="0">
                <a:solidFill>
                  <a:srgbClr val="FF0000"/>
                </a:solidFill>
                <a:effectLst>
                  <a:outerShdw blurRad="38100" dist="38100" dir="2700000" algn="tl">
                    <a:srgbClr val="000000">
                      <a:alpha val="43137"/>
                    </a:srgbClr>
                  </a:outerShdw>
                </a:effectLst>
              </a:rPr>
              <a:t>四級</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4-2,</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3283644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35</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558415"/>
            <a:ext cx="8249618" cy="3539430"/>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依</a:t>
            </a:r>
            <a:r>
              <a:rPr lang="en-US" altLang="zh-TW" sz="3200" spc="-100" dirty="0"/>
              <a:t>《</a:t>
            </a:r>
            <a:r>
              <a:rPr lang="zh-TW" altLang="en-US" sz="3200" spc="-100" dirty="0"/>
              <a:t>資通安全事件通報及應變辦法</a:t>
            </a:r>
            <a:r>
              <a:rPr lang="en-US" altLang="zh-TW" sz="3200" spc="-100" dirty="0"/>
              <a:t>》</a:t>
            </a:r>
            <a:r>
              <a:rPr lang="zh-TW" altLang="en-US" sz="3200" spc="-100" dirty="0"/>
              <a:t>規定</a:t>
            </a:r>
            <a:r>
              <a:rPr lang="en-US" altLang="zh-TW" sz="3200" spc="-100" dirty="0"/>
              <a:t>,</a:t>
            </a:r>
            <a:r>
              <a:rPr lang="zh-TW" altLang="en-US" sz="3200" spc="-100" dirty="0"/>
              <a:t>應於發現後多久時間內</a:t>
            </a:r>
            <a:r>
              <a:rPr lang="zh-TW" altLang="en-US" sz="3200" b="1" spc="-100" dirty="0">
                <a:solidFill>
                  <a:srgbClr val="FF0000"/>
                </a:solidFill>
                <a:effectLst>
                  <a:outerShdw blurRad="38100" dist="38100" dir="2700000" algn="tl">
                    <a:srgbClr val="000000">
                      <a:alpha val="43137"/>
                    </a:srgbClr>
                  </a:outerShdw>
                </a:effectLst>
              </a:rPr>
              <a:t>通報</a:t>
            </a:r>
            <a:r>
              <a:rPr lang="zh-TW" altLang="en-US" sz="3200" spc="-100" dirty="0"/>
              <a:t>金管會</a:t>
            </a:r>
            <a:r>
              <a:rPr lang="en-US" altLang="zh-TW" sz="3200" spc="-100" dirty="0" smtClean="0"/>
              <a:t>?</a:t>
            </a:r>
          </a:p>
          <a:p>
            <a:pPr algn="just"/>
            <a:endParaRPr lang="en-US" altLang="zh-TW" sz="3200" spc="-100" dirty="0"/>
          </a:p>
          <a:p>
            <a:pPr algn="just"/>
            <a:r>
              <a:rPr lang="en-US" altLang="zh-TW" sz="3200" spc="-100" dirty="0"/>
              <a:t>(A)30 </a:t>
            </a:r>
            <a:r>
              <a:rPr lang="zh-TW" altLang="en-US" sz="3200" spc="-100" dirty="0"/>
              <a:t>分鐘</a:t>
            </a:r>
          </a:p>
          <a:p>
            <a:pPr algn="just"/>
            <a:r>
              <a:rPr lang="en-US" altLang="zh-TW" sz="3200" spc="-100" dirty="0"/>
              <a:t>(B) 1 </a:t>
            </a:r>
            <a:r>
              <a:rPr lang="zh-TW" altLang="en-US" sz="3200" spc="-100" dirty="0"/>
              <a:t>小時</a:t>
            </a:r>
          </a:p>
          <a:p>
            <a:pPr algn="just"/>
            <a:r>
              <a:rPr lang="en-US" altLang="zh-TW" sz="3200" spc="-100" dirty="0"/>
              <a:t>(C) 2 </a:t>
            </a:r>
            <a:r>
              <a:rPr lang="zh-TW" altLang="en-US" sz="3200" spc="-100" dirty="0"/>
              <a:t>小時</a:t>
            </a:r>
          </a:p>
          <a:p>
            <a:pPr algn="just"/>
            <a:r>
              <a:rPr lang="en-US" altLang="zh-TW" sz="3200" spc="-100" dirty="0"/>
              <a:t>(D)4 </a:t>
            </a:r>
            <a:r>
              <a:rPr lang="zh-TW" altLang="en-US" sz="3200" spc="-100" dirty="0"/>
              <a:t>小時</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4-3,</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11063562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35</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558415"/>
            <a:ext cx="8249618" cy="3539430"/>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依</a:t>
            </a:r>
            <a:r>
              <a:rPr lang="en-US" altLang="zh-TW" sz="3200" spc="-100" dirty="0"/>
              <a:t>《</a:t>
            </a:r>
            <a:r>
              <a:rPr lang="zh-TW" altLang="en-US" sz="3200" spc="-100" dirty="0"/>
              <a:t>資通安全事件通報及應變辦法</a:t>
            </a:r>
            <a:r>
              <a:rPr lang="en-US" altLang="zh-TW" sz="3200" spc="-100" dirty="0"/>
              <a:t>》</a:t>
            </a:r>
            <a:r>
              <a:rPr lang="zh-TW" altLang="en-US" sz="3200" spc="-100" dirty="0"/>
              <a:t>規定</a:t>
            </a:r>
            <a:r>
              <a:rPr lang="en-US" altLang="zh-TW" sz="3200" spc="-100" dirty="0"/>
              <a:t>,</a:t>
            </a:r>
            <a:r>
              <a:rPr lang="zh-TW" altLang="en-US" sz="3200" spc="-100" dirty="0"/>
              <a:t>應於發現後多久時間內通報金管會</a:t>
            </a:r>
            <a:r>
              <a:rPr lang="en-US" altLang="zh-TW" sz="3200" spc="-100" dirty="0" smtClean="0"/>
              <a:t>?</a:t>
            </a:r>
          </a:p>
          <a:p>
            <a:pPr algn="just"/>
            <a:endParaRPr lang="en-US" altLang="zh-TW" sz="3200" spc="-100" dirty="0"/>
          </a:p>
          <a:p>
            <a:pPr algn="just"/>
            <a:r>
              <a:rPr lang="en-US" altLang="zh-TW" sz="3200" spc="-100" dirty="0"/>
              <a:t>(A)30 </a:t>
            </a:r>
            <a:r>
              <a:rPr lang="zh-TW" altLang="en-US" sz="3200" spc="-100" dirty="0"/>
              <a:t>分鐘</a:t>
            </a:r>
          </a:p>
          <a:p>
            <a:pPr algn="just"/>
            <a:r>
              <a:rPr lang="en-US" altLang="zh-TW" sz="3200" spc="-100" dirty="0">
                <a:solidFill>
                  <a:srgbClr val="FF0000"/>
                </a:solidFill>
              </a:rPr>
              <a:t>(B) 1 </a:t>
            </a:r>
            <a:r>
              <a:rPr lang="zh-TW" altLang="en-US" sz="3200" spc="-100" dirty="0">
                <a:solidFill>
                  <a:srgbClr val="FF0000"/>
                </a:solidFill>
              </a:rPr>
              <a:t>小時</a:t>
            </a:r>
          </a:p>
          <a:p>
            <a:pPr algn="just"/>
            <a:r>
              <a:rPr lang="en-US" altLang="zh-TW" sz="3200" spc="-100" dirty="0"/>
              <a:t>(C) 2 </a:t>
            </a:r>
            <a:r>
              <a:rPr lang="zh-TW" altLang="en-US" sz="3200" spc="-100" dirty="0"/>
              <a:t>小時</a:t>
            </a:r>
          </a:p>
          <a:p>
            <a:pPr algn="just"/>
            <a:r>
              <a:rPr lang="en-US" altLang="zh-TW" sz="3200" spc="-100" dirty="0"/>
              <a:t>(D)4 </a:t>
            </a:r>
            <a:r>
              <a:rPr lang="zh-TW" altLang="en-US" sz="3200" spc="-100" dirty="0"/>
              <a:t>小時</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4-3,</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6343016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36</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558415"/>
            <a:ext cx="8249618" cy="403187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依</a:t>
            </a:r>
            <a:r>
              <a:rPr lang="en-US" altLang="zh-TW" sz="3200" spc="-100" dirty="0"/>
              <a:t>《</a:t>
            </a:r>
            <a:r>
              <a:rPr lang="zh-TW" altLang="en-US" sz="3200" spc="-100" dirty="0"/>
              <a:t>資通安全事件通報及應變辦法</a:t>
            </a:r>
            <a:r>
              <a:rPr lang="en-US" altLang="zh-TW" sz="3200" spc="-100" dirty="0"/>
              <a:t>》</a:t>
            </a:r>
            <a:r>
              <a:rPr lang="zh-TW" altLang="en-US" sz="3200" spc="-100" dirty="0"/>
              <a:t>規定</a:t>
            </a:r>
            <a:r>
              <a:rPr lang="en-US" altLang="zh-TW" sz="3200" spc="-100" dirty="0"/>
              <a:t>,</a:t>
            </a:r>
            <a:r>
              <a:rPr lang="zh-TW" altLang="en-US" sz="3200" spc="-100" dirty="0"/>
              <a:t>應於多少時間內</a:t>
            </a:r>
            <a:r>
              <a:rPr lang="zh-TW" altLang="en-US" sz="3200" b="1" spc="-100" dirty="0">
                <a:solidFill>
                  <a:srgbClr val="FF0000"/>
                </a:solidFill>
                <a:effectLst>
                  <a:outerShdw blurRad="38100" dist="38100" dir="2700000" algn="tl">
                    <a:srgbClr val="000000">
                      <a:alpha val="43137"/>
                    </a:srgbClr>
                  </a:outerShdw>
                </a:effectLst>
              </a:rPr>
              <a:t>完成損害控制或復原作業</a:t>
            </a:r>
            <a:r>
              <a:rPr lang="en-US" altLang="zh-TW" sz="3200" spc="-100" dirty="0"/>
              <a:t>,</a:t>
            </a:r>
            <a:r>
              <a:rPr lang="zh-TW" altLang="en-US" sz="3200" spc="-100" dirty="0"/>
              <a:t>並通報金管會</a:t>
            </a:r>
            <a:r>
              <a:rPr lang="en-US" altLang="zh-TW" sz="3200" spc="-100" dirty="0" smtClean="0"/>
              <a:t>?</a:t>
            </a:r>
          </a:p>
          <a:p>
            <a:pPr algn="just"/>
            <a:endParaRPr lang="en-US" altLang="zh-TW" sz="3200" spc="-100" dirty="0"/>
          </a:p>
          <a:p>
            <a:pPr algn="just"/>
            <a:r>
              <a:rPr lang="en-US" altLang="zh-TW" sz="3200" spc="-100" dirty="0"/>
              <a:t>(A)12 </a:t>
            </a:r>
            <a:r>
              <a:rPr lang="zh-TW" altLang="en-US" sz="3200" spc="-100" dirty="0"/>
              <a:t>小時</a:t>
            </a:r>
          </a:p>
          <a:p>
            <a:pPr algn="just"/>
            <a:r>
              <a:rPr lang="en-US" altLang="zh-TW" sz="3200" spc="-100" dirty="0"/>
              <a:t>(B) 24 </a:t>
            </a:r>
            <a:r>
              <a:rPr lang="zh-TW" altLang="en-US" sz="3200" spc="-100" dirty="0"/>
              <a:t>小時</a:t>
            </a:r>
          </a:p>
          <a:p>
            <a:pPr algn="just"/>
            <a:r>
              <a:rPr lang="en-US" altLang="zh-TW" sz="3200" spc="-100" dirty="0"/>
              <a:t>(C) 36 </a:t>
            </a:r>
            <a:r>
              <a:rPr lang="zh-TW" altLang="en-US" sz="3200" spc="-100" dirty="0"/>
              <a:t>小時</a:t>
            </a:r>
          </a:p>
          <a:p>
            <a:pPr algn="just"/>
            <a:r>
              <a:rPr lang="en-US" altLang="zh-TW" sz="3200" spc="-100" dirty="0"/>
              <a:t>(D)72 </a:t>
            </a:r>
            <a:r>
              <a:rPr lang="zh-TW" altLang="en-US" sz="3200" spc="-100" dirty="0"/>
              <a:t>小時</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4-4,</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8400423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36</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558415"/>
            <a:ext cx="8249618" cy="403187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依</a:t>
            </a:r>
            <a:r>
              <a:rPr lang="en-US" altLang="zh-TW" sz="3200" spc="-100" dirty="0"/>
              <a:t>《</a:t>
            </a:r>
            <a:r>
              <a:rPr lang="zh-TW" altLang="en-US" sz="3200" spc="-100" dirty="0"/>
              <a:t>資通安全事件通報及應變辦法</a:t>
            </a:r>
            <a:r>
              <a:rPr lang="en-US" altLang="zh-TW" sz="3200" spc="-100" dirty="0"/>
              <a:t>》</a:t>
            </a:r>
            <a:r>
              <a:rPr lang="zh-TW" altLang="en-US" sz="3200" spc="-100" dirty="0"/>
              <a:t>規定</a:t>
            </a:r>
            <a:r>
              <a:rPr lang="en-US" altLang="zh-TW" sz="3200" spc="-100" dirty="0"/>
              <a:t>,</a:t>
            </a:r>
            <a:r>
              <a:rPr lang="zh-TW" altLang="en-US" sz="3200" spc="-100" dirty="0"/>
              <a:t>應於多少時間內完成損害控制或復原作業</a:t>
            </a:r>
            <a:r>
              <a:rPr lang="en-US" altLang="zh-TW" sz="3200" spc="-100" dirty="0"/>
              <a:t>,</a:t>
            </a:r>
            <a:r>
              <a:rPr lang="zh-TW" altLang="en-US" sz="3200" spc="-100" dirty="0"/>
              <a:t>並通報金管會</a:t>
            </a:r>
            <a:r>
              <a:rPr lang="en-US" altLang="zh-TW" sz="3200" spc="-100" dirty="0" smtClean="0"/>
              <a:t>?</a:t>
            </a:r>
          </a:p>
          <a:p>
            <a:pPr algn="just"/>
            <a:endParaRPr lang="en-US" altLang="zh-TW" sz="3200" spc="-100" dirty="0"/>
          </a:p>
          <a:p>
            <a:pPr algn="just"/>
            <a:r>
              <a:rPr lang="en-US" altLang="zh-TW" sz="3200" spc="-100" dirty="0"/>
              <a:t>(A)12 </a:t>
            </a:r>
            <a:r>
              <a:rPr lang="zh-TW" altLang="en-US" sz="3200" spc="-100" dirty="0"/>
              <a:t>小時</a:t>
            </a:r>
          </a:p>
          <a:p>
            <a:pPr algn="just"/>
            <a:r>
              <a:rPr lang="en-US" altLang="zh-TW" sz="3200" spc="-100" dirty="0"/>
              <a:t>(B) 24 </a:t>
            </a:r>
            <a:r>
              <a:rPr lang="zh-TW" altLang="en-US" sz="3200" spc="-100" dirty="0"/>
              <a:t>小時</a:t>
            </a:r>
          </a:p>
          <a:p>
            <a:pPr algn="just"/>
            <a:r>
              <a:rPr lang="en-US" altLang="zh-TW" sz="3200" b="1" spc="-100" dirty="0">
                <a:solidFill>
                  <a:srgbClr val="FF0000"/>
                </a:solidFill>
                <a:effectLst>
                  <a:outerShdw blurRad="38100" dist="38100" dir="2700000" algn="tl">
                    <a:srgbClr val="000000">
                      <a:alpha val="43137"/>
                    </a:srgbClr>
                  </a:outerShdw>
                </a:effectLst>
              </a:rPr>
              <a:t>(C) 36 </a:t>
            </a:r>
            <a:r>
              <a:rPr lang="zh-TW" altLang="en-US" sz="3200" b="1" spc="-100" dirty="0">
                <a:solidFill>
                  <a:srgbClr val="FF0000"/>
                </a:solidFill>
                <a:effectLst>
                  <a:outerShdw blurRad="38100" dist="38100" dir="2700000" algn="tl">
                    <a:srgbClr val="000000">
                      <a:alpha val="43137"/>
                    </a:srgbClr>
                  </a:outerShdw>
                </a:effectLst>
              </a:rPr>
              <a:t>小時</a:t>
            </a:r>
          </a:p>
          <a:p>
            <a:pPr algn="just"/>
            <a:r>
              <a:rPr lang="en-US" altLang="zh-TW" sz="3200" spc="-100" dirty="0"/>
              <a:t>(D)72 </a:t>
            </a:r>
            <a:r>
              <a:rPr lang="zh-TW" altLang="en-US" sz="3200" spc="-100" dirty="0"/>
              <a:t>小時</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4-4,</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0279043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7191" y="900047"/>
            <a:ext cx="8249618" cy="2554545"/>
          </a:xfrm>
          <a:prstGeom prst="rect">
            <a:avLst/>
          </a:prstGeom>
        </p:spPr>
        <p:txBody>
          <a:bodyPr wrap="square">
            <a:spAutoFit/>
          </a:bodyPr>
          <a:lstStyle/>
          <a:p>
            <a:r>
              <a:rPr lang="zh-TW" altLang="en-US" sz="3200" spc="-150" dirty="0"/>
              <a:t>某日資安人員接獲通報</a:t>
            </a:r>
            <a:r>
              <a:rPr lang="en-US" altLang="zh-TW" sz="3200" spc="-150" dirty="0"/>
              <a:t>,</a:t>
            </a:r>
            <a:r>
              <a:rPr lang="zh-TW" altLang="en-US" sz="3200" spc="-150" dirty="0"/>
              <a:t>系統維運人員在某台 </a:t>
            </a:r>
            <a:r>
              <a:rPr lang="en-US" altLang="zh-TW" sz="3200" spc="-150" dirty="0"/>
              <a:t>windows </a:t>
            </a:r>
            <a:r>
              <a:rPr lang="zh-TW" altLang="en-US" sz="3200" spc="-150" dirty="0"/>
              <a:t>主機上找到一個文字檔</a:t>
            </a:r>
            <a:r>
              <a:rPr lang="en-US" altLang="zh-TW" sz="3200" spc="-150" dirty="0"/>
              <a:t>(acc.txt)</a:t>
            </a:r>
            <a:r>
              <a:rPr lang="zh-TW" altLang="en-US" sz="3200" spc="-150" dirty="0"/>
              <a:t>內容如下</a:t>
            </a:r>
            <a:r>
              <a:rPr lang="en-US" altLang="zh-TW" sz="3200" spc="-150" dirty="0"/>
              <a:t>,</a:t>
            </a:r>
            <a:r>
              <a:rPr lang="zh-TW" altLang="en-US" sz="3200" spc="-150" dirty="0"/>
              <a:t>因為發現文字檔案”</a:t>
            </a:r>
            <a:r>
              <a:rPr lang="en-US" altLang="zh-TW" sz="3200" spc="-150" dirty="0"/>
              <a:t>Name”</a:t>
            </a:r>
            <a:r>
              <a:rPr lang="zh-TW" altLang="en-US" sz="3200" spc="-150" dirty="0"/>
              <a:t>欄位的資料與電腦帳號是雷同的</a:t>
            </a:r>
            <a:r>
              <a:rPr lang="en-US" altLang="zh-TW" sz="3200" spc="-150" dirty="0"/>
              <a:t>,</a:t>
            </a:r>
            <a:r>
              <a:rPr lang="zh-TW" altLang="en-US" sz="3200" spc="-150" dirty="0"/>
              <a:t>資安人員發現此文字檔中</a:t>
            </a:r>
            <a:r>
              <a:rPr lang="en-US" altLang="zh-TW" sz="3200" spc="-150" dirty="0"/>
              <a:t>,</a:t>
            </a:r>
            <a:r>
              <a:rPr lang="zh-TW" altLang="en-US" sz="3200" spc="-150" dirty="0"/>
              <a:t>含有該台主機</a:t>
            </a:r>
            <a:r>
              <a:rPr lang="zh-TW" altLang="en-US" sz="3200" spc="-150" dirty="0" smtClean="0"/>
              <a:t>之</a:t>
            </a:r>
            <a:r>
              <a:rPr lang="en-US" altLang="zh-TW" sz="3200" b="1" spc="-150" dirty="0" smtClean="0">
                <a:solidFill>
                  <a:srgbClr val="FF0000"/>
                </a:solidFill>
                <a:effectLst>
                  <a:outerShdw blurRad="38100" dist="38100" dir="2700000" algn="tl">
                    <a:srgbClr val="000000">
                      <a:alpha val="43137"/>
                    </a:srgbClr>
                  </a:outerShdw>
                </a:effectLst>
              </a:rPr>
              <a:t>administrator </a:t>
            </a:r>
            <a:r>
              <a:rPr lang="zh-TW" altLang="en-US" sz="3200" b="1" spc="-150" dirty="0">
                <a:solidFill>
                  <a:srgbClr val="FF0000"/>
                </a:solidFill>
                <a:effectLst>
                  <a:outerShdw blurRad="38100" dist="38100" dir="2700000" algn="tl">
                    <a:srgbClr val="000000">
                      <a:alpha val="43137"/>
                    </a:srgbClr>
                  </a:outerShdw>
                </a:effectLst>
              </a:rPr>
              <a:t>權限</a:t>
            </a:r>
            <a:r>
              <a:rPr lang="zh-TW" altLang="en-US" sz="3200" spc="-150" dirty="0"/>
              <a:t>的帳號</a:t>
            </a:r>
          </a:p>
        </p:txBody>
      </p:sp>
      <p:sp>
        <p:nvSpPr>
          <p:cNvPr id="6" name="矩形 5"/>
          <p:cNvSpPr/>
          <p:nvPr/>
        </p:nvSpPr>
        <p:spPr>
          <a:xfrm>
            <a:off x="447191" y="217670"/>
            <a:ext cx="1967205" cy="584775"/>
          </a:xfrm>
          <a:prstGeom prst="rect">
            <a:avLst/>
          </a:prstGeom>
        </p:spPr>
        <p:txBody>
          <a:bodyPr wrap="none">
            <a:spAutoFit/>
          </a:bodyPr>
          <a:lstStyle/>
          <a:p>
            <a:r>
              <a:rPr lang="en-US" altLang="zh-TW" sz="3200" dirty="0"/>
              <a:t>(</a:t>
            </a:r>
            <a:r>
              <a:rPr lang="zh-TW" altLang="en-US" sz="3200" dirty="0"/>
              <a:t>題組題 </a:t>
            </a:r>
            <a:r>
              <a:rPr lang="en-US" altLang="zh-TW" sz="3200" dirty="0"/>
              <a:t>5</a:t>
            </a:r>
            <a:r>
              <a:rPr lang="en-US" altLang="zh-TW" sz="3200" dirty="0" smtClean="0"/>
              <a:t>)</a:t>
            </a:r>
            <a:endParaRPr lang="zh-TW" altLang="en-US" sz="3200" dirty="0"/>
          </a:p>
        </p:txBody>
      </p:sp>
      <p:pic>
        <p:nvPicPr>
          <p:cNvPr id="7" name="圖片 6" descr="C:\Users\Win7\Desktop\1122.PNG"/>
          <p:cNvPicPr/>
          <p:nvPr/>
        </p:nvPicPr>
        <p:blipFill>
          <a:blip r:embed="rId2">
            <a:extLst>
              <a:ext uri="{28A0092B-C50C-407E-A947-70E740481C1C}">
                <a14:useLocalDpi xmlns:a14="http://schemas.microsoft.com/office/drawing/2010/main" val="0"/>
              </a:ext>
            </a:extLst>
          </a:blip>
          <a:srcRect/>
          <a:stretch>
            <a:fillRect/>
          </a:stretch>
        </p:blipFill>
        <p:spPr bwMode="auto">
          <a:xfrm>
            <a:off x="283464" y="3886386"/>
            <a:ext cx="8710870" cy="2450406"/>
          </a:xfrm>
          <a:prstGeom prst="rect">
            <a:avLst/>
          </a:prstGeom>
          <a:noFill/>
          <a:ln>
            <a:noFill/>
          </a:ln>
        </p:spPr>
      </p:pic>
      <p:sp>
        <p:nvSpPr>
          <p:cNvPr id="2" name="橢圓 1"/>
          <p:cNvSpPr/>
          <p:nvPr/>
        </p:nvSpPr>
        <p:spPr>
          <a:xfrm>
            <a:off x="8172400" y="4293096"/>
            <a:ext cx="720080" cy="72008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575167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37</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558415"/>
            <a:ext cx="8249618" cy="304698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該帳號應為下列何者</a:t>
            </a:r>
            <a:r>
              <a:rPr lang="en-US" altLang="zh-TW" sz="3200" spc="-100" dirty="0" smtClean="0"/>
              <a:t>?</a:t>
            </a:r>
          </a:p>
          <a:p>
            <a:pPr algn="just"/>
            <a:endParaRPr lang="en-US" altLang="zh-TW" sz="3200" spc="-100" dirty="0"/>
          </a:p>
          <a:p>
            <a:pPr algn="just"/>
            <a:r>
              <a:rPr lang="en-US" altLang="zh-TW" sz="3200" spc="-100" dirty="0"/>
              <a:t>(A)Tom</a:t>
            </a:r>
          </a:p>
          <a:p>
            <a:pPr algn="just"/>
            <a:r>
              <a:rPr lang="en-US" altLang="zh-TW" sz="3200" spc="-100" dirty="0"/>
              <a:t>(B) Paris</a:t>
            </a:r>
          </a:p>
          <a:p>
            <a:pPr algn="just"/>
            <a:r>
              <a:rPr lang="en-US" altLang="zh-TW" sz="3200" spc="-100" dirty="0"/>
              <a:t>(C) </a:t>
            </a:r>
            <a:r>
              <a:rPr lang="en-US" altLang="zh-TW" sz="3200" spc="-100" dirty="0" err="1"/>
              <a:t>Xuser</a:t>
            </a:r>
            <a:endParaRPr lang="en-US" altLang="zh-TW" sz="3200" spc="-100" dirty="0"/>
          </a:p>
          <a:p>
            <a:pPr algn="just"/>
            <a:r>
              <a:rPr lang="en-US" altLang="zh-TW" sz="3200" spc="-100" dirty="0"/>
              <a:t>(D)Jason</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5-1,</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12622252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37</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558415"/>
            <a:ext cx="8249618" cy="304698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該帳號應為下列何者</a:t>
            </a:r>
            <a:r>
              <a:rPr lang="en-US" altLang="zh-TW" sz="3200" spc="-100" dirty="0" smtClean="0"/>
              <a:t>?</a:t>
            </a:r>
          </a:p>
          <a:p>
            <a:pPr algn="just"/>
            <a:endParaRPr lang="en-US" altLang="zh-TW" sz="3200" spc="-100" dirty="0"/>
          </a:p>
          <a:p>
            <a:pPr algn="just"/>
            <a:r>
              <a:rPr lang="en-US" altLang="zh-TW" sz="3200" spc="-100" dirty="0"/>
              <a:t>(A)Tom</a:t>
            </a:r>
          </a:p>
          <a:p>
            <a:pPr algn="just"/>
            <a:r>
              <a:rPr lang="en-US" altLang="zh-TW" sz="3200" spc="-100" dirty="0"/>
              <a:t>(B) Paris</a:t>
            </a:r>
          </a:p>
          <a:p>
            <a:pPr algn="just"/>
            <a:r>
              <a:rPr lang="en-US" altLang="zh-TW" sz="3200" spc="-100" dirty="0">
                <a:solidFill>
                  <a:srgbClr val="FF0000"/>
                </a:solidFill>
              </a:rPr>
              <a:t>(C) </a:t>
            </a:r>
            <a:r>
              <a:rPr lang="en-US" altLang="zh-TW" sz="3200" spc="-100" dirty="0" err="1">
                <a:solidFill>
                  <a:srgbClr val="FF0000"/>
                </a:solidFill>
              </a:rPr>
              <a:t>Xuser</a:t>
            </a:r>
            <a:endParaRPr lang="en-US" altLang="zh-TW" sz="3200" spc="-100" dirty="0">
              <a:solidFill>
                <a:srgbClr val="FF0000"/>
              </a:solidFill>
            </a:endParaRPr>
          </a:p>
          <a:p>
            <a:pPr algn="just"/>
            <a:r>
              <a:rPr lang="en-US" altLang="zh-TW" sz="3200" spc="-100" dirty="0"/>
              <a:t>(D)Jason</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5-1,</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22589180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21</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關於網站檢測報告分析</a:t>
            </a:r>
            <a:r>
              <a:rPr lang="en-US" altLang="zh-TW" sz="3200" spc="-100" dirty="0"/>
              <a:t>,</a:t>
            </a:r>
            <a:r>
              <a:rPr lang="zh-TW" altLang="en-US" sz="3200" spc="-100" dirty="0"/>
              <a:t>下列敘述</a:t>
            </a:r>
          </a:p>
          <a:p>
            <a:pPr algn="just"/>
            <a:r>
              <a:rPr lang="zh-TW" altLang="en-US" sz="3200" spc="-100" dirty="0"/>
              <a:t>哪些正確</a:t>
            </a:r>
            <a:r>
              <a:rPr lang="en-US" altLang="zh-TW" sz="3200" spc="-100" dirty="0" smtClean="0"/>
              <a:t>?</a:t>
            </a:r>
          </a:p>
          <a:p>
            <a:pPr algn="just"/>
            <a:endParaRPr lang="en-US" altLang="zh-TW" sz="3200" spc="-100" dirty="0"/>
          </a:p>
          <a:p>
            <a:pPr algn="just"/>
            <a:r>
              <a:rPr lang="en-US" altLang="zh-TW" sz="3200" spc="-100" dirty="0"/>
              <a:t>(A)</a:t>
            </a:r>
            <a:r>
              <a:rPr lang="zh-TW" altLang="en-US" sz="3200" spc="-100" dirty="0"/>
              <a:t>藍色燈號資安報告項目</a:t>
            </a:r>
            <a:r>
              <a:rPr lang="en-US" altLang="zh-TW" sz="3200" spc="-100" dirty="0"/>
              <a:t>,</a:t>
            </a:r>
            <a:r>
              <a:rPr lang="zh-TW" altLang="en-US" sz="3200" spc="-100" dirty="0"/>
              <a:t>不需要關注處理</a:t>
            </a:r>
            <a:r>
              <a:rPr lang="en-US" altLang="zh-TW" sz="3200" spc="-100" dirty="0"/>
              <a:t>,</a:t>
            </a:r>
            <a:r>
              <a:rPr lang="zh-TW" altLang="en-US" sz="3200" spc="-100" dirty="0"/>
              <a:t>並無風險</a:t>
            </a:r>
          </a:p>
          <a:p>
            <a:pPr algn="just"/>
            <a:r>
              <a:rPr lang="en-US" altLang="zh-TW" sz="3200" spc="-100" dirty="0"/>
              <a:t>(B) </a:t>
            </a:r>
            <a:r>
              <a:rPr lang="zh-TW" altLang="en-US" sz="3200" spc="-100" dirty="0"/>
              <a:t>在網站檢測報告中</a:t>
            </a:r>
            <a:r>
              <a:rPr lang="en-US" altLang="zh-TW" sz="3200" spc="-100" dirty="0"/>
              <a:t>,</a:t>
            </a:r>
            <a:r>
              <a:rPr lang="zh-TW" altLang="en-US" sz="3200" spc="-100" dirty="0"/>
              <a:t>本項內容測試</a:t>
            </a:r>
            <a:r>
              <a:rPr lang="en-US" altLang="zh-TW" sz="3200" spc="-100" dirty="0"/>
              <a:t>,</a:t>
            </a:r>
            <a:r>
              <a:rPr lang="zh-TW" altLang="en-US" sz="3200" spc="-100" dirty="0"/>
              <a:t>回應結果 </a:t>
            </a:r>
            <a:r>
              <a:rPr lang="en-US" altLang="zh-TW" sz="3200" spc="-100" dirty="0"/>
              <a:t>200 </a:t>
            </a:r>
            <a:r>
              <a:rPr lang="zh-TW" altLang="en-US" sz="3200" spc="-100" dirty="0"/>
              <a:t>表示成功</a:t>
            </a:r>
          </a:p>
          <a:p>
            <a:pPr algn="just"/>
            <a:r>
              <a:rPr lang="en-US" altLang="zh-TW" sz="3200" spc="-100" dirty="0"/>
              <a:t>(C) </a:t>
            </a:r>
            <a:r>
              <a:rPr lang="zh-TW" altLang="en-US" sz="3200" spc="-100" dirty="0"/>
              <a:t>在解析內容中發現帳號與密碼</a:t>
            </a:r>
          </a:p>
          <a:p>
            <a:pPr algn="just"/>
            <a:r>
              <a:rPr lang="en-US" altLang="zh-TW" sz="3200" spc="-100" dirty="0"/>
              <a:t>(D)</a:t>
            </a:r>
            <a:r>
              <a:rPr lang="zh-TW" altLang="en-US" sz="3200" spc="-100" dirty="0"/>
              <a:t>在網站檢測報告中發現在傳輸過程中</a:t>
            </a:r>
            <a:r>
              <a:rPr lang="en-US" altLang="zh-TW" sz="3200" spc="-100" dirty="0"/>
              <a:t>,</a:t>
            </a:r>
            <a:r>
              <a:rPr lang="zh-TW" altLang="en-US" sz="3200" spc="-100" dirty="0"/>
              <a:t>對敏感資料未作保護</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a:t>1-1,</a:t>
            </a:r>
            <a:r>
              <a:rPr lang="zh-TW" altLang="en-US" sz="3200" dirty="0"/>
              <a:t>複選題</a:t>
            </a:r>
            <a:r>
              <a:rPr lang="en-US" altLang="zh-TW" sz="3200" dirty="0"/>
              <a:t>)</a:t>
            </a:r>
            <a:endParaRPr lang="zh-TW" altLang="en-US" sz="3200" dirty="0"/>
          </a:p>
        </p:txBody>
      </p:sp>
    </p:spTree>
    <p:extLst>
      <p:ext uri="{BB962C8B-B14F-4D97-AF65-F5344CB8AC3E}">
        <p14:creationId xmlns:p14="http://schemas.microsoft.com/office/powerpoint/2010/main" val="168348036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38</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107504" y="1018919"/>
            <a:ext cx="8856983" cy="5016758"/>
          </a:xfrm>
          <a:prstGeom prst="rect">
            <a:avLst/>
          </a:prstGeom>
        </p:spPr>
        <p:txBody>
          <a:bodyPr wrap="square">
            <a:spAutoFit/>
          </a:bodyPr>
          <a:lstStyle/>
          <a:p>
            <a:pPr algn="just"/>
            <a:r>
              <a:rPr lang="zh-TW" altLang="en-US" sz="2800" spc="-100" dirty="0"/>
              <a:t>上述情境中</a:t>
            </a:r>
            <a:r>
              <a:rPr lang="en-US" altLang="zh-TW" sz="2800" spc="-100" dirty="0"/>
              <a:t>,</a:t>
            </a:r>
            <a:r>
              <a:rPr lang="zh-TW" altLang="en-US" sz="2800" spc="-100" dirty="0"/>
              <a:t>若該電腦主機作業系統為 </a:t>
            </a:r>
            <a:r>
              <a:rPr lang="en-US" altLang="zh-TW" sz="2800" spc="-100" dirty="0"/>
              <a:t>Win7</a:t>
            </a:r>
            <a:r>
              <a:rPr lang="en-US" altLang="zh-TW" sz="2800" spc="-100" dirty="0" smtClean="0"/>
              <a:t>,</a:t>
            </a:r>
            <a:r>
              <a:rPr lang="zh-TW" altLang="en-US" sz="2800" spc="-100" dirty="0" smtClean="0"/>
              <a:t>同一</a:t>
            </a:r>
            <a:r>
              <a:rPr lang="zh-TW" altLang="en-US" sz="2800" spc="-100" dirty="0"/>
              <a:t>時間</a:t>
            </a:r>
            <a:r>
              <a:rPr lang="en-US" altLang="zh-TW" sz="2800" spc="-100" dirty="0"/>
              <a:t>,</a:t>
            </a:r>
            <a:r>
              <a:rPr lang="zh-TW" altLang="en-US" sz="2800" spc="-100" dirty="0"/>
              <a:t>資安人員在該台主機 </a:t>
            </a:r>
            <a:r>
              <a:rPr lang="en-US" altLang="zh-TW" sz="2800" spc="-100" dirty="0"/>
              <a:t>acc.txt </a:t>
            </a:r>
            <a:r>
              <a:rPr lang="zh-TW" altLang="en-US" sz="2800" spc="-100" dirty="0"/>
              <a:t>同一目錄</a:t>
            </a:r>
            <a:r>
              <a:rPr lang="en-US" altLang="zh-TW" sz="2800" spc="-100" dirty="0"/>
              <a:t>,</a:t>
            </a:r>
            <a:r>
              <a:rPr lang="zh-TW" altLang="en-US" sz="2800" spc="-100" dirty="0"/>
              <a:t>發現另一個</a:t>
            </a:r>
            <a:r>
              <a:rPr lang="zh-TW" altLang="en-US" sz="2800" spc="-100" dirty="0" smtClean="0"/>
              <a:t>檔案</a:t>
            </a:r>
            <a:endParaRPr lang="en-US" altLang="zh-TW" sz="2800" spc="-100" dirty="0" smtClean="0"/>
          </a:p>
          <a:p>
            <a:pPr algn="just"/>
            <a:endParaRPr lang="en-US" altLang="zh-TW" sz="3200" spc="-100" dirty="0"/>
          </a:p>
          <a:p>
            <a:pPr algn="just"/>
            <a:endParaRPr lang="en-US" altLang="zh-TW" sz="3200" spc="-100" dirty="0" smtClean="0"/>
          </a:p>
          <a:p>
            <a:pPr algn="just"/>
            <a:endParaRPr lang="en-US" altLang="zh-TW" sz="3200" spc="-100" dirty="0"/>
          </a:p>
          <a:p>
            <a:pPr algn="just"/>
            <a:r>
              <a:rPr lang="en-US" altLang="zh-TW" sz="2400" spc="-100" dirty="0"/>
              <a:t>(A)</a:t>
            </a:r>
            <a:r>
              <a:rPr lang="zh-TW" altLang="en-US" sz="2400" spc="-100" dirty="0"/>
              <a:t>由這個檔案可以得知 </a:t>
            </a:r>
            <a:r>
              <a:rPr lang="en-US" altLang="zh-TW" sz="2400" spc="-100" dirty="0"/>
              <a:t>Jason </a:t>
            </a:r>
            <a:r>
              <a:rPr lang="zh-TW" altLang="en-US" sz="2400" spc="-100" dirty="0"/>
              <a:t>為這台電腦具 </a:t>
            </a:r>
            <a:r>
              <a:rPr lang="en-US" altLang="zh-TW" sz="2400" spc="-100" dirty="0"/>
              <a:t>administrator </a:t>
            </a:r>
            <a:r>
              <a:rPr lang="zh-TW" altLang="en-US" sz="2400" spc="-100" dirty="0"/>
              <a:t>權限的帳戶</a:t>
            </a:r>
          </a:p>
          <a:p>
            <a:pPr algn="just"/>
            <a:r>
              <a:rPr lang="en-US" altLang="zh-TW" sz="2400" spc="-100" dirty="0"/>
              <a:t>(B) </a:t>
            </a:r>
            <a:r>
              <a:rPr lang="zh-TW" altLang="en-US" sz="2400" spc="-100" dirty="0"/>
              <a:t>這看起來像是這台電腦的用戶與密碼 </a:t>
            </a:r>
            <a:r>
              <a:rPr lang="en-US" altLang="zh-TW" sz="2400" spc="-100" dirty="0"/>
              <a:t>hash,</a:t>
            </a:r>
            <a:r>
              <a:rPr lang="zh-TW" altLang="en-US" sz="2400" spc="-100" dirty="0"/>
              <a:t>其中密碼 </a:t>
            </a:r>
            <a:r>
              <a:rPr lang="en-US" altLang="zh-TW" sz="2400" spc="-100" dirty="0"/>
              <a:t>hash </a:t>
            </a:r>
            <a:r>
              <a:rPr lang="zh-TW" altLang="en-US" sz="2400" spc="-100" dirty="0" smtClean="0"/>
              <a:t>為</a:t>
            </a:r>
            <a:r>
              <a:rPr lang="en-US" altLang="zh-TW" sz="2400" spc="-100" dirty="0" err="1" smtClean="0"/>
              <a:t>kerberos</a:t>
            </a:r>
            <a:r>
              <a:rPr lang="en-US" altLang="zh-TW" sz="2400" spc="-100" dirty="0" smtClean="0"/>
              <a:t> </a:t>
            </a:r>
            <a:r>
              <a:rPr lang="zh-TW" altLang="en-US" sz="2400" spc="-100" dirty="0"/>
              <a:t>格式</a:t>
            </a:r>
          </a:p>
          <a:p>
            <a:pPr algn="just"/>
            <a:r>
              <a:rPr lang="en-US" altLang="zh-TW" sz="2400" spc="-100" dirty="0"/>
              <a:t>(C) </a:t>
            </a:r>
            <a:r>
              <a:rPr lang="zh-TW" altLang="en-US" sz="2400" spc="-100" dirty="0"/>
              <a:t>這看起來像是這台電腦的用戶與密碼 </a:t>
            </a:r>
            <a:r>
              <a:rPr lang="en-US" altLang="zh-TW" sz="2400" spc="-100" dirty="0"/>
              <a:t>hash,</a:t>
            </a:r>
            <a:r>
              <a:rPr lang="zh-TW" altLang="en-US" sz="2400" spc="-100" dirty="0"/>
              <a:t>其中密碼 </a:t>
            </a:r>
            <a:r>
              <a:rPr lang="en-US" altLang="zh-TW" sz="2400" spc="-100" dirty="0"/>
              <a:t>hash </a:t>
            </a:r>
            <a:r>
              <a:rPr lang="zh-TW" altLang="en-US" sz="2400" spc="-100" dirty="0"/>
              <a:t>為 </a:t>
            </a:r>
            <a:r>
              <a:rPr lang="en-US" altLang="zh-TW" sz="2400" spc="-100" dirty="0"/>
              <a:t>NTLM</a:t>
            </a:r>
            <a:r>
              <a:rPr lang="zh-TW" altLang="en-US" sz="2400" spc="-100" dirty="0"/>
              <a:t>格式</a:t>
            </a:r>
          </a:p>
          <a:p>
            <a:pPr algn="just"/>
            <a:r>
              <a:rPr lang="en-US" altLang="zh-TW" sz="2400" spc="-100" dirty="0"/>
              <a:t>(D)</a:t>
            </a:r>
            <a:r>
              <a:rPr lang="zh-TW" altLang="en-US" sz="2400" spc="-100" dirty="0"/>
              <a:t>這看起來像是這台電腦的用戶與密碼 </a:t>
            </a:r>
            <a:r>
              <a:rPr lang="en-US" altLang="zh-TW" sz="2400" spc="-100" dirty="0"/>
              <a:t>hash,</a:t>
            </a:r>
            <a:r>
              <a:rPr lang="zh-TW" altLang="en-US" sz="2400" spc="-100" dirty="0"/>
              <a:t>其中密碼 </a:t>
            </a:r>
            <a:r>
              <a:rPr lang="en-US" altLang="zh-TW" sz="2400" spc="-100" dirty="0"/>
              <a:t>hash </a:t>
            </a:r>
            <a:r>
              <a:rPr lang="zh-TW" altLang="en-US" sz="2400" spc="-100" dirty="0" smtClean="0"/>
              <a:t>為</a:t>
            </a:r>
            <a:r>
              <a:rPr lang="en-US" altLang="zh-TW" sz="2400" spc="-100" dirty="0" smtClean="0"/>
              <a:t>SHA512 </a:t>
            </a:r>
            <a:r>
              <a:rPr lang="zh-TW" altLang="en-US" sz="2400" spc="-100" dirty="0" smtClean="0"/>
              <a:t>格式</a:t>
            </a:r>
            <a:endParaRPr lang="zh-TW" altLang="en-US" sz="24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5-2,</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pic>
        <p:nvPicPr>
          <p:cNvPr id="6" name="圖片 5" descr="C:\Users\Win7\Desktop\11222.PNG"/>
          <p:cNvPicPr/>
          <p:nvPr/>
        </p:nvPicPr>
        <p:blipFill>
          <a:blip r:embed="rId2">
            <a:extLst>
              <a:ext uri="{28A0092B-C50C-407E-A947-70E740481C1C}">
                <a14:useLocalDpi xmlns:a14="http://schemas.microsoft.com/office/drawing/2010/main" val="0"/>
              </a:ext>
            </a:extLst>
          </a:blip>
          <a:srcRect/>
          <a:stretch>
            <a:fillRect/>
          </a:stretch>
        </p:blipFill>
        <p:spPr bwMode="auto">
          <a:xfrm>
            <a:off x="857749" y="1988840"/>
            <a:ext cx="7114079" cy="1306623"/>
          </a:xfrm>
          <a:prstGeom prst="rect">
            <a:avLst/>
          </a:prstGeom>
          <a:noFill/>
          <a:ln>
            <a:noFill/>
          </a:ln>
        </p:spPr>
      </p:pic>
    </p:spTree>
    <p:extLst>
      <p:ext uri="{BB962C8B-B14F-4D97-AF65-F5344CB8AC3E}">
        <p14:creationId xmlns:p14="http://schemas.microsoft.com/office/powerpoint/2010/main" val="32292201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38</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1018919"/>
            <a:ext cx="8249618" cy="5878532"/>
          </a:xfrm>
          <a:prstGeom prst="rect">
            <a:avLst/>
          </a:prstGeom>
        </p:spPr>
        <p:txBody>
          <a:bodyPr wrap="square">
            <a:spAutoFit/>
          </a:bodyPr>
          <a:lstStyle/>
          <a:p>
            <a:pPr algn="just"/>
            <a:r>
              <a:rPr lang="zh-TW" altLang="en-US" sz="2800" spc="-100" dirty="0"/>
              <a:t>上述情境中</a:t>
            </a:r>
            <a:r>
              <a:rPr lang="en-US" altLang="zh-TW" sz="2800" spc="-100" dirty="0"/>
              <a:t>,</a:t>
            </a:r>
            <a:r>
              <a:rPr lang="zh-TW" altLang="en-US" sz="2800" spc="-100" dirty="0"/>
              <a:t>若該電腦主機作業系統為 </a:t>
            </a:r>
            <a:r>
              <a:rPr lang="en-US" altLang="zh-TW" sz="2800" spc="-100" dirty="0"/>
              <a:t>Win7</a:t>
            </a:r>
            <a:r>
              <a:rPr lang="en-US" altLang="zh-TW" sz="2800" spc="-100" dirty="0" smtClean="0"/>
              <a:t>,</a:t>
            </a:r>
            <a:r>
              <a:rPr lang="zh-TW" altLang="en-US" sz="2800" spc="-100" dirty="0" smtClean="0"/>
              <a:t>同一</a:t>
            </a:r>
            <a:r>
              <a:rPr lang="zh-TW" altLang="en-US" sz="2800" spc="-100" dirty="0"/>
              <a:t>時間</a:t>
            </a:r>
            <a:r>
              <a:rPr lang="en-US" altLang="zh-TW" sz="2800" spc="-100" dirty="0"/>
              <a:t>,</a:t>
            </a:r>
            <a:r>
              <a:rPr lang="zh-TW" altLang="en-US" sz="2800" spc="-100" dirty="0"/>
              <a:t>資安人員在該台主機 </a:t>
            </a:r>
            <a:r>
              <a:rPr lang="en-US" altLang="zh-TW" sz="2800" spc="-100" dirty="0"/>
              <a:t>acc.txt </a:t>
            </a:r>
            <a:r>
              <a:rPr lang="zh-TW" altLang="en-US" sz="2800" spc="-100" dirty="0"/>
              <a:t>同一目錄</a:t>
            </a:r>
            <a:r>
              <a:rPr lang="en-US" altLang="zh-TW" sz="2800" spc="-100" dirty="0"/>
              <a:t>,</a:t>
            </a:r>
            <a:r>
              <a:rPr lang="zh-TW" altLang="en-US" sz="2800" spc="-100" dirty="0"/>
              <a:t>發現另一個</a:t>
            </a:r>
            <a:r>
              <a:rPr lang="zh-TW" altLang="en-US" sz="2800" spc="-100" dirty="0" smtClean="0"/>
              <a:t>檔案</a:t>
            </a:r>
            <a:endParaRPr lang="en-US" altLang="zh-TW" sz="2800" spc="-100" dirty="0" smtClean="0"/>
          </a:p>
          <a:p>
            <a:pPr algn="just"/>
            <a:endParaRPr lang="en-US" altLang="zh-TW" sz="3200" spc="-100" dirty="0"/>
          </a:p>
          <a:p>
            <a:pPr algn="just"/>
            <a:endParaRPr lang="en-US" altLang="zh-TW" sz="3200" spc="-100" dirty="0" smtClean="0"/>
          </a:p>
          <a:p>
            <a:pPr algn="just"/>
            <a:endParaRPr lang="en-US" altLang="zh-TW" sz="3200" spc="-100" dirty="0"/>
          </a:p>
          <a:p>
            <a:pPr algn="just"/>
            <a:r>
              <a:rPr lang="en-US" altLang="zh-TW" sz="2800" spc="-100" dirty="0"/>
              <a:t>(A)</a:t>
            </a:r>
            <a:r>
              <a:rPr lang="zh-TW" altLang="en-US" sz="2800" spc="-100" dirty="0"/>
              <a:t>由這個檔案可以得知 </a:t>
            </a:r>
            <a:r>
              <a:rPr lang="en-US" altLang="zh-TW" sz="2800" spc="-100" dirty="0"/>
              <a:t>Jason </a:t>
            </a:r>
            <a:r>
              <a:rPr lang="zh-TW" altLang="en-US" sz="2800" spc="-100" dirty="0"/>
              <a:t>為這台電腦具 </a:t>
            </a:r>
            <a:r>
              <a:rPr lang="en-US" altLang="zh-TW" sz="2800" spc="-100" dirty="0"/>
              <a:t>administrator </a:t>
            </a:r>
            <a:r>
              <a:rPr lang="zh-TW" altLang="en-US" sz="2800" spc="-100" dirty="0"/>
              <a:t>權限的帳戶</a:t>
            </a:r>
          </a:p>
          <a:p>
            <a:pPr algn="just"/>
            <a:r>
              <a:rPr lang="en-US" altLang="zh-TW" sz="2800" spc="-100" dirty="0"/>
              <a:t>(B) </a:t>
            </a:r>
            <a:r>
              <a:rPr lang="zh-TW" altLang="en-US" sz="2800" spc="-100" dirty="0"/>
              <a:t>這看起來像是這台電腦的用戶與密碼 </a:t>
            </a:r>
            <a:r>
              <a:rPr lang="en-US" altLang="zh-TW" sz="2800" spc="-100" dirty="0"/>
              <a:t>hash,</a:t>
            </a:r>
            <a:r>
              <a:rPr lang="zh-TW" altLang="en-US" sz="2800" spc="-100" dirty="0"/>
              <a:t>其中密碼 </a:t>
            </a:r>
            <a:r>
              <a:rPr lang="en-US" altLang="zh-TW" sz="2800" spc="-100" dirty="0"/>
              <a:t>hash </a:t>
            </a:r>
            <a:r>
              <a:rPr lang="zh-TW" altLang="en-US" sz="2800" spc="-100" dirty="0" smtClean="0"/>
              <a:t>為</a:t>
            </a:r>
            <a:r>
              <a:rPr lang="en-US" altLang="zh-TW" sz="2800" spc="-100" dirty="0" err="1" smtClean="0"/>
              <a:t>kerberos</a:t>
            </a:r>
            <a:r>
              <a:rPr lang="en-US" altLang="zh-TW" sz="2800" spc="-100" dirty="0" smtClean="0"/>
              <a:t> </a:t>
            </a:r>
            <a:r>
              <a:rPr lang="zh-TW" altLang="en-US" sz="2800" spc="-100" dirty="0"/>
              <a:t>格式</a:t>
            </a:r>
          </a:p>
          <a:p>
            <a:pPr algn="just"/>
            <a:r>
              <a:rPr lang="en-US" altLang="zh-TW" sz="2800" spc="-100" dirty="0">
                <a:solidFill>
                  <a:srgbClr val="FF0000"/>
                </a:solidFill>
              </a:rPr>
              <a:t>(C) </a:t>
            </a:r>
            <a:r>
              <a:rPr lang="zh-TW" altLang="en-US" sz="2800" spc="-100" dirty="0">
                <a:solidFill>
                  <a:srgbClr val="FF0000"/>
                </a:solidFill>
              </a:rPr>
              <a:t>這看起來像是這台電腦的用戶與密碼 </a:t>
            </a:r>
            <a:r>
              <a:rPr lang="en-US" altLang="zh-TW" sz="2800" spc="-100" dirty="0">
                <a:solidFill>
                  <a:srgbClr val="FF0000"/>
                </a:solidFill>
              </a:rPr>
              <a:t>hash,</a:t>
            </a:r>
            <a:r>
              <a:rPr lang="zh-TW" altLang="en-US" sz="2800" spc="-100" dirty="0">
                <a:solidFill>
                  <a:srgbClr val="FF0000"/>
                </a:solidFill>
              </a:rPr>
              <a:t>其中密碼 </a:t>
            </a:r>
            <a:r>
              <a:rPr lang="en-US" altLang="zh-TW" sz="2800" spc="-100" dirty="0">
                <a:solidFill>
                  <a:srgbClr val="FF0000"/>
                </a:solidFill>
              </a:rPr>
              <a:t>hash </a:t>
            </a:r>
            <a:r>
              <a:rPr lang="zh-TW" altLang="en-US" sz="2800" spc="-100" dirty="0">
                <a:solidFill>
                  <a:srgbClr val="FF0000"/>
                </a:solidFill>
              </a:rPr>
              <a:t>為 </a:t>
            </a:r>
            <a:r>
              <a:rPr lang="en-US" altLang="zh-TW" sz="2800" spc="-100" dirty="0">
                <a:solidFill>
                  <a:srgbClr val="FF0000"/>
                </a:solidFill>
              </a:rPr>
              <a:t>NTLM</a:t>
            </a:r>
            <a:r>
              <a:rPr lang="zh-TW" altLang="en-US" sz="2800" spc="-100" dirty="0">
                <a:solidFill>
                  <a:srgbClr val="FF0000"/>
                </a:solidFill>
              </a:rPr>
              <a:t>格式</a:t>
            </a:r>
          </a:p>
          <a:p>
            <a:pPr algn="just"/>
            <a:r>
              <a:rPr lang="en-US" altLang="zh-TW" sz="2800" spc="-100" dirty="0"/>
              <a:t>(D)</a:t>
            </a:r>
            <a:r>
              <a:rPr lang="zh-TW" altLang="en-US" sz="2800" spc="-100" dirty="0"/>
              <a:t>這看起來像是這台電腦的用戶與密碼 </a:t>
            </a:r>
            <a:r>
              <a:rPr lang="en-US" altLang="zh-TW" sz="2800" spc="-100" dirty="0"/>
              <a:t>hash,</a:t>
            </a:r>
            <a:r>
              <a:rPr lang="zh-TW" altLang="en-US" sz="2800" spc="-100" dirty="0"/>
              <a:t>其中密碼 </a:t>
            </a:r>
            <a:r>
              <a:rPr lang="en-US" altLang="zh-TW" sz="2800" spc="-100" dirty="0"/>
              <a:t>hash </a:t>
            </a:r>
            <a:r>
              <a:rPr lang="zh-TW" altLang="en-US" sz="2800" spc="-100" dirty="0" smtClean="0"/>
              <a:t>為</a:t>
            </a:r>
            <a:r>
              <a:rPr lang="en-US" altLang="zh-TW" sz="2800" spc="-100" dirty="0" smtClean="0"/>
              <a:t>SHA512 </a:t>
            </a:r>
            <a:r>
              <a:rPr lang="zh-TW" altLang="en-US" sz="2800" spc="-100" dirty="0" smtClean="0"/>
              <a:t>格式</a:t>
            </a:r>
            <a:endParaRPr lang="zh-TW" altLang="en-US" sz="2800" spc="-100" dirty="0"/>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5-2,</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pic>
        <p:nvPicPr>
          <p:cNvPr id="6" name="圖片 5" descr="C:\Users\Win7\Desktop\11222.PNG"/>
          <p:cNvPicPr/>
          <p:nvPr/>
        </p:nvPicPr>
        <p:blipFill>
          <a:blip r:embed="rId2">
            <a:extLst>
              <a:ext uri="{28A0092B-C50C-407E-A947-70E740481C1C}">
                <a14:useLocalDpi xmlns:a14="http://schemas.microsoft.com/office/drawing/2010/main" val="0"/>
              </a:ext>
            </a:extLst>
          </a:blip>
          <a:srcRect/>
          <a:stretch>
            <a:fillRect/>
          </a:stretch>
        </p:blipFill>
        <p:spPr bwMode="auto">
          <a:xfrm>
            <a:off x="554265" y="1930211"/>
            <a:ext cx="7671749" cy="1509268"/>
          </a:xfrm>
          <a:prstGeom prst="rect">
            <a:avLst/>
          </a:prstGeom>
          <a:noFill/>
          <a:ln>
            <a:noFill/>
          </a:ln>
        </p:spPr>
      </p:pic>
    </p:spTree>
    <p:extLst>
      <p:ext uri="{BB962C8B-B14F-4D97-AF65-F5344CB8AC3E}">
        <p14:creationId xmlns:p14="http://schemas.microsoft.com/office/powerpoint/2010/main" val="318741548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39</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227894" y="908720"/>
            <a:ext cx="8249618" cy="5509200"/>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若資安人員確認此一現象可能是駭客入侵或電腦遭惡意程式感染</a:t>
            </a:r>
            <a:r>
              <a:rPr lang="en-US" altLang="zh-TW" sz="3200" spc="-100" dirty="0"/>
              <a:t>,</a:t>
            </a:r>
            <a:r>
              <a:rPr lang="zh-TW" altLang="en-US" sz="3200" spc="-100" dirty="0"/>
              <a:t>故進一步檢查電腦應用程式執行</a:t>
            </a:r>
            <a:r>
              <a:rPr lang="zh-TW" altLang="en-US" sz="3200" spc="-100" dirty="0" smtClean="0"/>
              <a:t>狀態</a:t>
            </a:r>
            <a:r>
              <a:rPr lang="en-US" altLang="zh-TW" sz="3200" spc="-100" dirty="0"/>
              <a:t>,</a:t>
            </a:r>
            <a:r>
              <a:rPr lang="zh-TW" altLang="en-US" sz="3200" spc="-100" dirty="0"/>
              <a:t>發現有一不明程式常駐在電腦中執行</a:t>
            </a:r>
            <a:r>
              <a:rPr lang="en-US" altLang="zh-TW" sz="3200" spc="-100" dirty="0"/>
              <a:t>,</a:t>
            </a:r>
            <a:r>
              <a:rPr lang="zh-TW" altLang="en-US" sz="3200" spc="-100" dirty="0"/>
              <a:t>下列何者「不」能列出</a:t>
            </a:r>
            <a:r>
              <a:rPr lang="zh-TW" altLang="en-US" sz="3200" spc="-100" dirty="0" smtClean="0"/>
              <a:t>目前 </a:t>
            </a:r>
            <a:r>
              <a:rPr lang="en-US" altLang="zh-TW" sz="3200" spc="-100" dirty="0"/>
              <a:t>windows </a:t>
            </a:r>
            <a:r>
              <a:rPr lang="zh-TW" altLang="en-US" sz="3200" spc="-100" dirty="0"/>
              <a:t>電腦中正在運行的程式</a:t>
            </a:r>
            <a:r>
              <a:rPr lang="en-US" altLang="zh-TW" sz="3200" spc="-100" dirty="0"/>
              <a:t>?(</a:t>
            </a:r>
            <a:r>
              <a:rPr lang="zh-TW" altLang="en-US" sz="3200" spc="-100" dirty="0"/>
              <a:t>請勿考量 </a:t>
            </a:r>
            <a:r>
              <a:rPr lang="en-US" altLang="zh-TW" sz="3200" spc="-100" dirty="0"/>
              <a:t>windows </a:t>
            </a:r>
            <a:r>
              <a:rPr lang="zh-TW" altLang="en-US" sz="3200" spc="-100" dirty="0"/>
              <a:t>版本問題</a:t>
            </a:r>
            <a:r>
              <a:rPr lang="en-US" altLang="zh-TW" sz="3200" spc="-100" dirty="0" smtClean="0"/>
              <a:t>)</a:t>
            </a:r>
          </a:p>
          <a:p>
            <a:pPr algn="just"/>
            <a:endParaRPr lang="en-US" altLang="zh-TW" sz="3200" spc="-100" dirty="0"/>
          </a:p>
          <a:p>
            <a:pPr algn="just"/>
            <a:r>
              <a:rPr lang="en-US" altLang="zh-TW" sz="3200" spc="-100" dirty="0"/>
              <a:t>(A)</a:t>
            </a:r>
            <a:r>
              <a:rPr lang="zh-TW" altLang="en-US" sz="3200" spc="-100" dirty="0"/>
              <a:t>在 </a:t>
            </a:r>
            <a:r>
              <a:rPr lang="en-US" altLang="zh-TW" sz="3200" spc="-100" dirty="0"/>
              <a:t>command line(</a:t>
            </a:r>
            <a:r>
              <a:rPr lang="en-US" altLang="zh-TW" sz="3200" spc="-100" dirty="0" err="1"/>
              <a:t>cmd</a:t>
            </a:r>
            <a:r>
              <a:rPr lang="en-US" altLang="zh-TW" sz="3200" spc="-100" dirty="0"/>
              <a:t>)</a:t>
            </a:r>
            <a:r>
              <a:rPr lang="zh-TW" altLang="en-US" sz="3200" spc="-100" dirty="0"/>
              <a:t>中執行 </a:t>
            </a:r>
            <a:r>
              <a:rPr lang="en-US" altLang="zh-TW" sz="3200" spc="-100" dirty="0" err="1"/>
              <a:t>tasklist</a:t>
            </a:r>
            <a:r>
              <a:rPr lang="en-US" altLang="zh-TW" sz="3200" spc="-100" dirty="0"/>
              <a:t> </a:t>
            </a:r>
            <a:r>
              <a:rPr lang="zh-TW" altLang="en-US" sz="3200" spc="-100" dirty="0"/>
              <a:t>指令</a:t>
            </a:r>
          </a:p>
          <a:p>
            <a:pPr algn="just"/>
            <a:r>
              <a:rPr lang="en-US" altLang="zh-TW" sz="3200" spc="-100" dirty="0"/>
              <a:t>(B) </a:t>
            </a:r>
            <a:r>
              <a:rPr lang="zh-TW" altLang="en-US" sz="3200" spc="-100" dirty="0"/>
              <a:t>在 </a:t>
            </a:r>
            <a:r>
              <a:rPr lang="en-US" altLang="zh-TW" sz="3200" spc="-100" dirty="0"/>
              <a:t>command line(</a:t>
            </a:r>
            <a:r>
              <a:rPr lang="en-US" altLang="zh-TW" sz="3200" spc="-100" dirty="0" err="1"/>
              <a:t>cmd</a:t>
            </a:r>
            <a:r>
              <a:rPr lang="en-US" altLang="zh-TW" sz="3200" spc="-100" dirty="0"/>
              <a:t>)</a:t>
            </a:r>
            <a:r>
              <a:rPr lang="zh-TW" altLang="en-US" sz="3200" spc="-100" dirty="0"/>
              <a:t>中執行 </a:t>
            </a:r>
            <a:r>
              <a:rPr lang="en-US" altLang="zh-TW" sz="3200" spc="-100" dirty="0" err="1"/>
              <a:t>netstat</a:t>
            </a:r>
            <a:r>
              <a:rPr lang="en-US" altLang="zh-TW" sz="3200" spc="-100" dirty="0"/>
              <a:t> -a </a:t>
            </a:r>
            <a:r>
              <a:rPr lang="zh-TW" altLang="en-US" sz="3200" spc="-100" dirty="0"/>
              <a:t>指令</a:t>
            </a:r>
          </a:p>
          <a:p>
            <a:pPr algn="just"/>
            <a:r>
              <a:rPr lang="en-US" altLang="zh-TW" sz="3200" spc="-100" dirty="0"/>
              <a:t>(C) </a:t>
            </a:r>
            <a:r>
              <a:rPr lang="zh-TW" altLang="en-US" sz="3200" spc="-100" dirty="0"/>
              <a:t>在 </a:t>
            </a:r>
            <a:r>
              <a:rPr lang="en-US" altLang="zh-TW" sz="3200" spc="-100" dirty="0" err="1"/>
              <a:t>Powershell</a:t>
            </a:r>
            <a:r>
              <a:rPr lang="en-US" altLang="zh-TW" sz="3200" spc="-100" dirty="0"/>
              <a:t> </a:t>
            </a:r>
            <a:r>
              <a:rPr lang="zh-TW" altLang="en-US" sz="3200" spc="-100" dirty="0"/>
              <a:t>中執行 </a:t>
            </a:r>
            <a:r>
              <a:rPr lang="en-US" altLang="zh-TW" sz="3200" spc="-100" dirty="0"/>
              <a:t>get-process </a:t>
            </a:r>
            <a:r>
              <a:rPr lang="zh-TW" altLang="en-US" sz="3200" spc="-100" dirty="0"/>
              <a:t>指令</a:t>
            </a:r>
          </a:p>
          <a:p>
            <a:pPr algn="just"/>
            <a:r>
              <a:rPr lang="en-US" altLang="zh-TW" sz="3200" spc="-100" dirty="0"/>
              <a:t>(D)</a:t>
            </a:r>
            <a:r>
              <a:rPr lang="zh-TW" altLang="en-US" sz="3200" spc="-100" dirty="0"/>
              <a:t>在 </a:t>
            </a:r>
            <a:r>
              <a:rPr lang="en-US" altLang="zh-TW" sz="3200" spc="-100" dirty="0" err="1"/>
              <a:t>Powershell</a:t>
            </a:r>
            <a:r>
              <a:rPr lang="en-US" altLang="zh-TW" sz="3200" spc="-100" dirty="0"/>
              <a:t> </a:t>
            </a:r>
            <a:r>
              <a:rPr lang="zh-TW" altLang="en-US" sz="3200" spc="-100" dirty="0"/>
              <a:t>中執行 </a:t>
            </a:r>
            <a:r>
              <a:rPr lang="en-US" altLang="zh-TW" sz="3200" spc="-100" dirty="0" err="1"/>
              <a:t>tasklist</a:t>
            </a:r>
            <a:r>
              <a:rPr lang="en-US" altLang="zh-TW" sz="3200" spc="-100" dirty="0"/>
              <a:t> </a:t>
            </a:r>
            <a:r>
              <a:rPr lang="zh-TW" altLang="en-US" sz="3200" spc="-100" dirty="0"/>
              <a:t>指令</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5-3,</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421387715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39</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253030" y="1052736"/>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若資安人員確認此一現象可能是駭客入侵或電腦遭惡意程式感染</a:t>
            </a:r>
            <a:r>
              <a:rPr lang="en-US" altLang="zh-TW" sz="3200" spc="-100" dirty="0"/>
              <a:t>,</a:t>
            </a:r>
            <a:r>
              <a:rPr lang="zh-TW" altLang="en-US" sz="3200" spc="-100" dirty="0"/>
              <a:t>故進一步檢查電腦應用程式執行</a:t>
            </a:r>
            <a:r>
              <a:rPr lang="zh-TW" altLang="en-US" sz="3200" spc="-100" dirty="0" smtClean="0"/>
              <a:t>狀態</a:t>
            </a:r>
            <a:r>
              <a:rPr lang="en-US" altLang="zh-TW" sz="3200" spc="-100" dirty="0"/>
              <a:t>,</a:t>
            </a:r>
            <a:r>
              <a:rPr lang="zh-TW" altLang="en-US" sz="3200" spc="-100" dirty="0"/>
              <a:t>發現有一不明程式常駐在電腦中執行</a:t>
            </a:r>
            <a:r>
              <a:rPr lang="en-US" altLang="zh-TW" sz="3200" spc="-100" dirty="0"/>
              <a:t>,</a:t>
            </a:r>
            <a:r>
              <a:rPr lang="zh-TW" altLang="en-US" sz="3200" spc="-100" dirty="0"/>
              <a:t>下列何者「不」能列出</a:t>
            </a:r>
            <a:r>
              <a:rPr lang="zh-TW" altLang="en-US" sz="3200" spc="-100" dirty="0" smtClean="0"/>
              <a:t>目前 </a:t>
            </a:r>
            <a:r>
              <a:rPr lang="en-US" altLang="zh-TW" sz="3200" spc="-100" dirty="0"/>
              <a:t>windows </a:t>
            </a:r>
            <a:r>
              <a:rPr lang="zh-TW" altLang="en-US" sz="3200" spc="-100" dirty="0"/>
              <a:t>電腦中正在運行的程式</a:t>
            </a:r>
            <a:r>
              <a:rPr lang="en-US" altLang="zh-TW" sz="3200" spc="-100" dirty="0"/>
              <a:t>?(</a:t>
            </a:r>
            <a:r>
              <a:rPr lang="zh-TW" altLang="en-US" sz="3200" spc="-100" dirty="0"/>
              <a:t>請勿考量 </a:t>
            </a:r>
            <a:r>
              <a:rPr lang="en-US" altLang="zh-TW" sz="3200" spc="-100" dirty="0"/>
              <a:t>windows </a:t>
            </a:r>
            <a:r>
              <a:rPr lang="zh-TW" altLang="en-US" sz="3200" spc="-100" dirty="0"/>
              <a:t>版本問題</a:t>
            </a:r>
            <a:r>
              <a:rPr lang="en-US" altLang="zh-TW" sz="3200" spc="-100" dirty="0"/>
              <a:t>)</a:t>
            </a:r>
          </a:p>
          <a:p>
            <a:pPr algn="just"/>
            <a:r>
              <a:rPr lang="en-US" altLang="zh-TW" sz="3200" spc="-100" dirty="0"/>
              <a:t>(A)</a:t>
            </a:r>
            <a:r>
              <a:rPr lang="zh-TW" altLang="en-US" sz="3200" spc="-100" dirty="0"/>
              <a:t>在 </a:t>
            </a:r>
            <a:r>
              <a:rPr lang="en-US" altLang="zh-TW" sz="3200" spc="-100" dirty="0"/>
              <a:t>command line(</a:t>
            </a:r>
            <a:r>
              <a:rPr lang="en-US" altLang="zh-TW" sz="3200" spc="-100" dirty="0" err="1"/>
              <a:t>cmd</a:t>
            </a:r>
            <a:r>
              <a:rPr lang="en-US" altLang="zh-TW" sz="3200" spc="-100" dirty="0"/>
              <a:t>)</a:t>
            </a:r>
            <a:r>
              <a:rPr lang="zh-TW" altLang="en-US" sz="3200" spc="-100" dirty="0"/>
              <a:t>中執行 </a:t>
            </a:r>
            <a:r>
              <a:rPr lang="en-US" altLang="zh-TW" sz="3200" spc="-100" dirty="0" err="1"/>
              <a:t>tasklist</a:t>
            </a:r>
            <a:r>
              <a:rPr lang="en-US" altLang="zh-TW" sz="3200" spc="-100" dirty="0"/>
              <a:t> </a:t>
            </a:r>
            <a:r>
              <a:rPr lang="zh-TW" altLang="en-US" sz="3200" spc="-100" dirty="0"/>
              <a:t>指令</a:t>
            </a:r>
          </a:p>
          <a:p>
            <a:pPr algn="just"/>
            <a:r>
              <a:rPr lang="en-US" altLang="zh-TW" sz="3200" spc="-100" dirty="0">
                <a:solidFill>
                  <a:srgbClr val="FF0000"/>
                </a:solidFill>
              </a:rPr>
              <a:t>(B</a:t>
            </a:r>
            <a:r>
              <a:rPr lang="en-US" altLang="zh-TW" sz="3200" spc="-100" dirty="0" smtClean="0">
                <a:solidFill>
                  <a:srgbClr val="FF0000"/>
                </a:solidFill>
              </a:rPr>
              <a:t>)</a:t>
            </a:r>
            <a:r>
              <a:rPr lang="zh-TW" altLang="en-US" sz="3200" spc="-100" dirty="0" smtClean="0">
                <a:solidFill>
                  <a:srgbClr val="FF0000"/>
                </a:solidFill>
              </a:rPr>
              <a:t>在 </a:t>
            </a:r>
            <a:r>
              <a:rPr lang="en-US" altLang="zh-TW" sz="3200" spc="-100" dirty="0">
                <a:solidFill>
                  <a:srgbClr val="FF0000"/>
                </a:solidFill>
              </a:rPr>
              <a:t>command line(</a:t>
            </a:r>
            <a:r>
              <a:rPr lang="en-US" altLang="zh-TW" sz="3200" spc="-100" dirty="0" err="1">
                <a:solidFill>
                  <a:srgbClr val="FF0000"/>
                </a:solidFill>
              </a:rPr>
              <a:t>cmd</a:t>
            </a:r>
            <a:r>
              <a:rPr lang="en-US" altLang="zh-TW" sz="3200" spc="-100" dirty="0">
                <a:solidFill>
                  <a:srgbClr val="FF0000"/>
                </a:solidFill>
              </a:rPr>
              <a:t>)</a:t>
            </a:r>
            <a:r>
              <a:rPr lang="zh-TW" altLang="en-US" sz="3200" spc="-100" dirty="0">
                <a:solidFill>
                  <a:srgbClr val="FF0000"/>
                </a:solidFill>
              </a:rPr>
              <a:t>中執行 </a:t>
            </a:r>
            <a:r>
              <a:rPr lang="en-US" altLang="zh-TW" sz="3200" spc="-100" dirty="0" err="1">
                <a:solidFill>
                  <a:srgbClr val="FF0000"/>
                </a:solidFill>
              </a:rPr>
              <a:t>netstat</a:t>
            </a:r>
            <a:r>
              <a:rPr lang="en-US" altLang="zh-TW" sz="3200" spc="-100" dirty="0">
                <a:solidFill>
                  <a:srgbClr val="FF0000"/>
                </a:solidFill>
              </a:rPr>
              <a:t> -a </a:t>
            </a:r>
            <a:r>
              <a:rPr lang="zh-TW" altLang="en-US" sz="3200" spc="-100" dirty="0">
                <a:solidFill>
                  <a:srgbClr val="FF0000"/>
                </a:solidFill>
              </a:rPr>
              <a:t>指令</a:t>
            </a:r>
          </a:p>
          <a:p>
            <a:pPr algn="just"/>
            <a:r>
              <a:rPr lang="en-US" altLang="zh-TW" sz="3200" spc="-100" dirty="0"/>
              <a:t>(C</a:t>
            </a:r>
            <a:r>
              <a:rPr lang="en-US" altLang="zh-TW" sz="3200" spc="-100" dirty="0" smtClean="0"/>
              <a:t>)</a:t>
            </a:r>
            <a:r>
              <a:rPr lang="zh-TW" altLang="en-US" sz="3200" spc="-100" dirty="0" smtClean="0"/>
              <a:t>在 </a:t>
            </a:r>
            <a:r>
              <a:rPr lang="en-US" altLang="zh-TW" sz="3200" spc="-100" dirty="0" err="1"/>
              <a:t>Powershell</a:t>
            </a:r>
            <a:r>
              <a:rPr lang="en-US" altLang="zh-TW" sz="3200" spc="-100" dirty="0"/>
              <a:t> </a:t>
            </a:r>
            <a:r>
              <a:rPr lang="zh-TW" altLang="en-US" sz="3200" spc="-100" dirty="0"/>
              <a:t>中執行 </a:t>
            </a:r>
            <a:r>
              <a:rPr lang="en-US" altLang="zh-TW" sz="3200" spc="-100" dirty="0"/>
              <a:t>get-process </a:t>
            </a:r>
            <a:r>
              <a:rPr lang="zh-TW" altLang="en-US" sz="3200" spc="-100" dirty="0"/>
              <a:t>指令</a:t>
            </a:r>
          </a:p>
          <a:p>
            <a:pPr algn="just"/>
            <a:r>
              <a:rPr lang="en-US" altLang="zh-TW" sz="3200" spc="-100" dirty="0"/>
              <a:t>(D)</a:t>
            </a:r>
            <a:r>
              <a:rPr lang="zh-TW" altLang="en-US" sz="3200" spc="-100" dirty="0"/>
              <a:t>在 </a:t>
            </a:r>
            <a:r>
              <a:rPr lang="en-US" altLang="zh-TW" sz="3200" spc="-100" dirty="0" err="1"/>
              <a:t>Powershell</a:t>
            </a:r>
            <a:r>
              <a:rPr lang="en-US" altLang="zh-TW" sz="3200" spc="-100" dirty="0"/>
              <a:t> </a:t>
            </a:r>
            <a:r>
              <a:rPr lang="zh-TW" altLang="en-US" sz="3200" spc="-100" dirty="0"/>
              <a:t>中執行 </a:t>
            </a:r>
            <a:r>
              <a:rPr lang="en-US" altLang="zh-TW" sz="3200" spc="-100" dirty="0" err="1"/>
              <a:t>tasklist</a:t>
            </a:r>
            <a:r>
              <a:rPr lang="en-US" altLang="zh-TW" sz="3200" spc="-100" dirty="0"/>
              <a:t> </a:t>
            </a:r>
            <a:r>
              <a:rPr lang="zh-TW" altLang="en-US" sz="3200" spc="-100" dirty="0"/>
              <a:t>指令</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5-3,</a:t>
            </a:r>
            <a:r>
              <a:rPr lang="zh-TW" altLang="en-US" sz="3200" dirty="0"/>
              <a:t>單</a:t>
            </a:r>
            <a:r>
              <a:rPr lang="zh-TW" altLang="en-US" sz="3200" dirty="0" smtClean="0"/>
              <a:t>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52434135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40</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101215"/>
            <a:ext cx="8249618" cy="5509200"/>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資安人員在經過清查後</a:t>
            </a:r>
            <a:r>
              <a:rPr lang="en-US" altLang="zh-TW" sz="3200" spc="-100" dirty="0"/>
              <a:t>,</a:t>
            </a:r>
            <a:r>
              <a:rPr lang="zh-TW" altLang="en-US" sz="3200" spc="-100" dirty="0"/>
              <a:t>發現有數</a:t>
            </a:r>
          </a:p>
          <a:p>
            <a:pPr algn="just"/>
            <a:r>
              <a:rPr lang="zh-TW" altLang="en-US" sz="3200" spc="-100" dirty="0"/>
              <a:t>十台電腦都有找到 </a:t>
            </a:r>
            <a:r>
              <a:rPr lang="en-US" altLang="zh-TW" sz="3200" spc="-100" dirty="0"/>
              <a:t>acc.exe </a:t>
            </a:r>
            <a:r>
              <a:rPr lang="zh-TW" altLang="en-US" sz="3200" spc="-100" dirty="0"/>
              <a:t>與 </a:t>
            </a:r>
            <a:r>
              <a:rPr lang="en-US" altLang="zh-TW" sz="3200" spc="-100" dirty="0"/>
              <a:t>hash.txt,</a:t>
            </a:r>
            <a:r>
              <a:rPr lang="zh-TW" altLang="en-US" sz="3200" spc="-100" dirty="0"/>
              <a:t>檔案內容都留有該電腦的帳號清單與疑似密碼 </a:t>
            </a:r>
            <a:r>
              <a:rPr lang="en-US" altLang="zh-TW" sz="3200" spc="-100" dirty="0"/>
              <a:t>hash </a:t>
            </a:r>
            <a:r>
              <a:rPr lang="zh-TW" altLang="en-US" sz="3200" spc="-100" dirty="0"/>
              <a:t>的資訊</a:t>
            </a:r>
            <a:r>
              <a:rPr lang="en-US" altLang="zh-TW" sz="3200" spc="-100" dirty="0"/>
              <a:t>,</a:t>
            </a:r>
            <a:r>
              <a:rPr lang="zh-TW" altLang="en-US" sz="3200" spc="-100" dirty="0"/>
              <a:t>也有部份電腦發現不明應用程式常駐</a:t>
            </a:r>
            <a:r>
              <a:rPr lang="en-US" altLang="zh-TW" sz="3200" spc="-100" dirty="0"/>
              <a:t>,</a:t>
            </a:r>
            <a:r>
              <a:rPr lang="zh-TW" altLang="en-US" sz="3200" spc="-100" dirty="0"/>
              <a:t>下列哪些屬於應優先處理的應變措施</a:t>
            </a:r>
            <a:r>
              <a:rPr lang="en-US" altLang="zh-TW" sz="3200" spc="-100" dirty="0" smtClean="0"/>
              <a:t>?</a:t>
            </a:r>
          </a:p>
          <a:p>
            <a:pPr algn="just"/>
            <a:endParaRPr lang="en-US" altLang="zh-TW" sz="3200" spc="-100" dirty="0"/>
          </a:p>
          <a:p>
            <a:pPr algn="just"/>
            <a:r>
              <a:rPr lang="en-US" altLang="zh-TW" sz="3200" spc="-100" dirty="0"/>
              <a:t>(A)</a:t>
            </a:r>
            <a:r>
              <a:rPr lang="zh-TW" altLang="en-US" sz="3200" spc="-100" dirty="0"/>
              <a:t>請公司同仁立即變更密碼</a:t>
            </a:r>
          </a:p>
          <a:p>
            <a:pPr algn="just"/>
            <a:r>
              <a:rPr lang="en-US" altLang="zh-TW" sz="3200" spc="-100" dirty="0"/>
              <a:t>(B</a:t>
            </a:r>
            <a:r>
              <a:rPr lang="en-US" altLang="zh-TW" sz="3200" spc="-100" dirty="0" smtClean="0"/>
              <a:t>)</a:t>
            </a:r>
            <a:r>
              <a:rPr lang="zh-TW" altLang="en-US" sz="3200" spc="-100" dirty="0" smtClean="0"/>
              <a:t>將</a:t>
            </a:r>
            <a:r>
              <a:rPr lang="zh-TW" altLang="en-US" sz="3200" spc="-100" dirty="0"/>
              <a:t>不明程式送交防毒軟體廠商分析</a:t>
            </a:r>
          </a:p>
          <a:p>
            <a:pPr algn="just"/>
            <a:r>
              <a:rPr lang="en-US" altLang="zh-TW" sz="3200" spc="-100" dirty="0"/>
              <a:t>(C</a:t>
            </a:r>
            <a:r>
              <a:rPr lang="en-US" altLang="zh-TW" sz="3200" spc="-100" dirty="0" smtClean="0"/>
              <a:t>)</a:t>
            </a:r>
            <a:r>
              <a:rPr lang="zh-TW" altLang="en-US" sz="3200" spc="-100" dirty="0" smtClean="0"/>
              <a:t>發動</a:t>
            </a:r>
            <a:r>
              <a:rPr lang="zh-TW" altLang="en-US" sz="3200" spc="-100" dirty="0"/>
              <a:t>公司帳號盤點</a:t>
            </a:r>
            <a:r>
              <a:rPr lang="en-US" altLang="zh-TW" sz="3200" spc="-100" dirty="0"/>
              <a:t>,</a:t>
            </a:r>
            <a:r>
              <a:rPr lang="zh-TW" altLang="en-US" sz="3200" spc="-100" dirty="0"/>
              <a:t>確認各帳號之使用者與使用情況</a:t>
            </a:r>
          </a:p>
          <a:p>
            <a:pPr algn="just"/>
            <a:r>
              <a:rPr lang="en-US" altLang="zh-TW" sz="3200" spc="-100" dirty="0"/>
              <a:t>(D)</a:t>
            </a:r>
            <a:r>
              <a:rPr lang="zh-TW" altLang="en-US" sz="3200" spc="-100" dirty="0"/>
              <a:t>依公司資安事件通報機制</a:t>
            </a:r>
            <a:r>
              <a:rPr lang="en-US" altLang="zh-TW" sz="3200" spc="-100" dirty="0"/>
              <a:t>,</a:t>
            </a:r>
            <a:r>
              <a:rPr lang="zh-TW" altLang="en-US" sz="3200" spc="-100" dirty="0"/>
              <a:t>進行通報</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5-4,</a:t>
            </a:r>
            <a:r>
              <a:rPr lang="zh-TW" altLang="en-US" sz="3200" dirty="0" smtClean="0"/>
              <a:t>複選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416878601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40</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28903" y="1101215"/>
            <a:ext cx="8249618" cy="5509200"/>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資安人員在經過清查後</a:t>
            </a:r>
            <a:r>
              <a:rPr lang="en-US" altLang="zh-TW" sz="3200" spc="-100" dirty="0"/>
              <a:t>,</a:t>
            </a:r>
            <a:r>
              <a:rPr lang="zh-TW" altLang="en-US" sz="3200" spc="-100" dirty="0"/>
              <a:t>發現有數</a:t>
            </a:r>
          </a:p>
          <a:p>
            <a:pPr algn="just"/>
            <a:r>
              <a:rPr lang="zh-TW" altLang="en-US" sz="3200" spc="-100" dirty="0"/>
              <a:t>十台電腦都有找到 </a:t>
            </a:r>
            <a:r>
              <a:rPr lang="en-US" altLang="zh-TW" sz="3200" spc="-100" dirty="0"/>
              <a:t>acc.exe </a:t>
            </a:r>
            <a:r>
              <a:rPr lang="zh-TW" altLang="en-US" sz="3200" spc="-100" dirty="0"/>
              <a:t>與 </a:t>
            </a:r>
            <a:r>
              <a:rPr lang="en-US" altLang="zh-TW" sz="3200" spc="-100" dirty="0"/>
              <a:t>hash.txt,</a:t>
            </a:r>
            <a:r>
              <a:rPr lang="zh-TW" altLang="en-US" sz="3200" spc="-100" dirty="0"/>
              <a:t>檔案內容都留有該電腦的帳號清單與疑似密碼 </a:t>
            </a:r>
            <a:r>
              <a:rPr lang="en-US" altLang="zh-TW" sz="3200" spc="-100" dirty="0"/>
              <a:t>hash </a:t>
            </a:r>
            <a:r>
              <a:rPr lang="zh-TW" altLang="en-US" sz="3200" spc="-100" dirty="0"/>
              <a:t>的資訊</a:t>
            </a:r>
            <a:r>
              <a:rPr lang="en-US" altLang="zh-TW" sz="3200" spc="-100" dirty="0"/>
              <a:t>,</a:t>
            </a:r>
            <a:r>
              <a:rPr lang="zh-TW" altLang="en-US" sz="3200" spc="-100" dirty="0"/>
              <a:t>也有部份電腦發現不明應用程式常駐</a:t>
            </a:r>
            <a:r>
              <a:rPr lang="en-US" altLang="zh-TW" sz="3200" spc="-100" dirty="0"/>
              <a:t>,</a:t>
            </a:r>
            <a:r>
              <a:rPr lang="zh-TW" altLang="en-US" sz="3200" spc="-100" dirty="0"/>
              <a:t>下列哪些屬於應優先處理的應變措施</a:t>
            </a:r>
            <a:r>
              <a:rPr lang="en-US" altLang="zh-TW" sz="3200" spc="-100" dirty="0" smtClean="0"/>
              <a:t>?</a:t>
            </a:r>
          </a:p>
          <a:p>
            <a:pPr algn="just"/>
            <a:endParaRPr lang="en-US" altLang="zh-TW" sz="3200" spc="-100" dirty="0"/>
          </a:p>
          <a:p>
            <a:pPr algn="just"/>
            <a:r>
              <a:rPr lang="en-US" altLang="zh-TW" sz="3200" spc="-100" dirty="0">
                <a:solidFill>
                  <a:srgbClr val="FF0000"/>
                </a:solidFill>
              </a:rPr>
              <a:t>(A)</a:t>
            </a:r>
            <a:r>
              <a:rPr lang="zh-TW" altLang="en-US" sz="3200" spc="-100" dirty="0">
                <a:solidFill>
                  <a:srgbClr val="FF0000"/>
                </a:solidFill>
              </a:rPr>
              <a:t>請公司同仁立即變更密碼</a:t>
            </a:r>
          </a:p>
          <a:p>
            <a:pPr algn="just"/>
            <a:r>
              <a:rPr lang="en-US" altLang="zh-TW" sz="3200" spc="-100" dirty="0">
                <a:solidFill>
                  <a:srgbClr val="FF0000"/>
                </a:solidFill>
              </a:rPr>
              <a:t>(B</a:t>
            </a:r>
            <a:r>
              <a:rPr lang="en-US" altLang="zh-TW" sz="3200" spc="-100" dirty="0" smtClean="0">
                <a:solidFill>
                  <a:srgbClr val="FF0000"/>
                </a:solidFill>
              </a:rPr>
              <a:t>)</a:t>
            </a:r>
            <a:r>
              <a:rPr lang="zh-TW" altLang="en-US" sz="3200" spc="-100" dirty="0" smtClean="0">
                <a:solidFill>
                  <a:srgbClr val="FF0000"/>
                </a:solidFill>
              </a:rPr>
              <a:t>將</a:t>
            </a:r>
            <a:r>
              <a:rPr lang="zh-TW" altLang="en-US" sz="3200" spc="-100" dirty="0">
                <a:solidFill>
                  <a:srgbClr val="FF0000"/>
                </a:solidFill>
              </a:rPr>
              <a:t>不明程式送交防毒軟體廠商分析</a:t>
            </a:r>
          </a:p>
          <a:p>
            <a:pPr algn="just"/>
            <a:r>
              <a:rPr lang="en-US" altLang="zh-TW" sz="3200" spc="-100" dirty="0"/>
              <a:t>(C</a:t>
            </a:r>
            <a:r>
              <a:rPr lang="en-US" altLang="zh-TW" sz="3200" spc="-100" dirty="0" smtClean="0"/>
              <a:t>)</a:t>
            </a:r>
            <a:r>
              <a:rPr lang="zh-TW" altLang="en-US" sz="3200" spc="-100" dirty="0" smtClean="0"/>
              <a:t>發動</a:t>
            </a:r>
            <a:r>
              <a:rPr lang="zh-TW" altLang="en-US" sz="3200" spc="-100" dirty="0"/>
              <a:t>公司帳號盤點</a:t>
            </a:r>
            <a:r>
              <a:rPr lang="en-US" altLang="zh-TW" sz="3200" spc="-100" dirty="0"/>
              <a:t>,</a:t>
            </a:r>
            <a:r>
              <a:rPr lang="zh-TW" altLang="en-US" sz="3200" spc="-100" dirty="0"/>
              <a:t>確認各帳號之使用者與使用情況</a:t>
            </a:r>
          </a:p>
          <a:p>
            <a:pPr algn="just"/>
            <a:r>
              <a:rPr lang="en-US" altLang="zh-TW" sz="3200" spc="-100" dirty="0">
                <a:solidFill>
                  <a:srgbClr val="FF0000"/>
                </a:solidFill>
              </a:rPr>
              <a:t>(D)</a:t>
            </a:r>
            <a:r>
              <a:rPr lang="zh-TW" altLang="en-US" sz="3200" spc="-100" dirty="0">
                <a:solidFill>
                  <a:srgbClr val="FF0000"/>
                </a:solidFill>
              </a:rPr>
              <a:t>依公司資安事件通報機制</a:t>
            </a:r>
            <a:r>
              <a:rPr lang="en-US" altLang="zh-TW" sz="3200" spc="-100" dirty="0">
                <a:solidFill>
                  <a:srgbClr val="FF0000"/>
                </a:solidFill>
              </a:rPr>
              <a:t>,</a:t>
            </a:r>
            <a:r>
              <a:rPr lang="zh-TW" altLang="en-US" sz="3200" spc="-100" dirty="0">
                <a:solidFill>
                  <a:srgbClr val="FF0000"/>
                </a:solidFill>
              </a:rPr>
              <a:t>進行通報</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5-4,</a:t>
            </a:r>
            <a:r>
              <a:rPr lang="zh-TW" altLang="en-US" sz="3200" dirty="0" smtClean="0"/>
              <a:t>複選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388082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21</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5016758"/>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關於網站檢測報告分析</a:t>
            </a:r>
            <a:r>
              <a:rPr lang="en-US" altLang="zh-TW" sz="3200" spc="-100" dirty="0"/>
              <a:t>,</a:t>
            </a:r>
            <a:r>
              <a:rPr lang="zh-TW" altLang="en-US" sz="3200" spc="-100" dirty="0"/>
              <a:t>下列敘述</a:t>
            </a:r>
          </a:p>
          <a:p>
            <a:pPr algn="just"/>
            <a:r>
              <a:rPr lang="zh-TW" altLang="en-US" sz="3200" spc="-100" dirty="0"/>
              <a:t>哪些正確</a:t>
            </a:r>
            <a:r>
              <a:rPr lang="en-US" altLang="zh-TW" sz="3200" spc="-100" dirty="0" smtClean="0"/>
              <a:t>?</a:t>
            </a:r>
          </a:p>
          <a:p>
            <a:pPr algn="just"/>
            <a:endParaRPr lang="en-US" altLang="zh-TW" sz="3200" spc="-100" dirty="0"/>
          </a:p>
          <a:p>
            <a:pPr algn="just"/>
            <a:r>
              <a:rPr lang="en-US" altLang="zh-TW" sz="3200" spc="-100" dirty="0"/>
              <a:t>(A)</a:t>
            </a:r>
            <a:r>
              <a:rPr lang="zh-TW" altLang="en-US" sz="3200" spc="-100" dirty="0"/>
              <a:t>藍色燈號資安報告項目</a:t>
            </a:r>
            <a:r>
              <a:rPr lang="en-US" altLang="zh-TW" sz="3200" spc="-100" dirty="0"/>
              <a:t>,</a:t>
            </a:r>
            <a:r>
              <a:rPr lang="zh-TW" altLang="en-US" sz="3200" spc="-100" dirty="0"/>
              <a:t>不需要關注處理</a:t>
            </a:r>
            <a:r>
              <a:rPr lang="en-US" altLang="zh-TW" sz="3200" spc="-100" dirty="0"/>
              <a:t>,</a:t>
            </a:r>
            <a:r>
              <a:rPr lang="zh-TW" altLang="en-US" sz="3200" spc="-100" dirty="0"/>
              <a:t>並無風險</a:t>
            </a:r>
          </a:p>
          <a:p>
            <a:pPr algn="just"/>
            <a:r>
              <a:rPr lang="en-US" altLang="zh-TW" sz="3200" spc="-100" dirty="0">
                <a:solidFill>
                  <a:srgbClr val="FF0000"/>
                </a:solidFill>
              </a:rPr>
              <a:t>(B) </a:t>
            </a:r>
            <a:r>
              <a:rPr lang="zh-TW" altLang="en-US" sz="3200" spc="-100" dirty="0">
                <a:solidFill>
                  <a:srgbClr val="FF0000"/>
                </a:solidFill>
              </a:rPr>
              <a:t>在網站檢測報告中</a:t>
            </a:r>
            <a:r>
              <a:rPr lang="en-US" altLang="zh-TW" sz="3200" spc="-100" dirty="0">
                <a:solidFill>
                  <a:srgbClr val="FF0000"/>
                </a:solidFill>
              </a:rPr>
              <a:t>,</a:t>
            </a:r>
            <a:r>
              <a:rPr lang="zh-TW" altLang="en-US" sz="3200" spc="-100" dirty="0">
                <a:solidFill>
                  <a:srgbClr val="FF0000"/>
                </a:solidFill>
              </a:rPr>
              <a:t>本項內容測試</a:t>
            </a:r>
            <a:r>
              <a:rPr lang="en-US" altLang="zh-TW" sz="3200" spc="-100" dirty="0">
                <a:solidFill>
                  <a:srgbClr val="FF0000"/>
                </a:solidFill>
              </a:rPr>
              <a:t>,</a:t>
            </a:r>
            <a:r>
              <a:rPr lang="zh-TW" altLang="en-US" sz="3200" spc="-100" dirty="0">
                <a:solidFill>
                  <a:srgbClr val="FF0000"/>
                </a:solidFill>
              </a:rPr>
              <a:t>回應結果 </a:t>
            </a:r>
            <a:r>
              <a:rPr lang="en-US" altLang="zh-TW" sz="3200" spc="-100" dirty="0">
                <a:solidFill>
                  <a:srgbClr val="FF0000"/>
                </a:solidFill>
              </a:rPr>
              <a:t>200 </a:t>
            </a:r>
            <a:r>
              <a:rPr lang="zh-TW" altLang="en-US" sz="3200" spc="-100" dirty="0">
                <a:solidFill>
                  <a:srgbClr val="FF0000"/>
                </a:solidFill>
              </a:rPr>
              <a:t>表示成功</a:t>
            </a:r>
          </a:p>
          <a:p>
            <a:pPr algn="just"/>
            <a:r>
              <a:rPr lang="en-US" altLang="zh-TW" sz="3200" spc="-100" dirty="0">
                <a:solidFill>
                  <a:srgbClr val="FF0000"/>
                </a:solidFill>
              </a:rPr>
              <a:t>(C) </a:t>
            </a:r>
            <a:r>
              <a:rPr lang="zh-TW" altLang="en-US" sz="3200" spc="-100" dirty="0">
                <a:solidFill>
                  <a:srgbClr val="FF0000"/>
                </a:solidFill>
              </a:rPr>
              <a:t>在解析內容中發現帳號與密碼</a:t>
            </a:r>
          </a:p>
          <a:p>
            <a:pPr algn="just"/>
            <a:r>
              <a:rPr lang="en-US" altLang="zh-TW" sz="3200" spc="-100" dirty="0">
                <a:solidFill>
                  <a:srgbClr val="FF0000"/>
                </a:solidFill>
              </a:rPr>
              <a:t>(D)</a:t>
            </a:r>
            <a:r>
              <a:rPr lang="zh-TW" altLang="en-US" sz="3200" spc="-100" dirty="0">
                <a:solidFill>
                  <a:srgbClr val="FF0000"/>
                </a:solidFill>
              </a:rPr>
              <a:t>在網站檢測報告中發現在傳輸過程中</a:t>
            </a:r>
            <a:r>
              <a:rPr lang="en-US" altLang="zh-TW" sz="3200" spc="-100" dirty="0">
                <a:solidFill>
                  <a:srgbClr val="FF0000"/>
                </a:solidFill>
              </a:rPr>
              <a:t>,</a:t>
            </a:r>
            <a:r>
              <a:rPr lang="zh-TW" altLang="en-US" sz="3200" spc="-100" dirty="0">
                <a:solidFill>
                  <a:srgbClr val="FF0000"/>
                </a:solidFill>
              </a:rPr>
              <a:t>對敏感資料未作保護</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a:t>1-1,</a:t>
            </a:r>
            <a:r>
              <a:rPr lang="zh-TW" altLang="en-US" sz="3200" dirty="0"/>
              <a:t>複選題</a:t>
            </a:r>
            <a:r>
              <a:rPr lang="en-US" altLang="zh-TW" sz="3200" dirty="0"/>
              <a:t>)</a:t>
            </a:r>
            <a:endParaRPr lang="zh-TW" altLang="en-US" sz="3200" dirty="0"/>
          </a:p>
        </p:txBody>
      </p:sp>
    </p:spTree>
    <p:extLst>
      <p:ext uri="{BB962C8B-B14F-4D97-AF65-F5344CB8AC3E}">
        <p14:creationId xmlns:p14="http://schemas.microsoft.com/office/powerpoint/2010/main" val="10272139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22</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403187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a:t>
            </a:r>
            <a:r>
              <a:rPr lang="zh-TW" altLang="en-US" sz="3200" b="1" spc="-100" dirty="0">
                <a:effectLst>
                  <a:outerShdw blurRad="38100" dist="38100" dir="2700000" algn="tl">
                    <a:srgbClr val="000000">
                      <a:alpha val="43137"/>
                    </a:srgbClr>
                  </a:outerShdw>
                </a:effectLst>
              </a:rPr>
              <a:t>資料庫交易記錄</a:t>
            </a:r>
            <a:r>
              <a:rPr lang="en-US" altLang="zh-TW" sz="3200" spc="-100" dirty="0"/>
              <a:t>,</a:t>
            </a:r>
            <a:r>
              <a:rPr lang="zh-TW" altLang="en-US" sz="3200" spc="-100" dirty="0"/>
              <a:t>下列敘述何</a:t>
            </a:r>
          </a:p>
          <a:p>
            <a:pPr algn="just"/>
            <a:r>
              <a:rPr lang="zh-TW" altLang="en-US" sz="3200" spc="-100" dirty="0"/>
              <a:t>者「不」正確</a:t>
            </a:r>
            <a:r>
              <a:rPr lang="en-US" altLang="zh-TW" sz="3200" spc="-100" dirty="0" smtClean="0"/>
              <a:t>?</a:t>
            </a:r>
          </a:p>
          <a:p>
            <a:pPr algn="just"/>
            <a:endParaRPr lang="en-US" altLang="zh-TW" sz="3200" spc="-100" dirty="0"/>
          </a:p>
          <a:p>
            <a:pPr algn="just"/>
            <a:r>
              <a:rPr lang="en-US" altLang="zh-TW" sz="3200" spc="-100" dirty="0"/>
              <a:t>(A)</a:t>
            </a:r>
            <a:r>
              <a:rPr lang="zh-TW" altLang="en-US" sz="3200" spc="-100" dirty="0"/>
              <a:t>可以知道這是一個網站系統與資料庫在同一部主機</a:t>
            </a:r>
          </a:p>
          <a:p>
            <a:pPr algn="just"/>
            <a:r>
              <a:rPr lang="en-US" altLang="zh-TW" sz="3200" spc="-100" dirty="0"/>
              <a:t>(B) 1ogin.asp </a:t>
            </a:r>
            <a:r>
              <a:rPr lang="zh-TW" altLang="en-US" sz="3200" spc="-100" dirty="0"/>
              <a:t>備份後被儲存在 </a:t>
            </a:r>
            <a:r>
              <a:rPr lang="en-US" altLang="zh-TW" sz="3200" spc="-100" dirty="0"/>
              <a:t>IIS </a:t>
            </a:r>
            <a:r>
              <a:rPr lang="zh-TW" altLang="en-US" sz="3200" spc="-100" dirty="0"/>
              <a:t>網站目錄下</a:t>
            </a:r>
          </a:p>
          <a:p>
            <a:pPr algn="just"/>
            <a:r>
              <a:rPr lang="en-US" altLang="zh-TW" sz="3200" spc="-100" dirty="0"/>
              <a:t>(C) </a:t>
            </a:r>
            <a:r>
              <a:rPr lang="zh-TW" altLang="en-US" sz="3200" spc="-100" dirty="0"/>
              <a:t>該交易記錄發現資料庫被備份成為 </a:t>
            </a:r>
            <a:r>
              <a:rPr lang="en-US" altLang="zh-TW" sz="3200" spc="-100" dirty="0"/>
              <a:t>1ogin.asp</a:t>
            </a:r>
          </a:p>
          <a:p>
            <a:pPr algn="just"/>
            <a:r>
              <a:rPr lang="en-US" altLang="zh-TW" sz="3200" spc="-100" dirty="0"/>
              <a:t>(D)</a:t>
            </a:r>
            <a:r>
              <a:rPr lang="zh-TW" altLang="en-US" sz="3200" spc="-100" dirty="0"/>
              <a:t>所備份的資料庫是全球資訊網</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1-2,</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1303646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894" y="171420"/>
            <a:ext cx="652743" cy="646331"/>
          </a:xfrm>
          <a:prstGeom prst="rect">
            <a:avLst/>
          </a:prstGeom>
          <a:solidFill>
            <a:schemeClr val="accent2">
              <a:lumMod val="50000"/>
            </a:schemeClr>
          </a:solidFill>
          <a:ln>
            <a:noFill/>
          </a:ln>
        </p:spPr>
        <p:txBody>
          <a:bodyPr wrap="none">
            <a:spAutoFit/>
          </a:bodyPr>
          <a:lstStyle/>
          <a:p>
            <a:r>
              <a:rPr lang="en-US" altLang="zh-TW" sz="3600" b="1" dirty="0" smtClean="0">
                <a:solidFill>
                  <a:schemeClr val="bg1"/>
                </a:solidFill>
                <a:effectLst>
                  <a:outerShdw blurRad="38100" dist="38100" dir="2700000" algn="tl">
                    <a:srgbClr val="000000">
                      <a:alpha val="43137"/>
                    </a:srgbClr>
                  </a:outerShdw>
                </a:effectLst>
              </a:rPr>
              <a:t>22</a:t>
            </a:r>
            <a:endParaRPr lang="zh-TW" altLang="en-US" sz="3600" b="1" dirty="0">
              <a:solidFill>
                <a:schemeClr val="bg1"/>
              </a:solidFill>
              <a:effectLst>
                <a:outerShdw blurRad="38100" dist="38100" dir="2700000" algn="tl">
                  <a:srgbClr val="000000">
                    <a:alpha val="43137"/>
                  </a:srgbClr>
                </a:outerShdw>
              </a:effectLst>
            </a:endParaRPr>
          </a:p>
        </p:txBody>
      </p:sp>
      <p:sp>
        <p:nvSpPr>
          <p:cNvPr id="4" name="矩形 3"/>
          <p:cNvSpPr/>
          <p:nvPr/>
        </p:nvSpPr>
        <p:spPr>
          <a:xfrm>
            <a:off x="447191" y="900047"/>
            <a:ext cx="8249618" cy="4031873"/>
          </a:xfrm>
          <a:prstGeom prst="rect">
            <a:avLst/>
          </a:prstGeom>
        </p:spPr>
        <p:txBody>
          <a:bodyPr wrap="square">
            <a:spAutoFit/>
          </a:bodyPr>
          <a:lstStyle/>
          <a:p>
            <a:pPr algn="just"/>
            <a:r>
              <a:rPr lang="zh-TW" altLang="en-US" sz="3200" spc="-100" dirty="0"/>
              <a:t>上述情境中</a:t>
            </a:r>
            <a:r>
              <a:rPr lang="en-US" altLang="zh-TW" sz="3200" spc="-100" dirty="0"/>
              <a:t>,</a:t>
            </a:r>
            <a:r>
              <a:rPr lang="zh-TW" altLang="en-US" sz="3200" spc="-100" dirty="0"/>
              <a:t>關於資料庫交易記錄</a:t>
            </a:r>
            <a:r>
              <a:rPr lang="en-US" altLang="zh-TW" sz="3200" spc="-100" dirty="0"/>
              <a:t>,</a:t>
            </a:r>
            <a:r>
              <a:rPr lang="zh-TW" altLang="en-US" sz="3200" spc="-100" dirty="0"/>
              <a:t>下列敘述何</a:t>
            </a:r>
          </a:p>
          <a:p>
            <a:pPr algn="just"/>
            <a:r>
              <a:rPr lang="zh-TW" altLang="en-US" sz="3200" spc="-100" dirty="0"/>
              <a:t>者「不」正確</a:t>
            </a:r>
            <a:r>
              <a:rPr lang="en-US" altLang="zh-TW" sz="3200" spc="-100" dirty="0" smtClean="0"/>
              <a:t>?</a:t>
            </a:r>
          </a:p>
          <a:p>
            <a:pPr algn="just"/>
            <a:endParaRPr lang="en-US" altLang="zh-TW" sz="3200" spc="-100" dirty="0"/>
          </a:p>
          <a:p>
            <a:pPr algn="just"/>
            <a:r>
              <a:rPr lang="en-US" altLang="zh-TW" sz="3200" spc="-100" dirty="0"/>
              <a:t>(A)</a:t>
            </a:r>
            <a:r>
              <a:rPr lang="zh-TW" altLang="en-US" sz="3200" spc="-100" dirty="0"/>
              <a:t>可以知道這是一個網站系統與資料庫在同一部主機</a:t>
            </a:r>
          </a:p>
          <a:p>
            <a:pPr algn="just"/>
            <a:r>
              <a:rPr lang="en-US" altLang="zh-TW" sz="3200" spc="-100" dirty="0"/>
              <a:t>(B) 1ogin.asp </a:t>
            </a:r>
            <a:r>
              <a:rPr lang="zh-TW" altLang="en-US" sz="3200" spc="-100" dirty="0"/>
              <a:t>備份後被儲存在 </a:t>
            </a:r>
            <a:r>
              <a:rPr lang="en-US" altLang="zh-TW" sz="3200" spc="-100" dirty="0"/>
              <a:t>IIS </a:t>
            </a:r>
            <a:r>
              <a:rPr lang="zh-TW" altLang="en-US" sz="3200" spc="-100" dirty="0"/>
              <a:t>網站目錄下</a:t>
            </a:r>
          </a:p>
          <a:p>
            <a:pPr algn="just"/>
            <a:r>
              <a:rPr lang="en-US" altLang="zh-TW" sz="3200" spc="-100" dirty="0"/>
              <a:t>(C) </a:t>
            </a:r>
            <a:r>
              <a:rPr lang="zh-TW" altLang="en-US" sz="3200" spc="-100" dirty="0"/>
              <a:t>該交易記錄發現資料庫被備份成為 </a:t>
            </a:r>
            <a:r>
              <a:rPr lang="en-US" altLang="zh-TW" sz="3200" spc="-100" dirty="0"/>
              <a:t>1ogin.asp</a:t>
            </a:r>
          </a:p>
          <a:p>
            <a:pPr algn="just"/>
            <a:r>
              <a:rPr lang="en-US" altLang="zh-TW" sz="3200" spc="-100" dirty="0">
                <a:solidFill>
                  <a:srgbClr val="FF0000"/>
                </a:solidFill>
              </a:rPr>
              <a:t>(D)</a:t>
            </a:r>
            <a:r>
              <a:rPr lang="zh-TW" altLang="en-US" sz="3200" spc="-100" dirty="0">
                <a:solidFill>
                  <a:srgbClr val="FF0000"/>
                </a:solidFill>
              </a:rPr>
              <a:t>所備份的資料庫是全球資訊網</a:t>
            </a:r>
          </a:p>
        </p:txBody>
      </p:sp>
      <p:sp>
        <p:nvSpPr>
          <p:cNvPr id="5" name="矩形 4"/>
          <p:cNvSpPr/>
          <p:nvPr/>
        </p:nvSpPr>
        <p:spPr>
          <a:xfrm>
            <a:off x="1277912" y="202197"/>
            <a:ext cx="3634328" cy="584775"/>
          </a:xfrm>
          <a:prstGeom prst="rect">
            <a:avLst/>
          </a:prstGeom>
        </p:spPr>
        <p:txBody>
          <a:bodyPr wrap="none">
            <a:spAutoFit/>
          </a:bodyPr>
          <a:lstStyle/>
          <a:p>
            <a:r>
              <a:rPr lang="en-US" altLang="zh-TW" sz="3200" dirty="0"/>
              <a:t>(</a:t>
            </a:r>
            <a:r>
              <a:rPr lang="zh-TW" altLang="en-US" sz="3200" dirty="0"/>
              <a:t>題組題 </a:t>
            </a:r>
            <a:r>
              <a:rPr lang="en-US" altLang="zh-TW" sz="3200" dirty="0" smtClean="0"/>
              <a:t>1-2,</a:t>
            </a:r>
            <a:r>
              <a:rPr lang="zh-TW" altLang="en-US" sz="3200" dirty="0" smtClean="0"/>
              <a:t>單選</a:t>
            </a:r>
            <a:r>
              <a:rPr lang="zh-TW" altLang="en-US" sz="3200" dirty="0"/>
              <a:t>題</a:t>
            </a:r>
            <a:r>
              <a:rPr lang="en-US" altLang="zh-TW" sz="3200" dirty="0"/>
              <a:t>)</a:t>
            </a:r>
            <a:endParaRPr lang="zh-TW" altLang="en-US" sz="3200" dirty="0"/>
          </a:p>
        </p:txBody>
      </p:sp>
    </p:spTree>
    <p:extLst>
      <p:ext uri="{BB962C8B-B14F-4D97-AF65-F5344CB8AC3E}">
        <p14:creationId xmlns:p14="http://schemas.microsoft.com/office/powerpoint/2010/main" val="32603690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4793</Words>
  <Application>Microsoft Office PowerPoint</Application>
  <PresentationFormat>如螢幕大小 (4:3)</PresentationFormat>
  <Paragraphs>406</Paragraphs>
  <Slides>65</Slides>
  <Notes>0</Notes>
  <HiddenSlides>0</HiddenSlides>
  <MMClips>0</MMClips>
  <ScaleCrop>false</ScaleCrop>
  <HeadingPairs>
    <vt:vector size="4" baseType="variant">
      <vt:variant>
        <vt:lpstr>佈景主題</vt:lpstr>
      </vt:variant>
      <vt:variant>
        <vt:i4>1</vt:i4>
      </vt:variant>
      <vt:variant>
        <vt:lpstr>投影片標題</vt:lpstr>
      </vt:variant>
      <vt:variant>
        <vt:i4>65</vt:i4>
      </vt:variant>
    </vt:vector>
  </HeadingPairs>
  <TitlesOfParts>
    <vt:vector size="66" baseType="lpstr">
      <vt:lpstr>Office 佈景主題</vt:lpstr>
      <vt:lpstr>技術類題組</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Msadcs.dll DLL </vt:lpstr>
      <vt:lpstr>PowerPoint 簡報</vt:lpstr>
      <vt:lpstr>PowerPoint 簡報</vt:lpstr>
      <vt:lpstr>PowerPoint 簡報</vt:lpstr>
      <vt:lpstr>PowerPoint 簡報</vt:lpstr>
      <vt:lpstr>PowerPoint 簡報</vt:lpstr>
      <vt:lpstr>x-client-trace-id</vt:lpstr>
      <vt:lpstr>PowerPoint 簡報</vt:lpstr>
      <vt:lpstr>X-Forwarded-For</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畫圖</vt:lpstr>
      <vt:lpstr>PowerPoint 簡報</vt:lpstr>
      <vt:lpstr>PowerPoint 簡報</vt:lpstr>
      <vt:lpstr>PowerPoint 簡報</vt:lpstr>
      <vt:lpstr>PowerPoint 簡報</vt:lpstr>
      <vt:lpstr>PowerPoint 簡報</vt:lpstr>
      <vt:lpstr>PowerPoint 簡報</vt:lpstr>
      <vt:lpstr>PowerPoint 簡報</vt:lpstr>
      <vt:lpstr>PowerPoint 簡報</vt:lpstr>
      <vt:lpstr>Google hacking 攻擊</vt:lpstr>
      <vt:lpstr>WannaCry 勒索</vt:lpstr>
      <vt:lpstr>https://zh-yue.wikipedia.org/wiki/Petya</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技術類題組</dc:title>
  <dc:creator>KSUIE</dc:creator>
  <cp:lastModifiedBy>KSUIE</cp:lastModifiedBy>
  <cp:revision>6</cp:revision>
  <dcterms:created xsi:type="dcterms:W3CDTF">2020-07-16T01:56:50Z</dcterms:created>
  <dcterms:modified xsi:type="dcterms:W3CDTF">2020-07-16T03:25:51Z</dcterms:modified>
</cp:coreProperties>
</file>