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97860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371304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124866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195774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52838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98427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37678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233578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255211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120764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9908A03-F8B2-425A-95BE-A51E28F3DF59}"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312060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08A03-F8B2-425A-95BE-A51E28F3DF59}" type="datetimeFigureOut">
              <a:rPr lang="zh-TW" altLang="en-US" smtClean="0"/>
              <a:t>2020/7/14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77B-365D-425D-9BD5-4CC2C2180460}" type="slidenum">
              <a:rPr lang="zh-TW" altLang="en-US" smtClean="0"/>
              <a:t>‹#›</a:t>
            </a:fld>
            <a:endParaRPr lang="zh-TW" altLang="en-US"/>
          </a:p>
        </p:txBody>
      </p:sp>
    </p:spTree>
    <p:extLst>
      <p:ext uri="{BB962C8B-B14F-4D97-AF65-F5344CB8AC3E}">
        <p14:creationId xmlns:p14="http://schemas.microsoft.com/office/powerpoint/2010/main" val="379471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mtClean="0"/>
              <a:t>資安管理與規劃題組</a:t>
            </a:r>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9002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solidFill>
                  <a:srgbClr val="FF0000"/>
                </a:solidFill>
              </a:rPr>
              <a:t>(D)VPN </a:t>
            </a:r>
            <a:r>
              <a:rPr lang="zh-TW" altLang="en-US" sz="3200" spc="-100" dirty="0">
                <a:solidFill>
                  <a:srgbClr val="FF0000"/>
                </a:solidFill>
              </a:rPr>
              <a:t>服務開啟</a:t>
            </a:r>
            <a:r>
              <a:rPr lang="en-US" altLang="zh-TW" sz="3200" spc="-100" dirty="0">
                <a:solidFill>
                  <a:srgbClr val="FF0000"/>
                </a:solidFill>
              </a:rPr>
              <a:t>,</a:t>
            </a:r>
            <a:r>
              <a:rPr lang="zh-TW" altLang="en-US" sz="3200" spc="-100" dirty="0">
                <a:solidFill>
                  <a:srgbClr val="FF0000"/>
                </a:solidFill>
              </a:rPr>
              <a:t>只需口頭告知即可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11402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en-US" altLang="zh-TW" sz="3200" spc="-150" dirty="0"/>
              <a:t>A </a:t>
            </a:r>
            <a:r>
              <a:rPr lang="zh-TW" altLang="en-US" sz="3200" spc="-150" dirty="0"/>
              <a:t>公司為一中小型 </a:t>
            </a:r>
            <a:r>
              <a:rPr lang="en-US" altLang="zh-TW" sz="3200" spc="-150" dirty="0"/>
              <a:t>3C </a:t>
            </a:r>
            <a:r>
              <a:rPr lang="zh-TW" altLang="en-US" sz="3200" spc="-150" dirty="0"/>
              <a:t>電器設備販售商</a:t>
            </a:r>
            <a:r>
              <a:rPr lang="en-US" altLang="zh-TW" sz="3200" spc="-150" dirty="0"/>
              <a:t>,</a:t>
            </a:r>
            <a:r>
              <a:rPr lang="zh-TW" altLang="en-US" sz="3200" spc="-150" dirty="0"/>
              <a:t>服務客群除國內之外</a:t>
            </a:r>
            <a:r>
              <a:rPr lang="en-US" altLang="zh-TW" sz="3200" spc="-150" dirty="0"/>
              <a:t>(</a:t>
            </a:r>
            <a:r>
              <a:rPr lang="zh-TW" altLang="en-US" sz="3200" spc="-150" dirty="0"/>
              <a:t>總公司</a:t>
            </a:r>
            <a:r>
              <a:rPr lang="en-US" altLang="zh-TW" sz="3200" spc="-150" dirty="0"/>
              <a:t>),</a:t>
            </a:r>
            <a:r>
              <a:rPr lang="zh-TW" altLang="en-US" sz="3200" spc="-150" dirty="0"/>
              <a:t>觸角亦已開拓至歐洲</a:t>
            </a:r>
            <a:r>
              <a:rPr lang="en-US" altLang="zh-TW" sz="3200" spc="-150" dirty="0"/>
              <a:t>(</a:t>
            </a:r>
            <a:r>
              <a:rPr lang="zh-TW" altLang="en-US" sz="3200" spc="-150" dirty="0"/>
              <a:t>分公司</a:t>
            </a:r>
            <a:r>
              <a:rPr lang="en-US" altLang="zh-TW" sz="3200" spc="-150" dirty="0"/>
              <a:t>),</a:t>
            </a:r>
            <a:r>
              <a:rPr lang="zh-TW" altLang="en-US" sz="3200" spc="-150" dirty="0"/>
              <a:t>目前以 </a:t>
            </a:r>
            <a:r>
              <a:rPr lang="en-US" altLang="zh-TW" sz="3200" spc="-150" dirty="0"/>
              <a:t>O2O(Online To Offline)</a:t>
            </a:r>
            <a:r>
              <a:rPr lang="zh-TW" altLang="en-US" sz="3200" spc="-150" dirty="0"/>
              <a:t>營銷模式進行商品販售。</a:t>
            </a:r>
          </a:p>
          <a:p>
            <a:r>
              <a:rPr lang="zh-TW" altLang="en-US" sz="3200" spc="-150" dirty="0"/>
              <a:t>為刺激商品販售動能</a:t>
            </a:r>
            <a:r>
              <a:rPr lang="en-US" altLang="zh-TW" sz="3200" spc="-150" dirty="0"/>
              <a:t>,</a:t>
            </a:r>
            <a:r>
              <a:rPr lang="zh-TW" altLang="en-US" sz="3200" spc="-150" dirty="0"/>
              <a:t>該公司於每季均提供會員參加抽獎活動</a:t>
            </a:r>
            <a:r>
              <a:rPr lang="en-US" altLang="zh-TW" sz="3200" spc="-150" dirty="0"/>
              <a:t>,</a:t>
            </a:r>
            <a:r>
              <a:rPr lang="zh-TW" altLang="en-US" sz="3200" spc="-150" dirty="0"/>
              <a:t>依據抽獎結果以電子郵件方式通知中獎之會員</a:t>
            </a:r>
            <a:r>
              <a:rPr lang="en-US" altLang="zh-TW" sz="3200" spc="-150" dirty="0"/>
              <a:t>,</a:t>
            </a:r>
            <a:r>
              <a:rPr lang="zh-TW" altLang="en-US" sz="3200" spc="-150" dirty="0"/>
              <a:t>並將所獲獎品寄送至會員指定之地址。</a:t>
            </a:r>
          </a:p>
          <a:p>
            <a:r>
              <a:rPr lang="zh-TW" altLang="en-US" sz="3200" spc="-150" dirty="0"/>
              <a:t>另該公司為強化各業務活動之效能</a:t>
            </a:r>
            <a:r>
              <a:rPr lang="en-US" altLang="zh-TW" sz="3200" spc="-150" dirty="0"/>
              <a:t>,</a:t>
            </a:r>
            <a:r>
              <a:rPr lang="zh-TW" altLang="en-US" sz="3200" spc="-150" dirty="0"/>
              <a:t>因此採購了一批相關軟、硬體設備</a:t>
            </a:r>
            <a:r>
              <a:rPr lang="en-US" altLang="zh-TW" sz="3200" spc="-150" dirty="0"/>
              <a:t>(</a:t>
            </a:r>
            <a:r>
              <a:rPr lang="zh-TW" altLang="en-US" sz="3200" spc="-150" dirty="0"/>
              <a:t>軟、硬體設備資料詳如附錄一</a:t>
            </a:r>
            <a:r>
              <a:rPr lang="en-US" altLang="zh-TW" sz="3200" spc="-150" dirty="0"/>
              <a:t>),</a:t>
            </a:r>
            <a:r>
              <a:rPr lang="zh-TW" altLang="en-US" sz="3200" spc="-150" dirty="0"/>
              <a:t>以滿足公司自動化與資訊化的作業需求。</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177007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229231"/>
            <a:ext cx="8249618" cy="5016758"/>
          </a:xfrm>
          <a:prstGeom prst="rect">
            <a:avLst/>
          </a:prstGeom>
        </p:spPr>
        <p:txBody>
          <a:bodyPr wrap="square">
            <a:spAutoFit/>
          </a:bodyPr>
          <a:lstStyle/>
          <a:p>
            <a:r>
              <a:rPr lang="zh-TW" altLang="en-US" sz="3200" spc="-150" dirty="0"/>
              <a:t>附錄一</a:t>
            </a:r>
            <a:r>
              <a:rPr lang="en-US" altLang="zh-TW" sz="3200" spc="-150" dirty="0"/>
              <a:t>:</a:t>
            </a:r>
          </a:p>
          <a:p>
            <a:r>
              <a:rPr lang="en-US" altLang="zh-TW" sz="3200" spc="-150" dirty="0"/>
              <a:t>I. </a:t>
            </a:r>
            <a:r>
              <a:rPr lang="zh-TW" altLang="en-US" sz="3200" spc="-150" dirty="0"/>
              <a:t>軟體明細</a:t>
            </a:r>
            <a:r>
              <a:rPr lang="en-US" altLang="zh-TW" sz="3200" spc="-150" dirty="0"/>
              <a:t>:</a:t>
            </a:r>
          </a:p>
          <a:p>
            <a:r>
              <a:rPr lang="en-US" altLang="zh-TW" sz="3200" spc="-150" dirty="0" err="1"/>
              <a:t>i</a:t>
            </a:r>
            <a:r>
              <a:rPr lang="en-US" altLang="zh-TW" sz="3200" spc="-150" dirty="0"/>
              <a:t>. </a:t>
            </a:r>
            <a:r>
              <a:rPr lang="zh-TW" altLang="en-US" sz="3200" spc="-150" dirty="0"/>
              <a:t>作業系統</a:t>
            </a:r>
          </a:p>
          <a:p>
            <a:r>
              <a:rPr lang="en-US" altLang="zh-TW" sz="3200" spc="-150" dirty="0"/>
              <a:t>ii. </a:t>
            </a:r>
            <a:r>
              <a:rPr lang="zh-TW" altLang="en-US" sz="3200" spc="-150" dirty="0"/>
              <a:t>伺服器軟體</a:t>
            </a:r>
          </a:p>
          <a:p>
            <a:r>
              <a:rPr lang="en-US" altLang="zh-TW" sz="3200" spc="-150" dirty="0"/>
              <a:t>iii. </a:t>
            </a:r>
            <a:r>
              <a:rPr lang="zh-TW" altLang="en-US" sz="3200" spc="-150" dirty="0"/>
              <a:t>資料庫軟體</a:t>
            </a:r>
          </a:p>
          <a:p>
            <a:r>
              <a:rPr lang="en-US" altLang="zh-TW" sz="3200" spc="-150" dirty="0"/>
              <a:t>iv. </a:t>
            </a:r>
            <a:r>
              <a:rPr lang="zh-TW" altLang="en-US" sz="3200" spc="-150" dirty="0"/>
              <a:t>防毒軟體</a:t>
            </a:r>
          </a:p>
          <a:p>
            <a:r>
              <a:rPr lang="en-US" altLang="zh-TW" sz="3200" spc="-150" dirty="0"/>
              <a:t>v. </a:t>
            </a:r>
            <a:r>
              <a:rPr lang="zh-TW" altLang="en-US" sz="3200" spc="-150" dirty="0"/>
              <a:t>客製化 </a:t>
            </a:r>
            <a:r>
              <a:rPr lang="en-US" altLang="zh-TW" sz="3200" spc="-150" dirty="0"/>
              <a:t>ERP </a:t>
            </a:r>
            <a:r>
              <a:rPr lang="zh-TW" altLang="en-US" sz="3200" spc="-150" dirty="0"/>
              <a:t>系統</a:t>
            </a:r>
          </a:p>
          <a:p>
            <a:r>
              <a:rPr lang="en-US" altLang="zh-TW" sz="3200" spc="-150" dirty="0"/>
              <a:t>II. </a:t>
            </a:r>
            <a:r>
              <a:rPr lang="zh-TW" altLang="en-US" sz="3200" spc="-150" dirty="0"/>
              <a:t>硬體明細</a:t>
            </a:r>
            <a:r>
              <a:rPr lang="en-US" altLang="zh-TW" sz="3200" spc="-150" dirty="0"/>
              <a:t>:</a:t>
            </a:r>
          </a:p>
          <a:p>
            <a:r>
              <a:rPr lang="en-US" altLang="zh-TW" sz="3200" spc="-150" dirty="0" err="1"/>
              <a:t>i</a:t>
            </a:r>
            <a:r>
              <a:rPr lang="en-US" altLang="zh-TW" sz="3200" spc="-150" dirty="0"/>
              <a:t>. </a:t>
            </a:r>
            <a:r>
              <a:rPr lang="zh-TW" altLang="en-US" sz="3200" spc="-150" dirty="0"/>
              <a:t>行政電腦硬體</a:t>
            </a:r>
          </a:p>
          <a:p>
            <a:r>
              <a:rPr lang="en-US" altLang="zh-TW" sz="3200" spc="-150" dirty="0"/>
              <a:t>ii. </a:t>
            </a:r>
            <a:r>
              <a:rPr lang="zh-TW" altLang="en-US" sz="3200" spc="-150" dirty="0"/>
              <a:t>伺服器硬體</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1981652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t>(B) </a:t>
            </a:r>
            <a:r>
              <a:rPr lang="zh-TW" altLang="en-US" sz="3200" spc="-100" dirty="0"/>
              <a:t>個人資料保護法</a:t>
            </a:r>
          </a:p>
          <a:p>
            <a:pPr algn="just"/>
            <a:r>
              <a:rPr lang="en-US" altLang="zh-TW" sz="3200" spc="-100" dirty="0"/>
              <a:t>(C) </a:t>
            </a:r>
            <a:r>
              <a:rPr lang="zh-TW" altLang="en-US" sz="3200" spc="-100" dirty="0"/>
              <a:t>一般資料保護規則</a:t>
            </a:r>
            <a:r>
              <a:rPr lang="en-US" altLang="zh-TW" sz="3200" spc="-100" dirty="0"/>
              <a:t>(General Data Protection Regulation, GDPR)</a:t>
            </a:r>
          </a:p>
          <a:p>
            <a:pPr algn="just"/>
            <a:r>
              <a:rPr lang="en-US" altLang="zh-TW" sz="3200" spc="-100" dirty="0"/>
              <a:t>(D)</a:t>
            </a:r>
            <a:r>
              <a:rPr lang="zh-TW" altLang="en-US" sz="3200" spc="-100" dirty="0"/>
              <a:t>國家標準制定辦法</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953461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個人</a:t>
            </a:r>
            <a:r>
              <a:rPr lang="zh-TW" altLang="en-US" sz="3200" spc="-100" dirty="0">
                <a:solidFill>
                  <a:srgbClr val="FF0000"/>
                </a:solidFill>
              </a:rPr>
              <a:t>資料保護法</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一般</a:t>
            </a:r>
            <a:r>
              <a:rPr lang="zh-TW" altLang="en-US" sz="3200" spc="-100" dirty="0">
                <a:solidFill>
                  <a:srgbClr val="FF0000"/>
                </a:solidFill>
              </a:rPr>
              <a:t>資料保護規則</a:t>
            </a:r>
            <a:r>
              <a:rPr lang="en-US" altLang="zh-TW" sz="3200" spc="-100" dirty="0">
                <a:solidFill>
                  <a:srgbClr val="FF0000"/>
                </a:solidFill>
              </a:rPr>
              <a:t>(General Data Protection Regulation, GDPR)</a:t>
            </a:r>
          </a:p>
          <a:p>
            <a:pPr algn="just"/>
            <a:r>
              <a:rPr lang="en-US" altLang="zh-TW" sz="3200" spc="-100" dirty="0"/>
              <a:t>(D)</a:t>
            </a:r>
            <a:r>
              <a:rPr lang="zh-TW" altLang="en-US" sz="3200" spc="-100" dirty="0"/>
              <a:t>國家標準制定辦法</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2203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t>(B) </a:t>
            </a:r>
            <a:r>
              <a:rPr lang="zh-TW" altLang="en-US" sz="3200" spc="-100" dirty="0"/>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052864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solidFill>
                  <a:srgbClr val="FF0000"/>
                </a:solidFill>
              </a:rPr>
              <a:t>(B) </a:t>
            </a:r>
            <a:r>
              <a:rPr lang="zh-TW" altLang="en-US" sz="3200" spc="-100" dirty="0">
                <a:solidFill>
                  <a:srgbClr val="FF0000"/>
                </a:solidFill>
              </a:rPr>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24115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t>(D)</a:t>
            </a:r>
            <a:r>
              <a:rPr lang="zh-TW" altLang="en-US" sz="3200" spc="-100" dirty="0"/>
              <a:t>客製化 </a:t>
            </a:r>
            <a:r>
              <a:rPr lang="en-US" altLang="zh-TW" sz="3200" spc="-100" dirty="0"/>
              <a:t>ERP </a:t>
            </a:r>
            <a:r>
              <a:rPr lang="zh-TW" altLang="en-US" sz="3200" spc="-100" dirty="0" smtClean="0"/>
              <a:t>系統</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162547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solidFill>
                  <a:srgbClr val="FF0000"/>
                </a:solidFill>
              </a:rPr>
              <a:t>(D)</a:t>
            </a:r>
            <a:r>
              <a:rPr lang="zh-TW" altLang="en-US" sz="3200" spc="-100" dirty="0">
                <a:solidFill>
                  <a:srgbClr val="FF0000"/>
                </a:solidFill>
              </a:rPr>
              <a:t>客製化 </a:t>
            </a:r>
            <a:r>
              <a:rPr lang="en-US" altLang="zh-TW" sz="3200" spc="-100" dirty="0">
                <a:solidFill>
                  <a:srgbClr val="FF0000"/>
                </a:solidFill>
              </a:rPr>
              <a:t>ERP </a:t>
            </a:r>
            <a:r>
              <a:rPr lang="zh-TW" altLang="en-US" sz="3200" spc="-100" dirty="0" smtClean="0">
                <a:solidFill>
                  <a:srgbClr val="FF0000"/>
                </a:solidFill>
              </a:rPr>
              <a:t>系統</a:t>
            </a:r>
            <a:endParaRPr lang="zh-TW" altLang="en-US" sz="3200" spc="-100" dirty="0">
              <a:solidFill>
                <a:srgbClr val="FF0000"/>
              </a:solidFill>
            </a:endParaRP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958456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a:t>單</a:t>
            </a:r>
            <a:r>
              <a:rPr lang="zh-TW" altLang="en-US" sz="3200" dirty="0" smtClean="0"/>
              <a:t>選題</a:t>
            </a:r>
            <a:r>
              <a:rPr lang="en-US" altLang="zh-TW" sz="3200" dirty="0"/>
              <a:t>)</a:t>
            </a:r>
            <a:endParaRPr lang="zh-TW" altLang="en-US" sz="3200" dirty="0"/>
          </a:p>
        </p:txBody>
      </p:sp>
    </p:spTree>
    <p:extLst>
      <p:ext uri="{BB962C8B-B14F-4D97-AF65-F5344CB8AC3E}">
        <p14:creationId xmlns:p14="http://schemas.microsoft.com/office/powerpoint/2010/main" val="915276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734" y="592133"/>
            <a:ext cx="8577937" cy="6370975"/>
          </a:xfrm>
          <a:prstGeom prst="rect">
            <a:avLst/>
          </a:prstGeom>
        </p:spPr>
        <p:txBody>
          <a:bodyPr wrap="square">
            <a:spAutoFit/>
          </a:bodyPr>
          <a:lstStyle/>
          <a:p>
            <a:pPr algn="just"/>
            <a:r>
              <a:rPr lang="zh-TW" altLang="en-US" sz="2400" spc="-100" dirty="0"/>
              <a:t>某上櫃企業已通過 </a:t>
            </a:r>
            <a:r>
              <a:rPr lang="en-US" altLang="zh-TW" sz="2400" spc="-100" dirty="0"/>
              <a:t>ISO/IEC 27001 </a:t>
            </a:r>
            <a:r>
              <a:rPr lang="zh-TW" altLang="en-US" sz="2400" spc="-100" dirty="0"/>
              <a:t>認證</a:t>
            </a:r>
            <a:r>
              <a:rPr lang="en-US" altLang="zh-TW" sz="2400" spc="-100" dirty="0"/>
              <a:t>,</a:t>
            </a:r>
            <a:r>
              <a:rPr lang="zh-TW" altLang="en-US" sz="2400" spc="-100" dirty="0"/>
              <a:t>於某上班日發現公司半數同仁 </a:t>
            </a:r>
            <a:r>
              <a:rPr lang="en-US" altLang="zh-TW" sz="2400" spc="-100" dirty="0"/>
              <a:t>AD </a:t>
            </a:r>
            <a:r>
              <a:rPr lang="zh-TW" altLang="en-US" sz="2400" spc="-100" dirty="0"/>
              <a:t>帳號遭到鎖定</a:t>
            </a:r>
            <a:r>
              <a:rPr lang="en-US" altLang="zh-TW" sz="2400" spc="-100" dirty="0"/>
              <a:t>,</a:t>
            </a:r>
            <a:r>
              <a:rPr lang="zh-TW" altLang="en-US" sz="2400" spc="-100" dirty="0"/>
              <a:t>無法使用 </a:t>
            </a:r>
            <a:r>
              <a:rPr lang="en-US" altLang="zh-TW" sz="2400" spc="-100" dirty="0"/>
              <a:t>AD </a:t>
            </a:r>
            <a:r>
              <a:rPr lang="zh-TW" altLang="en-US" sz="2400" spc="-100" dirty="0"/>
              <a:t>帳號密碼登入電腦系統</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進行 </a:t>
            </a:r>
            <a:r>
              <a:rPr lang="en-US" altLang="zh-TW" sz="2400" spc="-100" dirty="0"/>
              <a:t>AD </a:t>
            </a:r>
            <a:r>
              <a:rPr lang="zh-TW" altLang="en-US" sz="2400" spc="-100" dirty="0"/>
              <a:t>解鎖後</a:t>
            </a:r>
            <a:r>
              <a:rPr lang="en-US" altLang="zh-TW" sz="2400" spc="-100" dirty="0"/>
              <a:t>,</a:t>
            </a:r>
            <a:r>
              <a:rPr lang="zh-TW" altLang="en-US" sz="2400" spc="-100" dirty="0"/>
              <a:t>同仁隨即再次被鎖定無法登入</a:t>
            </a:r>
            <a:r>
              <a:rPr lang="en-US" altLang="zh-TW" sz="2400" spc="-100" dirty="0"/>
              <a:t>,</a:t>
            </a:r>
            <a:r>
              <a:rPr lang="zh-TW" altLang="en-US" sz="2400" spc="-100" dirty="0"/>
              <a:t>慌亂初期 </a:t>
            </a:r>
            <a:r>
              <a:rPr lang="en-US" altLang="zh-TW" sz="2400" spc="-100" dirty="0"/>
              <a:t>MIS </a:t>
            </a:r>
            <a:r>
              <a:rPr lang="zh-TW" altLang="en-US" sz="2400" spc="-100" dirty="0"/>
              <a:t>採取區域性斷網</a:t>
            </a:r>
            <a:r>
              <a:rPr lang="en-US" altLang="zh-TW" sz="2400" spc="-100" dirty="0"/>
              <a:t>,</a:t>
            </a:r>
            <a:r>
              <a:rPr lang="zh-TW" altLang="en-US" sz="2400" spc="-100" dirty="0"/>
              <a:t>依然無效。</a:t>
            </a:r>
          </a:p>
          <a:p>
            <a:pPr algn="just"/>
            <a:r>
              <a:rPr lang="zh-TW" altLang="en-US" sz="2400" spc="-100" dirty="0"/>
              <a:t>隨即分析 </a:t>
            </a:r>
            <a:r>
              <a:rPr lang="en-US" altLang="zh-TW" sz="2400" spc="-100" dirty="0"/>
              <a:t>AD </a:t>
            </a:r>
            <a:r>
              <a:rPr lang="zh-TW" altLang="en-US" sz="2400" spc="-100" dirty="0"/>
              <a:t>主機事件記錄</a:t>
            </a:r>
            <a:r>
              <a:rPr lang="en-US" altLang="zh-TW" sz="2400" spc="-100" dirty="0"/>
              <a:t>,</a:t>
            </a:r>
            <a:r>
              <a:rPr lang="zh-TW" altLang="en-US" sz="2400" spc="-100" dirty="0"/>
              <a:t>發現都是 </a:t>
            </a:r>
            <a:r>
              <a:rPr lang="en-US" altLang="zh-TW" sz="2400" spc="-100" dirty="0"/>
              <a:t>Exchange Server </a:t>
            </a:r>
            <a:r>
              <a:rPr lang="zh-TW" altLang="en-US" sz="2400" spc="-100" dirty="0"/>
              <a:t>所造成</a:t>
            </a:r>
            <a:r>
              <a:rPr lang="en-US" altLang="zh-TW" sz="2400" spc="-100" dirty="0"/>
              <a:t>,</a:t>
            </a:r>
            <a:r>
              <a:rPr lang="zh-TW" altLang="en-US" sz="2400" spc="-100" dirty="0"/>
              <a:t>進一步分析防火牆記錄</a:t>
            </a:r>
            <a:r>
              <a:rPr lang="en-US" altLang="zh-TW" sz="2400" spc="-100" dirty="0"/>
              <a:t>,</a:t>
            </a:r>
            <a:r>
              <a:rPr lang="zh-TW" altLang="en-US" sz="2400" spc="-100" dirty="0"/>
              <a:t>發現大量外部 </a:t>
            </a:r>
            <a:r>
              <a:rPr lang="en-US" altLang="zh-TW" sz="2400" spc="-100" dirty="0"/>
              <a:t>access OWA </a:t>
            </a:r>
            <a:r>
              <a:rPr lang="zh-TW" altLang="en-US" sz="2400" spc="-100" dirty="0"/>
              <a:t>的 </a:t>
            </a:r>
            <a:r>
              <a:rPr lang="en-US" altLang="zh-TW" sz="2400" spc="-100" dirty="0"/>
              <a:t>443 Port </a:t>
            </a:r>
            <a:r>
              <a:rPr lang="zh-TW" altLang="en-US" sz="2400" spc="-100" dirty="0"/>
              <a:t>登入失敗</a:t>
            </a:r>
            <a:r>
              <a:rPr lang="en-US" altLang="zh-TW" sz="2400" spc="-100" dirty="0"/>
              <a:t>,</a:t>
            </a:r>
            <a:r>
              <a:rPr lang="zh-TW" altLang="en-US" sz="2400" spc="-100" dirty="0"/>
              <a:t>有多個來源遠端攻擊者裝置嘗試入侵 </a:t>
            </a:r>
            <a:r>
              <a:rPr lang="en-US" altLang="zh-TW" sz="2400" spc="-100" dirty="0"/>
              <a:t>Web Mail </a:t>
            </a:r>
            <a:r>
              <a:rPr lang="zh-TW" altLang="en-US" sz="2400" spc="-100" dirty="0"/>
              <a:t>系統失敗</a:t>
            </a:r>
            <a:r>
              <a:rPr lang="en-US" altLang="zh-TW" sz="2400" spc="-100" dirty="0"/>
              <a:t>,</a:t>
            </a:r>
            <a:r>
              <a:rPr lang="zh-TW" altLang="en-US" sz="2400" spc="-100" dirty="0"/>
              <a:t>類似「</a:t>
            </a:r>
            <a:r>
              <a:rPr lang="en-US" altLang="zh-TW" sz="2400" spc="-100" dirty="0" err="1"/>
              <a:t>DDoS</a:t>
            </a:r>
            <a:r>
              <a:rPr lang="zh-TW" altLang="en-US" sz="2400" spc="-100" dirty="0"/>
              <a:t>」與「密碼暴力攻擊」。</a:t>
            </a:r>
          </a:p>
          <a:p>
            <a:pPr algn="just"/>
            <a:r>
              <a:rPr lang="en-US" altLang="zh-TW" sz="2400" spc="-100" dirty="0"/>
              <a:t>MIS </a:t>
            </a:r>
            <a:r>
              <a:rPr lang="zh-TW" altLang="en-US" sz="2400" spc="-100" dirty="0"/>
              <a:t>採取緊急應變措施</a:t>
            </a:r>
            <a:r>
              <a:rPr lang="en-US" altLang="zh-TW" sz="2400" spc="-100" dirty="0"/>
              <a:t>,</a:t>
            </a:r>
            <a:r>
              <a:rPr lang="zh-TW" altLang="en-US" sz="2400" spc="-100" dirty="0"/>
              <a:t>阻斷相關攻擊者裝置 </a:t>
            </a:r>
            <a:r>
              <a:rPr lang="en-US" altLang="zh-TW" sz="2400" spc="-100" dirty="0"/>
              <a:t>IP</a:t>
            </a:r>
            <a:r>
              <a:rPr lang="zh-TW" altLang="en-US" sz="2400" spc="-100" dirty="0"/>
              <a:t>。可是每隔一段時間會自動換成其他國家地區 </a:t>
            </a:r>
            <a:r>
              <a:rPr lang="en-US" altLang="zh-TW" sz="2400" spc="-100" dirty="0"/>
              <a:t>IP </a:t>
            </a:r>
            <a:r>
              <a:rPr lang="zh-TW" altLang="en-US" sz="2400" spc="-100" dirty="0"/>
              <a:t>持續入侵攻擊</a:t>
            </a:r>
            <a:r>
              <a:rPr lang="en-US" altLang="zh-TW" sz="2400" spc="-100" dirty="0"/>
              <a:t>,MIS </a:t>
            </a:r>
            <a:r>
              <a:rPr lang="zh-TW" altLang="en-US" sz="2400" spc="-100" dirty="0"/>
              <a:t>進一步將境外非台 </a:t>
            </a:r>
            <a:r>
              <a:rPr lang="en-US" altLang="zh-TW" sz="2400" spc="-100" dirty="0"/>
              <a:t>IP</a:t>
            </a:r>
            <a:r>
              <a:rPr lang="zh-TW" altLang="en-US" sz="2400" spc="-100" dirty="0"/>
              <a:t>全面禁止</a:t>
            </a:r>
            <a:r>
              <a:rPr lang="en-US" altLang="zh-TW" sz="2400" spc="-100" dirty="0"/>
              <a:t>,</a:t>
            </a:r>
            <a:r>
              <a:rPr lang="zh-TW" altLang="en-US" sz="2400" spc="-100" dirty="0"/>
              <a:t>以短暫維持運作</a:t>
            </a:r>
            <a:r>
              <a:rPr lang="zh-TW" altLang="en-US" sz="2400" spc="-100" dirty="0" smtClean="0"/>
              <a:t>。</a:t>
            </a:r>
            <a:endParaRPr lang="en-US" altLang="zh-TW" sz="2400" spc="-100" dirty="0" smtClean="0"/>
          </a:p>
          <a:p>
            <a:pPr algn="just"/>
            <a:r>
              <a:rPr lang="zh-TW" altLang="en-US" sz="2400" spc="-100" dirty="0" smtClean="0"/>
              <a:t>但</a:t>
            </a:r>
            <a:r>
              <a:rPr lang="zh-TW" altLang="en-US" sz="2400" spc="-100" dirty="0"/>
              <a:t>相關攻擊來源竟轉換台灣地區 </a:t>
            </a:r>
            <a:r>
              <a:rPr lang="en-US" altLang="zh-TW" sz="2400" spc="-100" dirty="0"/>
              <a:t>IP</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進一步採取關閉用外部開放使用 </a:t>
            </a:r>
            <a:r>
              <a:rPr lang="en-US" altLang="zh-TW" sz="2400" spc="-100" dirty="0"/>
              <a:t>Exchange OWA </a:t>
            </a:r>
            <a:r>
              <a:rPr lang="zh-TW" altLang="en-US" sz="2400" spc="-100" dirty="0"/>
              <a:t>服務</a:t>
            </a:r>
            <a:r>
              <a:rPr lang="en-US" altLang="zh-TW" sz="2400" spc="-100" dirty="0"/>
              <a:t>,</a:t>
            </a:r>
            <a:r>
              <a:rPr lang="zh-TW" altLang="en-US" sz="2400" spc="-100" dirty="0"/>
              <a:t>要求公司外部活動人員須以 </a:t>
            </a:r>
            <a:r>
              <a:rPr lang="en-US" altLang="zh-TW" sz="2400" spc="-100" dirty="0"/>
              <a:t>VPN </a:t>
            </a:r>
            <a:r>
              <a:rPr lang="zh-TW" altLang="en-US" sz="2400" spc="-100" dirty="0"/>
              <a:t>方式</a:t>
            </a:r>
            <a:r>
              <a:rPr lang="en-US" altLang="zh-TW" sz="2400" spc="-100" dirty="0"/>
              <a:t>,</a:t>
            </a:r>
            <a:r>
              <a:rPr lang="zh-TW" altLang="en-US" sz="2400" spc="-100" dirty="0"/>
              <a:t>建立裝置放行白名單方式</a:t>
            </a:r>
            <a:r>
              <a:rPr lang="en-US" altLang="zh-TW" sz="2400" spc="-100" dirty="0"/>
              <a:t>,</a:t>
            </a:r>
            <a:r>
              <a:rPr lang="zh-TW" altLang="en-US" sz="2400" spc="-100" dirty="0"/>
              <a:t>進行</a:t>
            </a:r>
            <a:r>
              <a:rPr lang="en-US" altLang="zh-TW" sz="2400" spc="-100" dirty="0"/>
              <a:t>Exchange </a:t>
            </a:r>
            <a:r>
              <a:rPr lang="zh-TW" altLang="en-US" sz="2400" spc="-100" dirty="0"/>
              <a:t>郵件登入作業。而 </a:t>
            </a:r>
            <a:r>
              <a:rPr lang="en-US" altLang="zh-TW" sz="2400" spc="-100" dirty="0"/>
              <a:t>VPN </a:t>
            </a:r>
            <a:r>
              <a:rPr lang="zh-TW" altLang="en-US" sz="2400" spc="-100" dirty="0"/>
              <a:t>依群組方式申請建立不同放行權限</a:t>
            </a:r>
            <a:r>
              <a:rPr lang="en-US" altLang="zh-TW" sz="2400" spc="-100" dirty="0"/>
              <a:t>,</a:t>
            </a:r>
            <a:r>
              <a:rPr lang="zh-TW" altLang="en-US" sz="2400" spc="-100" dirty="0"/>
              <a:t>非全面開放。</a:t>
            </a:r>
          </a:p>
          <a:p>
            <a:pPr algn="just"/>
            <a:r>
              <a:rPr lang="zh-TW" altLang="en-US" sz="2400" spc="-100" dirty="0"/>
              <a:t>並對來自台灣的攻擊裝置主機</a:t>
            </a:r>
            <a:r>
              <a:rPr lang="en-US" altLang="zh-TW" sz="2400" spc="-100" dirty="0"/>
              <a:t>,</a:t>
            </a:r>
            <a:r>
              <a:rPr lang="zh-TW" altLang="en-US" sz="2400" spc="-100" dirty="0"/>
              <a:t>進行反查</a:t>
            </a:r>
            <a:r>
              <a:rPr lang="en-US" altLang="zh-TW" sz="2400" spc="-100" dirty="0"/>
              <a:t>,</a:t>
            </a:r>
            <a:r>
              <a:rPr lang="zh-TW" altLang="en-US" sz="2400" spc="-100" dirty="0"/>
              <a:t>確認其管理公司以及</a:t>
            </a:r>
            <a:r>
              <a:rPr lang="zh-TW" altLang="en-US" sz="2400" spc="-100" dirty="0" smtClean="0"/>
              <a:t>人員。</a:t>
            </a:r>
            <a:endParaRPr lang="zh-TW" altLang="en-US" sz="2400" spc="-100" dirty="0"/>
          </a:p>
        </p:txBody>
      </p:sp>
      <p:sp>
        <p:nvSpPr>
          <p:cNvPr id="6" name="矩形 5"/>
          <p:cNvSpPr/>
          <p:nvPr/>
        </p:nvSpPr>
        <p:spPr>
          <a:xfrm>
            <a:off x="227734" y="71366"/>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2804071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a:t>單</a:t>
            </a:r>
            <a:r>
              <a:rPr lang="zh-TW" altLang="en-US" sz="3200" dirty="0" smtClean="0"/>
              <a:t>選題</a:t>
            </a:r>
            <a:r>
              <a:rPr lang="en-US" altLang="zh-TW" sz="3200" dirty="0"/>
              <a:t>)</a:t>
            </a:r>
            <a:endParaRPr lang="zh-TW" altLang="en-US" sz="3200" dirty="0"/>
          </a:p>
        </p:txBody>
      </p:sp>
    </p:spTree>
    <p:extLst>
      <p:ext uri="{BB962C8B-B14F-4D97-AF65-F5344CB8AC3E}">
        <p14:creationId xmlns:p14="http://schemas.microsoft.com/office/powerpoint/2010/main" val="1379616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6001643"/>
          </a:xfrm>
          <a:prstGeom prst="rect">
            <a:avLst/>
          </a:prstGeom>
        </p:spPr>
        <p:txBody>
          <a:bodyPr wrap="square">
            <a:spAutoFit/>
          </a:bodyPr>
          <a:lstStyle/>
          <a:p>
            <a:r>
              <a:rPr lang="zh-TW" altLang="en-US" sz="3200" spc="-150" dirty="0"/>
              <a:t>超能力公司於年初通過全公司 </a:t>
            </a:r>
            <a:r>
              <a:rPr lang="en-US" altLang="zh-TW" sz="3200" spc="-150" dirty="0"/>
              <a:t>ISO/IEC 27001 </a:t>
            </a:r>
            <a:r>
              <a:rPr lang="zh-TW" altLang="en-US" sz="3200" spc="-150" dirty="0"/>
              <a:t>驗證</a:t>
            </a:r>
            <a:r>
              <a:rPr lang="en-US" altLang="zh-TW" sz="3200" spc="-150" dirty="0"/>
              <a:t>,</a:t>
            </a:r>
            <a:r>
              <a:rPr lang="zh-TW" altLang="en-US" sz="3200" spc="-150" dirty="0"/>
              <a:t>其中關於系統維運部分的相關政策</a:t>
            </a:r>
            <a:r>
              <a:rPr lang="en-US" altLang="zh-TW" sz="3200" spc="-150" dirty="0"/>
              <a:t>,</a:t>
            </a:r>
            <a:r>
              <a:rPr lang="zh-TW" altLang="en-US" sz="3200" spc="-150" dirty="0"/>
              <a:t>要求重要系統中斷時間不得超過 </a:t>
            </a:r>
            <a:r>
              <a:rPr lang="en-US" altLang="zh-TW" sz="3200" spc="-150" dirty="0"/>
              <a:t>2 </a:t>
            </a:r>
            <a:r>
              <a:rPr lang="zh-TW" altLang="en-US" sz="3200" spc="-150" dirty="0"/>
              <a:t>小時</a:t>
            </a:r>
            <a:r>
              <a:rPr lang="en-US" altLang="zh-TW" sz="3200" spc="-150" dirty="0"/>
              <a:t>,</a:t>
            </a:r>
            <a:r>
              <a:rPr lang="zh-TW" altLang="en-US" sz="3200" spc="-150" dirty="0"/>
              <a:t>所有重要系統及其相關支援環境皆依此標準建立。</a:t>
            </a:r>
          </a:p>
          <a:p>
            <a:r>
              <a:rPr lang="zh-TW" altLang="en-US" sz="3200" spc="-150" dirty="0"/>
              <a:t>超能力公司年中接獲開心買公司重要訂單</a:t>
            </a:r>
            <a:r>
              <a:rPr lang="en-US" altLang="zh-TW" sz="3200" spc="-150" dirty="0"/>
              <a:t>,</a:t>
            </a:r>
            <a:r>
              <a:rPr lang="zh-TW" altLang="en-US" sz="3200" spc="-150" dirty="0"/>
              <a:t>由公司負責提供環境建立並維護開心買公司網路訂購系統</a:t>
            </a:r>
            <a:r>
              <a:rPr lang="en-US" altLang="zh-TW" sz="3200" spc="-150" dirty="0"/>
              <a:t>,</a:t>
            </a:r>
            <a:r>
              <a:rPr lang="zh-TW" altLang="en-US" sz="3200" spc="-150" dirty="0"/>
              <a:t>並於合約要求該網路訂購系統若因該公司之問題中斷超過 </a:t>
            </a:r>
            <a:r>
              <a:rPr lang="en-US" altLang="zh-TW" sz="3200" spc="-150" dirty="0"/>
              <a:t>3 </a:t>
            </a:r>
            <a:r>
              <a:rPr lang="zh-TW" altLang="en-US" sz="3200" spc="-150" dirty="0"/>
              <a:t>分鐘</a:t>
            </a:r>
            <a:r>
              <a:rPr lang="en-US" altLang="zh-TW" sz="3200" spc="-150" dirty="0"/>
              <a:t>,</a:t>
            </a:r>
            <a:r>
              <a:rPr lang="zh-TW" altLang="en-US" sz="3200" spc="-150" dirty="0"/>
              <a:t>超能力公司需賠償開心買公司</a:t>
            </a:r>
            <a:r>
              <a:rPr lang="zh-TW" altLang="en-US" sz="3200" spc="-150" dirty="0" smtClean="0"/>
              <a:t>。</a:t>
            </a:r>
            <a:endParaRPr lang="en-US" altLang="zh-TW" sz="3200" spc="-150" dirty="0" smtClean="0"/>
          </a:p>
          <a:p>
            <a:r>
              <a:rPr lang="zh-TW" altLang="en-US" sz="3200" spc="-150" dirty="0" smtClean="0"/>
              <a:t>超</a:t>
            </a:r>
            <a:r>
              <a:rPr lang="zh-TW" altLang="en-US" sz="3200" spc="-150" dirty="0"/>
              <a:t>能力公司據此將該系統判定為重要系統</a:t>
            </a:r>
            <a:r>
              <a:rPr lang="en-US" altLang="zh-TW" sz="3200" spc="-150" dirty="0"/>
              <a:t>,</a:t>
            </a:r>
            <a:r>
              <a:rPr lang="zh-TW" altLang="en-US" sz="3200" spc="-150" dirty="0"/>
              <a:t>並於既有重要系統支援環境導入此新架設的購物系統</a:t>
            </a:r>
            <a:r>
              <a:rPr lang="en-US" altLang="zh-TW" sz="3200" spc="-150" dirty="0"/>
              <a:t>,</a:t>
            </a:r>
            <a:r>
              <a:rPr lang="zh-TW" altLang="en-US" sz="3200" spc="-150" dirty="0"/>
              <a:t>並為該系統在原機房建立備援機制。</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1082463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t>(C</a:t>
            </a:r>
            <a:r>
              <a:rPr lang="en-US" altLang="zh-TW" sz="3200" spc="-100" dirty="0" smtClean="0"/>
              <a:t>)</a:t>
            </a:r>
            <a:r>
              <a:rPr lang="zh-TW" altLang="en-US" sz="3200" spc="-100" dirty="0" smtClean="0"/>
              <a:t>針對</a:t>
            </a:r>
            <a:r>
              <a:rPr lang="zh-TW" altLang="en-US" sz="3200" spc="-100" dirty="0"/>
              <a:t>此變化進行風險評估</a:t>
            </a:r>
          </a:p>
          <a:p>
            <a:pPr algn="just"/>
            <a:r>
              <a:rPr lang="en-US" altLang="zh-TW" sz="3200" spc="-100" dirty="0"/>
              <a:t>(D)</a:t>
            </a:r>
            <a:r>
              <a:rPr lang="zh-TW" altLang="en-US" sz="3200" spc="-100" dirty="0"/>
              <a:t>對於新系統的導入進行安全性評估及容量管制評估</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07496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針對</a:t>
            </a:r>
            <a:r>
              <a:rPr lang="zh-TW" altLang="en-US" sz="3200" spc="-100" dirty="0">
                <a:solidFill>
                  <a:srgbClr val="FF0000"/>
                </a:solidFill>
              </a:rPr>
              <a:t>此變化進行風險評估</a:t>
            </a:r>
          </a:p>
          <a:p>
            <a:pPr algn="just"/>
            <a:r>
              <a:rPr lang="en-US" altLang="zh-TW" sz="3200" spc="-100" dirty="0">
                <a:solidFill>
                  <a:srgbClr val="FF0000"/>
                </a:solidFill>
              </a:rPr>
              <a:t>(D)</a:t>
            </a:r>
            <a:r>
              <a:rPr lang="zh-TW" altLang="en-US" sz="3200" spc="-100" dirty="0">
                <a:solidFill>
                  <a:srgbClr val="FF0000"/>
                </a:solidFill>
              </a:rPr>
              <a:t>對於新系統的導入進行安全性評估及容量管制評估</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96508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t>(D)</a:t>
            </a:r>
            <a:r>
              <a:rPr lang="zh-TW" altLang="en-US" sz="3200" spc="-100" dirty="0"/>
              <a:t>此備援模式正確</a:t>
            </a:r>
            <a:r>
              <a:rPr lang="en-US" altLang="zh-TW" sz="3200" spc="-100" dirty="0"/>
              <a:t>,</a:t>
            </a:r>
            <a:r>
              <a:rPr lang="zh-TW" altLang="en-US" sz="3200" spc="-100" dirty="0"/>
              <a:t>因為經過完整評估後確認產生的風險及衝擊在公司可承受範圍</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75800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solidFill>
                  <a:srgbClr val="FF0000"/>
                </a:solidFill>
              </a:rPr>
              <a:t>(D)</a:t>
            </a:r>
            <a:r>
              <a:rPr lang="zh-TW" altLang="en-US" sz="3200" spc="-100" dirty="0">
                <a:solidFill>
                  <a:srgbClr val="FF0000"/>
                </a:solidFill>
              </a:rPr>
              <a:t>此備援模式正確</a:t>
            </a:r>
            <a:r>
              <a:rPr lang="en-US" altLang="zh-TW" sz="3200" spc="-100" dirty="0">
                <a:solidFill>
                  <a:srgbClr val="FF0000"/>
                </a:solidFill>
              </a:rPr>
              <a:t>,</a:t>
            </a:r>
            <a:r>
              <a:rPr lang="zh-TW" altLang="en-US" sz="3200" spc="-100" dirty="0">
                <a:solidFill>
                  <a:srgbClr val="FF0000"/>
                </a:solidFill>
              </a:rPr>
              <a:t>因為經過完整評估後確認產生的風險及衝擊在公司可承受範圍</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668418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t>(</a:t>
            </a:r>
            <a:r>
              <a:rPr lang="en-US" altLang="zh-TW" sz="3200" spc="-100" dirty="0" smtClean="0"/>
              <a:t>C)Hot </a:t>
            </a:r>
            <a:r>
              <a:rPr lang="en-US" altLang="zh-TW" sz="3200" spc="-100" dirty="0"/>
              <a:t>Site(</a:t>
            </a:r>
            <a:r>
              <a:rPr lang="zh-TW" altLang="en-US" sz="3200" spc="-100" dirty="0"/>
              <a:t>熱備援</a:t>
            </a:r>
            <a:r>
              <a:rPr lang="en-US" altLang="zh-TW" sz="3200" spc="-100" dirty="0"/>
              <a:t>)</a:t>
            </a:r>
          </a:p>
          <a:p>
            <a:pPr algn="just"/>
            <a:r>
              <a:rPr lang="en-US" altLang="zh-TW" sz="3200" spc="-100" dirty="0"/>
              <a:t>(D)</a:t>
            </a:r>
            <a:r>
              <a:rPr lang="zh-TW" altLang="en-US" sz="3200" spc="-100" dirty="0"/>
              <a:t>依照題目所述之規劃即可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41907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solidFill>
                  <a:srgbClr val="FF0000"/>
                </a:solidFill>
              </a:rPr>
              <a:t>(</a:t>
            </a:r>
            <a:r>
              <a:rPr lang="en-US" altLang="zh-TW" sz="3200" spc="-100" dirty="0" smtClean="0">
                <a:solidFill>
                  <a:srgbClr val="FF0000"/>
                </a:solidFill>
              </a:rPr>
              <a:t>C)Hot </a:t>
            </a:r>
            <a:r>
              <a:rPr lang="en-US" altLang="zh-TW" sz="3200" spc="-100" dirty="0">
                <a:solidFill>
                  <a:srgbClr val="FF0000"/>
                </a:solidFill>
              </a:rPr>
              <a:t>Site(</a:t>
            </a:r>
            <a:r>
              <a:rPr lang="zh-TW" altLang="en-US" sz="3200" spc="-100" dirty="0">
                <a:solidFill>
                  <a:srgbClr val="FF0000"/>
                </a:solidFill>
              </a:rPr>
              <a:t>熱備援</a:t>
            </a:r>
            <a:r>
              <a:rPr lang="en-US" altLang="zh-TW" sz="3200" spc="-100" dirty="0">
                <a:solidFill>
                  <a:srgbClr val="FF0000"/>
                </a:solidFill>
              </a:rPr>
              <a:t>)</a:t>
            </a:r>
          </a:p>
          <a:p>
            <a:pPr algn="just"/>
            <a:r>
              <a:rPr lang="en-US" altLang="zh-TW" sz="3200" spc="-100" dirty="0"/>
              <a:t>(D)</a:t>
            </a:r>
            <a:r>
              <a:rPr lang="zh-TW" altLang="en-US" sz="3200" spc="-100" dirty="0"/>
              <a:t>依照題目所述之規劃即可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54199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t>(C) </a:t>
            </a:r>
            <a:r>
              <a:rPr lang="zh-TW" altLang="en-US" sz="3200" spc="-100" dirty="0"/>
              <a:t>基隆市</a:t>
            </a:r>
          </a:p>
          <a:p>
            <a:pPr algn="just"/>
            <a:r>
              <a:rPr lang="en-US" altLang="zh-TW" sz="3200" spc="-100" dirty="0"/>
              <a:t>(D)</a:t>
            </a:r>
            <a:r>
              <a:rPr lang="zh-TW" altLang="en-US" sz="3200" spc="-100" dirty="0"/>
              <a:t>高雄市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492203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solidFill>
                  <a:srgbClr val="FF0000"/>
                </a:solidFill>
              </a:rPr>
              <a:t>(C) </a:t>
            </a:r>
            <a:r>
              <a:rPr lang="zh-TW" altLang="en-US" sz="3200" spc="-100" dirty="0">
                <a:solidFill>
                  <a:srgbClr val="FF0000"/>
                </a:solidFill>
              </a:rPr>
              <a:t>基隆市</a:t>
            </a:r>
          </a:p>
          <a:p>
            <a:pPr algn="just"/>
            <a:r>
              <a:rPr lang="en-US" altLang="zh-TW" sz="3200" spc="-100" dirty="0"/>
              <a:t>(D)</a:t>
            </a:r>
            <a:r>
              <a:rPr lang="zh-TW" altLang="en-US" sz="3200" spc="-100" dirty="0"/>
              <a:t>高雄市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4873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依據資安通報流程</a:t>
            </a:r>
            <a:r>
              <a:rPr lang="en-US" altLang="zh-TW" sz="3200" spc="-100" dirty="0"/>
              <a:t>,</a:t>
            </a:r>
            <a:r>
              <a:rPr lang="zh-TW" altLang="en-US" sz="3200" spc="-100" dirty="0"/>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49095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430399"/>
            <a:ext cx="8249618" cy="4031873"/>
          </a:xfrm>
          <a:prstGeom prst="rect">
            <a:avLst/>
          </a:prstGeom>
        </p:spPr>
        <p:txBody>
          <a:bodyPr wrap="square">
            <a:spAutoFit/>
          </a:bodyPr>
          <a:lstStyle/>
          <a:p>
            <a:r>
              <a:rPr lang="en-US" altLang="zh-TW" sz="3200" spc="-150" dirty="0"/>
              <a:t>ABC </a:t>
            </a:r>
            <a:r>
              <a:rPr lang="zh-TW" altLang="en-US" sz="3200" spc="-150" dirty="0"/>
              <a:t>公司為了提高資安防護</a:t>
            </a:r>
            <a:r>
              <a:rPr lang="en-US" altLang="zh-TW" sz="3200" spc="-150" dirty="0"/>
              <a:t>,</a:t>
            </a:r>
            <a:r>
              <a:rPr lang="zh-TW" altLang="en-US" sz="3200" spc="-150" dirty="0"/>
              <a:t>全公司通過 </a:t>
            </a:r>
            <a:r>
              <a:rPr lang="en-US" altLang="zh-TW" sz="3200" spc="-150" dirty="0"/>
              <a:t>ISO/IEC 27001 </a:t>
            </a:r>
            <a:r>
              <a:rPr lang="zh-TW" altLang="en-US" sz="3200" spc="-150" dirty="0"/>
              <a:t>驗證</a:t>
            </a:r>
            <a:r>
              <a:rPr lang="en-US" altLang="zh-TW" sz="3200" spc="-150" dirty="0"/>
              <a:t>,</a:t>
            </a:r>
            <a:r>
              <a:rPr lang="zh-TW" altLang="en-US" sz="3200" spc="-150" dirty="0"/>
              <a:t>並「每半年」安排一次後續稽核</a:t>
            </a:r>
            <a:r>
              <a:rPr lang="en-US" altLang="zh-TW" sz="3200" spc="-150" dirty="0"/>
              <a:t>,</a:t>
            </a:r>
            <a:r>
              <a:rPr lang="zh-TW" altLang="en-US" sz="3200" spc="-150" dirty="0"/>
              <a:t>以確保證書的有效性。</a:t>
            </a:r>
          </a:p>
          <a:p>
            <a:r>
              <a:rPr lang="zh-TW" altLang="en-US" sz="3200" spc="-150" dirty="0"/>
              <a:t>此次外部稽核派了稽核員 </a:t>
            </a:r>
            <a:r>
              <a:rPr lang="en-US" altLang="zh-TW" sz="3200" spc="-150" dirty="0"/>
              <a:t>Kelly </a:t>
            </a:r>
            <a:r>
              <a:rPr lang="zh-TW" altLang="en-US" sz="3200" spc="-150" dirty="0"/>
              <a:t>負責執行三天的稽核</a:t>
            </a:r>
            <a:r>
              <a:rPr lang="zh-TW" altLang="en-US" sz="3200" spc="-150" dirty="0" smtClean="0"/>
              <a:t>。</a:t>
            </a:r>
            <a:endParaRPr lang="en-US" altLang="zh-TW" sz="3200" spc="-150" dirty="0" smtClean="0"/>
          </a:p>
          <a:p>
            <a:endParaRPr lang="zh-TW" altLang="en-US" sz="3200" spc="-150" dirty="0"/>
          </a:p>
          <a:p>
            <a:r>
              <a:rPr lang="zh-TW" altLang="en-US" sz="3200" spc="-150" dirty="0"/>
              <a:t>受稽的資訊單位主管 </a:t>
            </a:r>
            <a:r>
              <a:rPr lang="en-US" altLang="zh-TW" sz="3200" spc="-150" dirty="0"/>
              <a:t>Tim </a:t>
            </a:r>
            <a:r>
              <a:rPr lang="zh-TW" altLang="en-US" sz="3200" spc="-150" dirty="0"/>
              <a:t>拿出一份資料表</a:t>
            </a:r>
            <a:r>
              <a:rPr lang="en-US" altLang="zh-TW" sz="3200" spc="-150" dirty="0"/>
              <a:t>,</a:t>
            </a:r>
            <a:r>
              <a:rPr lang="zh-TW" altLang="en-US" sz="3200" spc="-150" dirty="0"/>
              <a:t>其中部分資料如下</a:t>
            </a:r>
            <a:r>
              <a:rPr lang="en-US" altLang="zh-TW" sz="3200" spc="-150" dirty="0"/>
              <a:t>:</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spTree>
    <p:extLst>
      <p:ext uri="{BB962C8B-B14F-4D97-AF65-F5344CB8AC3E}">
        <p14:creationId xmlns:p14="http://schemas.microsoft.com/office/powerpoint/2010/main" val="4288257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graphicFrame>
        <p:nvGraphicFramePr>
          <p:cNvPr id="2" name="表格 1"/>
          <p:cNvGraphicFramePr>
            <a:graphicFrameLocks noGrp="1"/>
          </p:cNvGraphicFramePr>
          <p:nvPr>
            <p:extLst>
              <p:ext uri="{D42A27DB-BD31-4B8C-83A1-F6EECF244321}">
                <p14:modId xmlns:p14="http://schemas.microsoft.com/office/powerpoint/2010/main" val="224611312"/>
              </p:ext>
            </p:extLst>
          </p:nvPr>
        </p:nvGraphicFramePr>
        <p:xfrm>
          <a:off x="-31777" y="985460"/>
          <a:ext cx="9175777" cy="5262940"/>
        </p:xfrm>
        <a:graphic>
          <a:graphicData uri="http://schemas.openxmlformats.org/drawingml/2006/table">
            <a:tbl>
              <a:tblPr firstRow="1" firstCol="1" bandRow="1">
                <a:tableStyleId>{5C22544A-7EE6-4342-B048-85BDC9FD1C3A}</a:tableStyleId>
              </a:tblPr>
              <a:tblGrid>
                <a:gridCol w="1183922">
                  <a:extLst>
                    <a:ext uri="{9D8B030D-6E8A-4147-A177-3AD203B41FA5}">
                      <a16:colId xmlns:a16="http://schemas.microsoft.com/office/drawing/2014/main" xmlns="" val="574096202"/>
                    </a:ext>
                  </a:extLst>
                </a:gridCol>
                <a:gridCol w="2176272">
                  <a:extLst>
                    <a:ext uri="{9D8B030D-6E8A-4147-A177-3AD203B41FA5}">
                      <a16:colId xmlns:a16="http://schemas.microsoft.com/office/drawing/2014/main" xmlns="" val="2131012147"/>
                    </a:ext>
                  </a:extLst>
                </a:gridCol>
                <a:gridCol w="1792224">
                  <a:extLst>
                    <a:ext uri="{9D8B030D-6E8A-4147-A177-3AD203B41FA5}">
                      <a16:colId xmlns:a16="http://schemas.microsoft.com/office/drawing/2014/main" xmlns="" val="2910736620"/>
                    </a:ext>
                  </a:extLst>
                </a:gridCol>
                <a:gridCol w="1801368">
                  <a:extLst>
                    <a:ext uri="{9D8B030D-6E8A-4147-A177-3AD203B41FA5}">
                      <a16:colId xmlns:a16="http://schemas.microsoft.com/office/drawing/2014/main" xmlns="" val="324219507"/>
                    </a:ext>
                  </a:extLst>
                </a:gridCol>
                <a:gridCol w="2221991">
                  <a:extLst>
                    <a:ext uri="{9D8B030D-6E8A-4147-A177-3AD203B41FA5}">
                      <a16:colId xmlns:a16="http://schemas.microsoft.com/office/drawing/2014/main" xmlns="" val="2288016515"/>
                    </a:ext>
                  </a:extLst>
                </a:gridCol>
              </a:tblGrid>
              <a:tr h="1369086">
                <a:tc>
                  <a:txBody>
                    <a:bodyPr/>
                    <a:lstStyle/>
                    <a:p>
                      <a:pPr>
                        <a:spcAft>
                          <a:spcPts val="0"/>
                        </a:spcAft>
                      </a:pPr>
                      <a:r>
                        <a:rPr lang="zh-TW" sz="2000" kern="100" dirty="0">
                          <a:effectLst/>
                        </a:rPr>
                        <a:t>資產編號</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資產名稱</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最大可以承受</a:t>
                      </a:r>
                    </a:p>
                    <a:p>
                      <a:pPr>
                        <a:spcAft>
                          <a:spcPts val="0"/>
                        </a:spcAft>
                      </a:pPr>
                      <a:r>
                        <a:rPr lang="zh-TW" sz="2000" kern="100" dirty="0">
                          <a:effectLst/>
                        </a:rPr>
                        <a:t>中斷時間</a:t>
                      </a:r>
                    </a:p>
                    <a:p>
                      <a:pPr>
                        <a:spcAft>
                          <a:spcPts val="0"/>
                        </a:spcAft>
                      </a:pPr>
                      <a:r>
                        <a:rPr lang="en-US" sz="2000" kern="100" dirty="0">
                          <a:effectLst/>
                        </a:rPr>
                        <a:t>(Max. Tolerable</a:t>
                      </a:r>
                      <a:endParaRPr lang="zh-TW" sz="2000" kern="100" dirty="0">
                        <a:effectLst/>
                      </a:endParaRPr>
                    </a:p>
                    <a:p>
                      <a:pPr>
                        <a:spcAft>
                          <a:spcPts val="0"/>
                        </a:spcAft>
                      </a:pPr>
                      <a:r>
                        <a:rPr lang="en-US" sz="2000" kern="100" dirty="0">
                          <a:effectLst/>
                        </a:rPr>
                        <a:t>Period of</a:t>
                      </a:r>
                      <a:endParaRPr lang="zh-TW" sz="2000" kern="100" dirty="0">
                        <a:effectLst/>
                      </a:endParaRPr>
                    </a:p>
                    <a:p>
                      <a:pPr>
                        <a:spcAft>
                          <a:spcPts val="0"/>
                        </a:spcAft>
                      </a:pPr>
                      <a:r>
                        <a:rPr lang="en-US" sz="2000" kern="100" dirty="0">
                          <a:effectLst/>
                        </a:rPr>
                        <a:t>Disruption)</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目標回復</a:t>
                      </a:r>
                      <a:r>
                        <a:rPr lang="zh-TW" sz="2000" kern="100" dirty="0" smtClean="0">
                          <a:effectLst/>
                        </a:rPr>
                        <a:t>時間</a:t>
                      </a:r>
                      <a:endParaRPr lang="zh-TW" sz="2000" kern="100" dirty="0">
                        <a:effectLst/>
                      </a:endParaRPr>
                    </a:p>
                    <a:p>
                      <a:pPr>
                        <a:spcAft>
                          <a:spcPts val="0"/>
                        </a:spcAft>
                      </a:pPr>
                      <a:r>
                        <a:rPr lang="en-US" sz="2000" kern="100" dirty="0">
                          <a:effectLst/>
                        </a:rPr>
                        <a:t>(Recovery</a:t>
                      </a:r>
                      <a:endParaRPr lang="zh-TW" sz="2000" kern="100" dirty="0">
                        <a:effectLst/>
                      </a:endParaRPr>
                    </a:p>
                    <a:p>
                      <a:pPr>
                        <a:spcAft>
                          <a:spcPts val="0"/>
                        </a:spcAft>
                      </a:pPr>
                      <a:r>
                        <a:rPr lang="en-US" sz="2000" kern="100" dirty="0" smtClean="0">
                          <a:effectLst/>
                        </a:rPr>
                        <a:t>Time</a:t>
                      </a:r>
                      <a:r>
                        <a:rPr lang="zh-TW" altLang="en-US" sz="2000" kern="100" dirty="0" smtClean="0">
                          <a:effectLst/>
                        </a:rPr>
                        <a:t> </a:t>
                      </a:r>
                      <a:r>
                        <a:rPr lang="en-US" sz="2000" kern="100" dirty="0" smtClean="0">
                          <a:effectLst/>
                        </a:rPr>
                        <a:t>Objective</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可用性等級</a:t>
                      </a:r>
                    </a:p>
                    <a:p>
                      <a:pPr>
                        <a:spcAft>
                          <a:spcPts val="0"/>
                        </a:spcAft>
                      </a:pPr>
                      <a:r>
                        <a:rPr lang="en-US" sz="2000" kern="100" dirty="0">
                          <a:effectLst/>
                        </a:rPr>
                        <a:t>(</a:t>
                      </a:r>
                      <a:r>
                        <a:rPr lang="zh-TW" sz="2000" kern="100" dirty="0">
                          <a:effectLst/>
                        </a:rPr>
                        <a:t>四級</a:t>
                      </a:r>
                      <a:r>
                        <a:rPr lang="en-US" sz="2000" kern="100" dirty="0" smtClean="0">
                          <a:effectLst/>
                        </a:rPr>
                        <a:t>:</a:t>
                      </a:r>
                    </a:p>
                    <a:p>
                      <a:pPr>
                        <a:spcAft>
                          <a:spcPts val="0"/>
                        </a:spcAft>
                      </a:pPr>
                      <a:r>
                        <a:rPr lang="zh-TW" sz="2000" kern="100" dirty="0" smtClean="0">
                          <a:effectLst/>
                        </a:rPr>
                        <a:t>極高</a:t>
                      </a:r>
                      <a:r>
                        <a:rPr lang="zh-TW" sz="2000" kern="100" dirty="0">
                          <a:effectLst/>
                        </a:rPr>
                        <a:t>、高、中</a:t>
                      </a:r>
                      <a:r>
                        <a:rPr lang="zh-TW" sz="2000" kern="100" dirty="0" smtClean="0">
                          <a:effectLst/>
                        </a:rPr>
                        <a:t>、低</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xmlns="" val="3604305548"/>
                  </a:ext>
                </a:extLst>
              </a:tr>
              <a:tr h="782335">
                <a:tc>
                  <a:txBody>
                    <a:bodyPr/>
                    <a:lstStyle/>
                    <a:p>
                      <a:pPr>
                        <a:spcAft>
                          <a:spcPts val="0"/>
                        </a:spcAft>
                      </a:pPr>
                      <a:r>
                        <a:rPr lang="en-US" sz="2000" kern="100">
                          <a:effectLst/>
                        </a:rPr>
                        <a:t>001</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線上購務網頁</a:t>
                      </a:r>
                      <a:r>
                        <a:rPr lang="zh-TW" sz="2000" kern="100" dirty="0" smtClean="0">
                          <a:effectLst/>
                        </a:rPr>
                        <a:t>主機</a:t>
                      </a:r>
                      <a:r>
                        <a:rPr lang="en-US" sz="2000" kern="100" dirty="0" smtClean="0">
                          <a:effectLst/>
                        </a:rPr>
                        <a:t> </a:t>
                      </a:r>
                      <a:r>
                        <a:rPr lang="en-US" sz="2000" kern="100" dirty="0">
                          <a:effectLst/>
                        </a:rPr>
                        <a:t>(Web Server)</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xmlns="" val="889146118"/>
                  </a:ext>
                </a:extLst>
              </a:tr>
              <a:tr h="782335">
                <a:tc>
                  <a:txBody>
                    <a:bodyPr/>
                    <a:lstStyle/>
                    <a:p>
                      <a:pPr>
                        <a:spcAft>
                          <a:spcPts val="0"/>
                        </a:spcAft>
                      </a:pPr>
                      <a:r>
                        <a:rPr lang="en-US" sz="2000" kern="100">
                          <a:effectLst/>
                        </a:rPr>
                        <a:t>002</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線上購物資料庫</a:t>
                      </a:r>
                    </a:p>
                    <a:p>
                      <a:pPr>
                        <a:spcAft>
                          <a:spcPts val="0"/>
                        </a:spcAft>
                      </a:pPr>
                      <a:r>
                        <a:rPr lang="zh-TW" sz="2000" kern="100">
                          <a:effectLst/>
                        </a:rPr>
                        <a:t>主機</a:t>
                      </a:r>
                      <a:r>
                        <a:rPr lang="en-US" sz="2000" kern="100">
                          <a:effectLst/>
                        </a:rPr>
                        <a:t> (DB Server)</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xmlns="" val="1685550365"/>
                  </a:ext>
                </a:extLst>
              </a:tr>
              <a:tr h="782335">
                <a:tc>
                  <a:txBody>
                    <a:bodyPr/>
                    <a:lstStyle/>
                    <a:p>
                      <a:pPr>
                        <a:spcAft>
                          <a:spcPts val="0"/>
                        </a:spcAft>
                      </a:pPr>
                      <a:r>
                        <a:rPr lang="en-US" sz="2000" kern="100">
                          <a:effectLst/>
                        </a:rPr>
                        <a:t>003</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核心交換器</a:t>
                      </a:r>
                    </a:p>
                    <a:p>
                      <a:pPr>
                        <a:spcAft>
                          <a:spcPts val="0"/>
                        </a:spcAft>
                      </a:pPr>
                      <a:r>
                        <a:rPr lang="en-US" sz="2000" kern="100">
                          <a:effectLst/>
                        </a:rPr>
                        <a:t>(Core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60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50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xmlns="" val="1578090997"/>
                  </a:ext>
                </a:extLst>
              </a:tr>
              <a:tr h="782335">
                <a:tc>
                  <a:txBody>
                    <a:bodyPr/>
                    <a:lstStyle/>
                    <a:p>
                      <a:pPr>
                        <a:spcAft>
                          <a:spcPts val="0"/>
                        </a:spcAft>
                      </a:pPr>
                      <a:r>
                        <a:rPr lang="en-US" sz="2000" kern="100">
                          <a:effectLst/>
                        </a:rPr>
                        <a:t>004</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辦公室交換機</a:t>
                      </a:r>
                    </a:p>
                    <a:p>
                      <a:pPr>
                        <a:spcAft>
                          <a:spcPts val="0"/>
                        </a:spcAft>
                      </a:pPr>
                      <a:r>
                        <a:rPr lang="en-US" sz="2000" kern="100">
                          <a:effectLst/>
                        </a:rPr>
                        <a:t>(Office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4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低</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xmlns="" val="3553790032"/>
                  </a:ext>
                </a:extLst>
              </a:tr>
              <a:tr h="586751">
                <a:tc>
                  <a:txBody>
                    <a:bodyPr/>
                    <a:lstStyle/>
                    <a:p>
                      <a:pPr>
                        <a:spcAft>
                          <a:spcPts val="0"/>
                        </a:spcAft>
                      </a:pPr>
                      <a:r>
                        <a:rPr lang="en-US" sz="2000" kern="100">
                          <a:effectLst/>
                        </a:rPr>
                        <a:t>005</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對外防火牆</a:t>
                      </a:r>
                    </a:p>
                    <a:p>
                      <a:pPr>
                        <a:spcAft>
                          <a:spcPts val="0"/>
                        </a:spcAft>
                      </a:pPr>
                      <a:r>
                        <a:rPr lang="en-US" sz="2000" kern="100">
                          <a:effectLst/>
                        </a:rPr>
                        <a:t>(Firewall)</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20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極高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xmlns="" val="2242878372"/>
                  </a:ext>
                </a:extLst>
              </a:tr>
            </a:tbl>
          </a:graphicData>
        </a:graphic>
      </p:graphicFrame>
    </p:spTree>
    <p:extLst>
      <p:ext uri="{BB962C8B-B14F-4D97-AF65-F5344CB8AC3E}">
        <p14:creationId xmlns:p14="http://schemas.microsoft.com/office/powerpoint/2010/main" val="393657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t>(</a:t>
            </a:r>
            <a:r>
              <a:rPr lang="en-US" altLang="zh-TW" sz="3200" spc="-100" dirty="0" smtClean="0"/>
              <a:t>C)003</a:t>
            </a:r>
            <a:endParaRPr lang="en-US" altLang="zh-TW" sz="3200" spc="-100" dirty="0"/>
          </a:p>
          <a:p>
            <a:pPr algn="just"/>
            <a:r>
              <a:rPr lang="en-US" altLang="zh-TW" sz="3200" spc="-100" dirty="0"/>
              <a:t>(D)004</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28404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solidFill>
                  <a:srgbClr val="FF0000"/>
                </a:solidFill>
              </a:rPr>
              <a:t>(</a:t>
            </a:r>
            <a:r>
              <a:rPr lang="en-US" altLang="zh-TW" sz="3200" spc="-100" dirty="0" smtClean="0">
                <a:solidFill>
                  <a:srgbClr val="FF0000"/>
                </a:solidFill>
              </a:rPr>
              <a:t>C)003</a:t>
            </a:r>
            <a:endParaRPr lang="en-US" altLang="zh-TW" sz="3200" spc="-100" dirty="0">
              <a:solidFill>
                <a:srgbClr val="FF0000"/>
              </a:solidFill>
            </a:endParaRPr>
          </a:p>
          <a:p>
            <a:pPr algn="just"/>
            <a:r>
              <a:rPr lang="en-US" altLang="zh-TW" sz="3200" spc="-100" dirty="0"/>
              <a:t>(D)004</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797743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t>(C</a:t>
            </a:r>
            <a:r>
              <a:rPr lang="en-US" altLang="zh-TW" sz="2800" spc="-100" dirty="0" smtClean="0"/>
              <a:t>)</a:t>
            </a:r>
            <a:r>
              <a:rPr lang="zh-TW" altLang="en-US" sz="2800" spc="-100" dirty="0" smtClean="0"/>
              <a:t>有問題</a:t>
            </a:r>
            <a:r>
              <a:rPr lang="en-US" altLang="zh-TW" sz="2800" spc="-100" dirty="0"/>
              <a:t>,</a:t>
            </a:r>
            <a:r>
              <a:rPr lang="zh-TW" altLang="en-US" sz="2800" spc="-100" dirty="0"/>
              <a:t>風險再評鑑應在提出風險處理計畫後</a:t>
            </a:r>
            <a:r>
              <a:rPr lang="en-US" altLang="zh-TW" sz="2800" spc="-100" dirty="0"/>
              <a:t>,</a:t>
            </a:r>
            <a:r>
              <a:rPr lang="zh-TW" altLang="en-US" sz="2800" spc="-100" dirty="0"/>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28140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solidFill>
                  <a:srgbClr val="FF0000"/>
                </a:solidFill>
              </a:rPr>
              <a:t>(C</a:t>
            </a:r>
            <a:r>
              <a:rPr lang="en-US" altLang="zh-TW" sz="2800" spc="-100" dirty="0" smtClean="0">
                <a:solidFill>
                  <a:srgbClr val="FF0000"/>
                </a:solidFill>
              </a:rPr>
              <a:t>)</a:t>
            </a:r>
            <a:r>
              <a:rPr lang="zh-TW" altLang="en-US" sz="2800" spc="-100" dirty="0" smtClean="0">
                <a:solidFill>
                  <a:srgbClr val="FF0000"/>
                </a:solidFill>
              </a:rPr>
              <a:t>有問題</a:t>
            </a:r>
            <a:r>
              <a:rPr lang="en-US" altLang="zh-TW" sz="2800" spc="-100" dirty="0">
                <a:solidFill>
                  <a:srgbClr val="FF0000"/>
                </a:solidFill>
              </a:rPr>
              <a:t>,</a:t>
            </a:r>
            <a:r>
              <a:rPr lang="zh-TW" altLang="en-US" sz="2800" spc="-100" dirty="0">
                <a:solidFill>
                  <a:srgbClr val="FF0000"/>
                </a:solidFill>
              </a:rPr>
              <a:t>風險再評鑑應在提出風險處理計畫後</a:t>
            </a:r>
            <a:r>
              <a:rPr lang="en-US" altLang="zh-TW" sz="2800" spc="-100" dirty="0">
                <a:solidFill>
                  <a:srgbClr val="FF0000"/>
                </a:solidFill>
              </a:rPr>
              <a:t>,</a:t>
            </a:r>
            <a:r>
              <a:rPr lang="zh-TW" altLang="en-US" sz="2800" spc="-100" dirty="0">
                <a:solidFill>
                  <a:srgbClr val="FF0000"/>
                </a:solidFill>
              </a:rPr>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723525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t>(</a:t>
            </a:r>
            <a:r>
              <a:rPr lang="en-US" altLang="zh-TW" sz="2800" spc="-100" dirty="0" smtClean="0"/>
              <a:t>B)Tim </a:t>
            </a:r>
            <a:r>
              <a:rPr lang="zh-TW" altLang="en-US" sz="2800" spc="-100" dirty="0"/>
              <a:t>的回答不正確</a:t>
            </a:r>
            <a:r>
              <a:rPr lang="en-US" altLang="zh-TW" sz="2800" spc="-100" dirty="0"/>
              <a:t>,</a:t>
            </a:r>
            <a:r>
              <a:rPr lang="zh-TW" altLang="en-US" sz="2800" spc="-100" dirty="0"/>
              <a:t>應採用緩解</a:t>
            </a:r>
            <a:r>
              <a:rPr lang="en-US" altLang="zh-TW" sz="2800" spc="-100" dirty="0"/>
              <a:t>(Modification / Mitigation)</a:t>
            </a:r>
            <a:r>
              <a:rPr lang="zh-TW" altLang="en-US" sz="2800" spc="-100" dirty="0"/>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43501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solidFill>
                  <a:srgbClr val="FF0000"/>
                </a:solidFill>
              </a:rPr>
              <a:t>(</a:t>
            </a:r>
            <a:r>
              <a:rPr lang="en-US" altLang="zh-TW" sz="2800" spc="-100" dirty="0" smtClean="0">
                <a:solidFill>
                  <a:srgbClr val="FF0000"/>
                </a:solidFill>
              </a:rPr>
              <a:t>B)Tim </a:t>
            </a:r>
            <a:r>
              <a:rPr lang="zh-TW" altLang="en-US" sz="2800" spc="-100" dirty="0">
                <a:solidFill>
                  <a:srgbClr val="FF0000"/>
                </a:solidFill>
              </a:rPr>
              <a:t>的回答不正確</a:t>
            </a:r>
            <a:r>
              <a:rPr lang="en-US" altLang="zh-TW" sz="2800" spc="-100" dirty="0">
                <a:solidFill>
                  <a:srgbClr val="FF0000"/>
                </a:solidFill>
              </a:rPr>
              <a:t>,</a:t>
            </a:r>
            <a:r>
              <a:rPr lang="zh-TW" altLang="en-US" sz="2800" spc="-100" dirty="0">
                <a:solidFill>
                  <a:srgbClr val="FF0000"/>
                </a:solidFill>
              </a:rPr>
              <a:t>應採用緩解</a:t>
            </a:r>
            <a:r>
              <a:rPr lang="en-US" altLang="zh-TW" sz="2800" spc="-100" dirty="0">
                <a:solidFill>
                  <a:srgbClr val="FF0000"/>
                </a:solidFill>
              </a:rPr>
              <a:t>(Modification / Mitigation)</a:t>
            </a:r>
            <a:r>
              <a:rPr lang="zh-TW" altLang="en-US" sz="2800" spc="-100" dirty="0">
                <a:solidFill>
                  <a:srgbClr val="FF0000"/>
                </a:solidFill>
              </a:rPr>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191657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t>(</a:t>
            </a:r>
            <a:r>
              <a:rPr lang="en-US" altLang="zh-TW" sz="2800" spc="-100" dirty="0"/>
              <a:t>A)(I)(II)(III)</a:t>
            </a:r>
          </a:p>
          <a:p>
            <a:pPr algn="just"/>
            <a:r>
              <a:rPr lang="en-US" altLang="zh-TW" sz="2800" spc="-100" dirty="0"/>
              <a:t>(B) (I)(III)(II)</a:t>
            </a:r>
          </a:p>
          <a:p>
            <a:pPr algn="just"/>
            <a:r>
              <a:rPr lang="en-US" altLang="zh-TW" sz="2800" spc="-100" dirty="0"/>
              <a:t>(C) (II)(I)(III)</a:t>
            </a:r>
          </a:p>
          <a:p>
            <a:pPr algn="just"/>
            <a:r>
              <a:rPr lang="en-US" altLang="zh-TW" sz="2800" spc="-100" dirty="0"/>
              <a:t>(D)(II)(III)(I)</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532463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solidFill>
                  <a:srgbClr val="FF0000"/>
                </a:solidFill>
              </a:rPr>
              <a:t>(</a:t>
            </a:r>
            <a:r>
              <a:rPr lang="en-US" altLang="zh-TW" sz="2800" spc="-100" dirty="0">
                <a:solidFill>
                  <a:srgbClr val="FF0000"/>
                </a:solidFill>
              </a:rPr>
              <a:t>A)(I)(II)(III)</a:t>
            </a:r>
          </a:p>
          <a:p>
            <a:pPr algn="just"/>
            <a:r>
              <a:rPr lang="en-US" altLang="zh-TW" sz="2800" spc="-100" dirty="0"/>
              <a:t>(B) (I)(III)(II)</a:t>
            </a:r>
          </a:p>
          <a:p>
            <a:pPr algn="just"/>
            <a:r>
              <a:rPr lang="en-US" altLang="zh-TW" sz="2800" spc="-100" dirty="0"/>
              <a:t>(C) (II)(I)(III)</a:t>
            </a:r>
          </a:p>
          <a:p>
            <a:pPr algn="just"/>
            <a:r>
              <a:rPr lang="en-US" altLang="zh-TW" sz="2800" spc="-100" dirty="0"/>
              <a:t>(D)(II)(III)(I)</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104245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依據資安通報流程</a:t>
            </a:r>
            <a:r>
              <a:rPr lang="en-US" altLang="zh-TW" sz="3200" spc="-100" dirty="0">
                <a:solidFill>
                  <a:srgbClr val="FF0000"/>
                </a:solidFill>
              </a:rPr>
              <a:t>,</a:t>
            </a:r>
            <a:r>
              <a:rPr lang="zh-TW" altLang="en-US" sz="3200" spc="-100" dirty="0">
                <a:solidFill>
                  <a:srgbClr val="FF0000"/>
                </a:solidFill>
              </a:rPr>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521065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醫療設備大廠 </a:t>
            </a:r>
            <a:r>
              <a:rPr lang="en-US" altLang="zh-TW" sz="3200" spc="-150" dirty="0"/>
              <a:t>XYZ </a:t>
            </a:r>
            <a:r>
              <a:rPr lang="zh-TW" altLang="en-US" sz="3200" spc="-150" dirty="0"/>
              <a:t>出產的兩款醫療設備</a:t>
            </a:r>
            <a:r>
              <a:rPr lang="en-US" altLang="zh-TW" sz="3200" spc="-150" dirty="0"/>
              <a:t>,</a:t>
            </a:r>
            <a:r>
              <a:rPr lang="zh-TW" altLang="en-US" sz="3200" spc="-150" dirty="0"/>
              <a:t>區域醫院 </a:t>
            </a:r>
            <a:r>
              <a:rPr lang="en-US" altLang="zh-TW" sz="3200" spc="-150" dirty="0"/>
              <a:t>QAZ </a:t>
            </a:r>
            <a:r>
              <a:rPr lang="zh-TW" altLang="en-US" sz="3200" spc="-150" dirty="0"/>
              <a:t>為了即時取得醫療資訊</a:t>
            </a:r>
            <a:r>
              <a:rPr lang="en-US" altLang="zh-TW" sz="3200" spc="-150" dirty="0"/>
              <a:t>,</a:t>
            </a:r>
            <a:r>
              <a:rPr lang="zh-TW" altLang="en-US" sz="3200" spc="-150" dirty="0"/>
              <a:t>透過網路方式使用這兩款設備</a:t>
            </a:r>
            <a:r>
              <a:rPr lang="en-US" altLang="zh-TW" sz="3200" spc="-150" dirty="0"/>
              <a:t>,</a:t>
            </a:r>
            <a:r>
              <a:rPr lang="zh-TW" altLang="en-US" sz="3200" spc="-150" dirty="0"/>
              <a:t>安全廠商 </a:t>
            </a:r>
            <a:r>
              <a:rPr lang="en-US" altLang="zh-TW" sz="3200" spc="-150" dirty="0"/>
              <a:t>ABC </a:t>
            </a:r>
            <a:r>
              <a:rPr lang="zh-TW" altLang="en-US" sz="3200" spc="-150" dirty="0"/>
              <a:t>在區域醫院 </a:t>
            </a:r>
            <a:r>
              <a:rPr lang="en-US" altLang="zh-TW" sz="3200" spc="-150" dirty="0"/>
              <a:t>QAZ </a:t>
            </a:r>
            <a:r>
              <a:rPr lang="zh-TW" altLang="en-US" sz="3200" spc="-150" dirty="0"/>
              <a:t>的安全測試時發現嚴重漏洞</a:t>
            </a:r>
            <a:r>
              <a:rPr lang="en-US" altLang="zh-TW" sz="3200" spc="-150" dirty="0"/>
              <a:t>,</a:t>
            </a:r>
            <a:r>
              <a:rPr lang="zh-TW" altLang="en-US" sz="3200" spc="-150" dirty="0"/>
              <a:t>可讓連上同一網路的攻擊者遠端變更系統設定</a:t>
            </a:r>
            <a:r>
              <a:rPr lang="en-US" altLang="zh-TW" sz="3200" spc="-150" dirty="0"/>
              <a:t>,</a:t>
            </a:r>
            <a:r>
              <a:rPr lang="zh-TW" altLang="en-US" sz="3200" spc="-150" dirty="0"/>
              <a:t>包括</a:t>
            </a:r>
            <a:r>
              <a:rPr lang="en-US" altLang="zh-TW" sz="3200" spc="-150" dirty="0"/>
              <a:t>:</a:t>
            </a:r>
            <a:r>
              <a:rPr lang="zh-TW" altLang="en-US" sz="3200" spc="-150" dirty="0"/>
              <a:t>藥劑、氣體、關閉警鈴和機器數值。但是 </a:t>
            </a:r>
            <a:r>
              <a:rPr lang="en-US" altLang="zh-TW" sz="3200" spc="-150" dirty="0"/>
              <a:t>XYZ</a:t>
            </a:r>
            <a:r>
              <a:rPr lang="zh-TW" altLang="en-US" sz="3200" spc="-150" dirty="0"/>
              <a:t>強調這兩款設備並沒有網路連線能力</a:t>
            </a:r>
            <a:r>
              <a:rPr lang="en-US" altLang="zh-TW" sz="3200" spc="-150" dirty="0"/>
              <a:t>,</a:t>
            </a:r>
            <a:r>
              <a:rPr lang="zh-TW" altLang="en-US" sz="3200" spc="-150" dirty="0"/>
              <a:t>僅提供序列埠及 </a:t>
            </a:r>
            <a:r>
              <a:rPr lang="en-US" altLang="zh-TW" sz="3200" spc="-150" dirty="0"/>
              <a:t>USB </a:t>
            </a:r>
            <a:r>
              <a:rPr lang="zh-TW" altLang="en-US" sz="3200" spc="-150" dirty="0"/>
              <a:t>認為漏洞並非出在機器本身</a:t>
            </a:r>
            <a:r>
              <a:rPr lang="en-US" altLang="zh-TW" sz="3200" spc="-150" dirty="0"/>
              <a:t>,</a:t>
            </a:r>
            <a:r>
              <a:rPr lang="zh-TW" altLang="en-US" sz="3200" spc="-150" dirty="0"/>
              <a:t>並未發布修補程式</a:t>
            </a:r>
            <a:r>
              <a:rPr lang="zh-TW" altLang="en-US" sz="3200" spc="-150" dirty="0" smtClean="0"/>
              <a:t>。</a:t>
            </a:r>
            <a:endParaRPr lang="en-US" altLang="zh-TW" sz="3200" spc="-150" dirty="0" smtClean="0"/>
          </a:p>
          <a:p>
            <a:r>
              <a:rPr lang="zh-TW" altLang="en-US" sz="3200" spc="-150" dirty="0" smtClean="0"/>
              <a:t>安全</a:t>
            </a:r>
            <a:r>
              <a:rPr lang="zh-TW" altLang="en-US" sz="3200" spc="-150" dirty="0"/>
              <a:t>廠商 </a:t>
            </a:r>
            <a:r>
              <a:rPr lang="en-US" altLang="zh-TW" sz="3200" spc="-150" dirty="0"/>
              <a:t>ABC </a:t>
            </a:r>
            <a:r>
              <a:rPr lang="zh-TW" altLang="en-US" sz="3200" spc="-150" dirty="0"/>
              <a:t>聲稱雖然這兩款醫療設備本身沒有連網能力</a:t>
            </a:r>
            <a:r>
              <a:rPr lang="en-US" altLang="zh-TW" sz="3200" spc="-150" dirty="0"/>
              <a:t>,</a:t>
            </a:r>
            <a:r>
              <a:rPr lang="zh-TW" altLang="en-US" sz="3200" spc="-150" dirty="0"/>
              <a:t>但的確可由 </a:t>
            </a:r>
            <a:r>
              <a:rPr lang="en-US" altLang="zh-TW" sz="3200" spc="-150" dirty="0"/>
              <a:t>TCP/IP </a:t>
            </a:r>
            <a:r>
              <a:rPr lang="zh-TW" altLang="en-US" sz="3200" spc="-150" dirty="0"/>
              <a:t>網路進行連線並下達指令。</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spTree>
    <p:extLst>
      <p:ext uri="{BB962C8B-B14F-4D97-AF65-F5344CB8AC3E}">
        <p14:creationId xmlns:p14="http://schemas.microsoft.com/office/powerpoint/2010/main" val="13285589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t>(C</a:t>
            </a:r>
            <a:r>
              <a:rPr lang="en-US" altLang="zh-TW" sz="3200" spc="-100" dirty="0" smtClean="0"/>
              <a:t>)</a:t>
            </a:r>
            <a:r>
              <a:rPr lang="zh-TW" altLang="en-US" sz="3200" spc="-100" dirty="0" smtClean="0"/>
              <a:t>網路</a:t>
            </a:r>
            <a:r>
              <a:rPr lang="zh-TW" altLang="en-US" sz="3200" spc="-100" dirty="0"/>
              <a:t>終端伺服器</a:t>
            </a:r>
            <a:r>
              <a:rPr lang="en-US" altLang="zh-TW" sz="3200" spc="-100" dirty="0"/>
              <a:t>(Network Terminal Server)</a:t>
            </a:r>
          </a:p>
          <a:p>
            <a:pPr algn="just"/>
            <a:r>
              <a:rPr lang="en-US" altLang="zh-TW" sz="3200" spc="-100" dirty="0"/>
              <a:t>(D)</a:t>
            </a:r>
            <a:r>
              <a:rPr lang="zh-TW" altLang="en-US" sz="3200" spc="-100" dirty="0"/>
              <a:t>路由器</a:t>
            </a:r>
            <a:r>
              <a:rPr lang="en-US" altLang="zh-TW" sz="3200" spc="-100" dirty="0"/>
              <a:t>(Router)</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9389489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網路</a:t>
            </a:r>
            <a:r>
              <a:rPr lang="zh-TW" altLang="en-US" sz="3200" spc="-100" dirty="0">
                <a:solidFill>
                  <a:srgbClr val="FF0000"/>
                </a:solidFill>
              </a:rPr>
              <a:t>終端伺服器</a:t>
            </a:r>
            <a:r>
              <a:rPr lang="en-US" altLang="zh-TW" sz="3200" spc="-100" dirty="0">
                <a:solidFill>
                  <a:srgbClr val="FF0000"/>
                </a:solidFill>
              </a:rPr>
              <a:t>(Network Terminal Server)</a:t>
            </a:r>
          </a:p>
          <a:p>
            <a:pPr algn="just"/>
            <a:r>
              <a:rPr lang="en-US" altLang="zh-TW" sz="3200" spc="-100" dirty="0"/>
              <a:t>(D)</a:t>
            </a:r>
            <a:r>
              <a:rPr lang="zh-TW" altLang="en-US" sz="3200" spc="-100" dirty="0"/>
              <a:t>路由器</a:t>
            </a:r>
            <a:r>
              <a:rPr lang="en-US" altLang="zh-TW" sz="3200" spc="-100" dirty="0"/>
              <a:t>(Router)</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32999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t>(B) </a:t>
            </a:r>
            <a:r>
              <a:rPr lang="zh-TW" altLang="en-US" sz="2800" spc="-100" dirty="0"/>
              <a:t>建立網路隔離機制</a:t>
            </a:r>
            <a:r>
              <a:rPr lang="en-US" altLang="zh-TW" sz="2800" spc="-100" dirty="0"/>
              <a:t>,</a:t>
            </a:r>
            <a:r>
              <a:rPr lang="zh-TW" altLang="en-US" sz="2800" spc="-100" dirty="0"/>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2292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solidFill>
                  <a:srgbClr val="FF0000"/>
                </a:solidFill>
              </a:rPr>
              <a:t>(B) </a:t>
            </a:r>
            <a:r>
              <a:rPr lang="zh-TW" altLang="en-US" sz="2800" spc="-100" dirty="0">
                <a:solidFill>
                  <a:srgbClr val="FF0000"/>
                </a:solidFill>
              </a:rPr>
              <a:t>建立網路隔離機制</a:t>
            </a:r>
            <a:r>
              <a:rPr lang="en-US" altLang="zh-TW" sz="2800" spc="-100" dirty="0">
                <a:solidFill>
                  <a:srgbClr val="FF0000"/>
                </a:solidFill>
              </a:rPr>
              <a:t>,</a:t>
            </a:r>
            <a:r>
              <a:rPr lang="zh-TW" altLang="en-US" sz="2800" spc="-100" dirty="0">
                <a:solidFill>
                  <a:srgbClr val="FF0000"/>
                </a:solidFill>
              </a:rPr>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911478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t>(C</a:t>
            </a:r>
            <a:r>
              <a:rPr lang="en-US" altLang="zh-TW" sz="3200" spc="-100" dirty="0" smtClean="0"/>
              <a:t>)</a:t>
            </a:r>
            <a:r>
              <a:rPr lang="zh-TW" altLang="en-US" sz="3200" spc="-100" dirty="0" smtClean="0"/>
              <a:t>不</a:t>
            </a:r>
            <a:r>
              <a:rPr lang="zh-TW" altLang="en-US" sz="3200" spc="-100" dirty="0"/>
              <a:t>需要</a:t>
            </a:r>
            <a:r>
              <a:rPr lang="en-US" altLang="zh-TW" sz="3200" spc="-100" dirty="0"/>
              <a:t>,</a:t>
            </a:r>
            <a:r>
              <a:rPr lang="zh-TW" altLang="en-US" sz="3200" spc="-100" dirty="0"/>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01993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不</a:t>
            </a:r>
            <a:r>
              <a:rPr lang="zh-TW" altLang="en-US" sz="3200" spc="-100" dirty="0">
                <a:solidFill>
                  <a:srgbClr val="FF0000"/>
                </a:solidFill>
              </a:rPr>
              <a:t>需要</a:t>
            </a:r>
            <a:r>
              <a:rPr lang="en-US" altLang="zh-TW" sz="3200" spc="-100" dirty="0">
                <a:solidFill>
                  <a:srgbClr val="FF0000"/>
                </a:solidFill>
              </a:rPr>
              <a:t>,</a:t>
            </a:r>
            <a:r>
              <a:rPr lang="zh-TW" altLang="en-US" sz="3200" spc="-100" dirty="0">
                <a:solidFill>
                  <a:srgbClr val="FF0000"/>
                </a:solidFill>
              </a:rPr>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793537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t>(</a:t>
            </a:r>
            <a:r>
              <a:rPr lang="en-US" altLang="zh-TW" sz="3200" spc="-100" dirty="0" smtClean="0"/>
              <a:t>B)B </a:t>
            </a:r>
            <a:r>
              <a:rPr lang="zh-TW" altLang="en-US" sz="3200" spc="-100" dirty="0"/>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3994883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solidFill>
                  <a:srgbClr val="FF0000"/>
                </a:solidFill>
              </a:rPr>
              <a:t>(</a:t>
            </a:r>
            <a:r>
              <a:rPr lang="en-US" altLang="zh-TW" sz="3200" spc="-100" dirty="0" smtClean="0">
                <a:solidFill>
                  <a:srgbClr val="FF0000"/>
                </a:solidFill>
              </a:rPr>
              <a:t>B)B </a:t>
            </a:r>
            <a:r>
              <a:rPr lang="zh-TW" altLang="en-US" sz="3200" spc="-100" dirty="0">
                <a:solidFill>
                  <a:srgbClr val="FF0000"/>
                </a:solidFill>
              </a:rPr>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76430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t>(A)MIS </a:t>
            </a:r>
            <a:r>
              <a:rPr lang="zh-TW" altLang="en-US" sz="2800" spc="-100" dirty="0"/>
              <a:t>進行相關處置對策</a:t>
            </a:r>
            <a:r>
              <a:rPr lang="en-US" altLang="zh-TW" sz="2800" spc="-100" dirty="0"/>
              <a:t>,</a:t>
            </a:r>
            <a:r>
              <a:rPr lang="zh-TW" altLang="en-US" sz="2800" spc="-100" dirty="0"/>
              <a:t>亦可稱為「緊急應變措施」</a:t>
            </a:r>
          </a:p>
          <a:p>
            <a:pPr algn="just"/>
            <a:r>
              <a:rPr lang="en-US" altLang="zh-TW" sz="2800" spc="-100" dirty="0"/>
              <a:t>(B) MIS </a:t>
            </a:r>
            <a:r>
              <a:rPr lang="zh-TW" altLang="en-US" sz="2800" spc="-100" dirty="0"/>
              <a:t>對應措施都必須保留相關需軌跡記錄</a:t>
            </a:r>
            <a:r>
              <a:rPr lang="en-US" altLang="zh-TW" sz="2800" spc="-100" dirty="0"/>
              <a:t>,</a:t>
            </a:r>
            <a:r>
              <a:rPr lang="zh-TW" altLang="en-US" sz="2800" spc="-100" dirty="0"/>
              <a:t>如</a:t>
            </a:r>
            <a:r>
              <a:rPr lang="en-US" altLang="zh-TW" sz="2800" spc="-100" dirty="0"/>
              <a:t>:</a:t>
            </a:r>
            <a:r>
              <a:rPr lang="zh-TW" altLang="en-US" sz="2800" spc="-100" dirty="0"/>
              <a:t>防火牆記錄、事件記錄、郵件記錄、通報記錄備份以備查</a:t>
            </a:r>
            <a:r>
              <a:rPr lang="en-US" altLang="zh-TW" sz="2800" spc="-100" dirty="0"/>
              <a:t>,</a:t>
            </a:r>
            <a:r>
              <a:rPr lang="zh-TW" altLang="en-US" sz="2800" spc="-100" dirty="0"/>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976817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solidFill>
                  <a:srgbClr val="FF0000"/>
                </a:solidFill>
              </a:rPr>
              <a:t>(A)MIS </a:t>
            </a:r>
            <a:r>
              <a:rPr lang="zh-TW" altLang="en-US" sz="2800" spc="-100" dirty="0">
                <a:solidFill>
                  <a:srgbClr val="FF0000"/>
                </a:solidFill>
              </a:rPr>
              <a:t>進行相關處置對策</a:t>
            </a:r>
            <a:r>
              <a:rPr lang="en-US" altLang="zh-TW" sz="2800" spc="-100" dirty="0">
                <a:solidFill>
                  <a:srgbClr val="FF0000"/>
                </a:solidFill>
              </a:rPr>
              <a:t>,</a:t>
            </a:r>
            <a:r>
              <a:rPr lang="zh-TW" altLang="en-US" sz="2800" spc="-100" dirty="0">
                <a:solidFill>
                  <a:srgbClr val="FF0000"/>
                </a:solidFill>
              </a:rPr>
              <a:t>亦可稱為「緊急應變措施」</a:t>
            </a:r>
          </a:p>
          <a:p>
            <a:pPr algn="just"/>
            <a:r>
              <a:rPr lang="en-US" altLang="zh-TW" sz="2800" spc="-100" dirty="0">
                <a:solidFill>
                  <a:srgbClr val="FF0000"/>
                </a:solidFill>
              </a:rPr>
              <a:t>(B) MIS </a:t>
            </a:r>
            <a:r>
              <a:rPr lang="zh-TW" altLang="en-US" sz="2800" spc="-100" dirty="0">
                <a:solidFill>
                  <a:srgbClr val="FF0000"/>
                </a:solidFill>
              </a:rPr>
              <a:t>對應措施都必須保留相關需軌跡記錄</a:t>
            </a:r>
            <a:r>
              <a:rPr lang="en-US" altLang="zh-TW" sz="2800" spc="-100" dirty="0">
                <a:solidFill>
                  <a:srgbClr val="FF0000"/>
                </a:solidFill>
              </a:rPr>
              <a:t>,</a:t>
            </a:r>
            <a:r>
              <a:rPr lang="zh-TW" altLang="en-US" sz="2800" spc="-100" dirty="0">
                <a:solidFill>
                  <a:srgbClr val="FF0000"/>
                </a:solidFill>
              </a:rPr>
              <a:t>如</a:t>
            </a:r>
            <a:r>
              <a:rPr lang="en-US" altLang="zh-TW" sz="2800" spc="-100" dirty="0">
                <a:solidFill>
                  <a:srgbClr val="FF0000"/>
                </a:solidFill>
              </a:rPr>
              <a:t>:</a:t>
            </a:r>
            <a:r>
              <a:rPr lang="zh-TW" altLang="en-US" sz="2800" spc="-100" dirty="0">
                <a:solidFill>
                  <a:srgbClr val="FF0000"/>
                </a:solidFill>
              </a:rPr>
              <a:t>防火牆記錄、事件記錄、郵件記錄、通報記錄備份以備查</a:t>
            </a:r>
            <a:r>
              <a:rPr lang="en-US" altLang="zh-TW" sz="2800" spc="-100" dirty="0">
                <a:solidFill>
                  <a:srgbClr val="FF0000"/>
                </a:solidFill>
              </a:rPr>
              <a:t>,</a:t>
            </a:r>
            <a:r>
              <a:rPr lang="zh-TW" altLang="en-US" sz="2800" spc="-100" dirty="0">
                <a:solidFill>
                  <a:srgbClr val="FF0000"/>
                </a:solidFill>
              </a:rPr>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31786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t>(D)</a:t>
            </a:r>
            <a:r>
              <a:rPr lang="zh-TW" altLang="en-US" sz="3200" spc="-100" dirty="0"/>
              <a:t>通報「</a:t>
            </a:r>
            <a:r>
              <a:rPr lang="en-US" altLang="zh-TW" sz="3200" spc="-100" dirty="0"/>
              <a:t>TWCERT/CC </a:t>
            </a:r>
            <a:r>
              <a:rPr lang="zh-TW" altLang="en-US" sz="3200" spc="-100" dirty="0"/>
              <a:t>台灣電腦網路危機處理暨協調中心」</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140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solidFill>
                  <a:srgbClr val="FF0000"/>
                </a:solidFill>
              </a:rPr>
              <a:t>(D)</a:t>
            </a:r>
            <a:r>
              <a:rPr lang="zh-TW" altLang="en-US" sz="3200" spc="-100" dirty="0">
                <a:solidFill>
                  <a:srgbClr val="FF0000"/>
                </a:solidFill>
              </a:rPr>
              <a:t>通報「</a:t>
            </a:r>
            <a:r>
              <a:rPr lang="en-US" altLang="zh-TW" sz="3200" spc="-100" dirty="0">
                <a:solidFill>
                  <a:srgbClr val="FF0000"/>
                </a:solidFill>
              </a:rPr>
              <a:t>TWCERT/CC </a:t>
            </a:r>
            <a:r>
              <a:rPr lang="zh-TW" altLang="en-US" sz="3200" spc="-100" dirty="0">
                <a:solidFill>
                  <a:srgbClr val="FF0000"/>
                </a:solidFill>
              </a:rPr>
              <a:t>台灣電腦網路危機處理暨協調中心」</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66199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t>(D)VPN </a:t>
            </a:r>
            <a:r>
              <a:rPr lang="zh-TW" altLang="en-US" sz="3200" spc="-100" dirty="0"/>
              <a:t>服務開啟</a:t>
            </a:r>
            <a:r>
              <a:rPr lang="en-US" altLang="zh-TW" sz="3200" spc="-100" dirty="0"/>
              <a:t>,</a:t>
            </a:r>
            <a:r>
              <a:rPr lang="zh-TW" altLang="en-US" sz="3200" spc="-100" dirty="0"/>
              <a:t>只需口頭告知即可</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18809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4755</Words>
  <Application>Microsoft Office PowerPoint</Application>
  <PresentationFormat>如螢幕大小 (4:3)</PresentationFormat>
  <Paragraphs>433</Paragraphs>
  <Slides>48</Slides>
  <Notes>0</Notes>
  <HiddenSlides>0</HiddenSlides>
  <MMClips>0</MMClips>
  <ScaleCrop>false</ScaleCrop>
  <HeadingPairs>
    <vt:vector size="4" baseType="variant">
      <vt:variant>
        <vt:lpstr>佈景主題</vt:lpstr>
      </vt:variant>
      <vt:variant>
        <vt:i4>1</vt:i4>
      </vt:variant>
      <vt:variant>
        <vt:lpstr>投影片標題</vt:lpstr>
      </vt:variant>
      <vt:variant>
        <vt:i4>48</vt:i4>
      </vt:variant>
    </vt:vector>
  </HeadingPairs>
  <TitlesOfParts>
    <vt:vector size="49" baseType="lpstr">
      <vt:lpstr>Office 佈景主題</vt:lpstr>
      <vt:lpstr>資安管理與規劃題組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資安管理與規劃題組</dc:title>
  <dc:creator>KSUIE</dc:creator>
  <cp:lastModifiedBy>KSUIE</cp:lastModifiedBy>
  <cp:revision>1</cp:revision>
  <dcterms:created xsi:type="dcterms:W3CDTF">2020-07-14T02:25:06Z</dcterms:created>
  <dcterms:modified xsi:type="dcterms:W3CDTF">2020-07-14T02:25:57Z</dcterms:modified>
</cp:coreProperties>
</file>