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71" r:id="rId3"/>
    <p:sldId id="257" r:id="rId4"/>
    <p:sldId id="622" r:id="rId5"/>
    <p:sldId id="258" r:id="rId6"/>
    <p:sldId id="623" r:id="rId7"/>
    <p:sldId id="261" r:id="rId8"/>
    <p:sldId id="625" r:id="rId9"/>
    <p:sldId id="672" r:id="rId10"/>
    <p:sldId id="266" r:id="rId11"/>
    <p:sldId id="627" r:id="rId12"/>
    <p:sldId id="680" r:id="rId13"/>
    <p:sldId id="679" r:id="rId14"/>
    <p:sldId id="270" r:id="rId15"/>
    <p:sldId id="633" r:id="rId16"/>
    <p:sldId id="673" r:id="rId17"/>
    <p:sldId id="670" r:id="rId18"/>
    <p:sldId id="265" r:id="rId19"/>
    <p:sldId id="628" r:id="rId20"/>
    <p:sldId id="674" r:id="rId21"/>
    <p:sldId id="264" r:id="rId22"/>
    <p:sldId id="629" r:id="rId23"/>
    <p:sldId id="263" r:id="rId24"/>
    <p:sldId id="630" r:id="rId25"/>
    <p:sldId id="269" r:id="rId26"/>
    <p:sldId id="632" r:id="rId27"/>
    <p:sldId id="675" r:id="rId28"/>
    <p:sldId id="274" r:id="rId29"/>
    <p:sldId id="637" r:id="rId30"/>
    <p:sldId id="276" r:id="rId31"/>
    <p:sldId id="639" r:id="rId32"/>
    <p:sldId id="677" r:id="rId33"/>
    <p:sldId id="678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95" d="100"/>
          <a:sy n="95" d="100"/>
        </p:scale>
        <p:origin x="-98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年度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中級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鑑定試題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資訊安全規劃實務</a:t>
            </a:r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246" y="1476119"/>
            <a:ext cx="824961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關於區塊鏈</a:t>
            </a:r>
            <a:r>
              <a:rPr lang="en-US" altLang="zh-TW" sz="3200" spc="-100" dirty="0"/>
              <a:t>(</a:t>
            </a:r>
            <a:r>
              <a:rPr lang="en-US" altLang="zh-TW" sz="3200" spc="-100" dirty="0" err="1"/>
              <a:t>Blockchain</a:t>
            </a:r>
            <a:r>
              <a:rPr lang="en-US" altLang="zh-TW" sz="3200" spc="-100" dirty="0"/>
              <a:t>)</a:t>
            </a:r>
            <a:r>
              <a:rPr lang="zh-TW" altLang="en-US" sz="3200" spc="-100" dirty="0"/>
              <a:t>技術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下列敘述何者「不」正確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2800" dirty="0" smtClean="0"/>
          </a:p>
          <a:p>
            <a:pPr algn="just"/>
            <a:endParaRPr lang="en-US" altLang="zh-TW" sz="2800" dirty="0" smtClean="0"/>
          </a:p>
          <a:p>
            <a:pPr algn="just"/>
            <a:r>
              <a:rPr lang="en-US" altLang="zh-TW" sz="2800" dirty="0"/>
              <a:t>(A)</a:t>
            </a:r>
            <a:r>
              <a:rPr lang="zh-TW" altLang="en-US" sz="2800" dirty="0"/>
              <a:t>原始概念為去中心化的架構設計</a:t>
            </a:r>
          </a:p>
          <a:p>
            <a:pPr algn="just"/>
            <a:r>
              <a:rPr lang="en-US" altLang="zh-TW" sz="2800" dirty="0"/>
              <a:t>(B) </a:t>
            </a:r>
            <a:r>
              <a:rPr lang="zh-TW" altLang="en-US" sz="2800" dirty="0"/>
              <a:t>比特幣的 </a:t>
            </a:r>
            <a:r>
              <a:rPr lang="en-US" altLang="zh-TW" sz="2800" dirty="0"/>
              <a:t>Hash Chain </a:t>
            </a:r>
            <a:r>
              <a:rPr lang="zh-TW" altLang="en-US" sz="2800" dirty="0"/>
              <a:t>符合我國電子簽章法中數位簽章的描述</a:t>
            </a:r>
          </a:p>
          <a:p>
            <a:pPr algn="just"/>
            <a:r>
              <a:rPr lang="en-US" altLang="zh-TW" sz="2800" dirty="0"/>
              <a:t>(C) </a:t>
            </a:r>
            <a:r>
              <a:rPr lang="zh-TW" altLang="en-US" sz="2800" dirty="0"/>
              <a:t>在實務上不容易竄改交易的內容</a:t>
            </a:r>
          </a:p>
          <a:p>
            <a:pPr algn="just"/>
            <a:r>
              <a:rPr lang="en-US" altLang="zh-TW" sz="2800" dirty="0"/>
              <a:t>(D)</a:t>
            </a:r>
            <a:r>
              <a:rPr lang="zh-TW" altLang="en-US" sz="2800" dirty="0"/>
              <a:t>可採用工作量證明加強交易的不可否認性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83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246" y="1476119"/>
            <a:ext cx="824961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</a:t>
            </a:r>
            <a:r>
              <a:rPr lang="zh-TW" alt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區塊鏈</a:t>
            </a:r>
            <a:r>
              <a:rPr lang="en-US" altLang="zh-TW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200" b="1" spc="-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</a:t>
            </a:r>
            <a:r>
              <a:rPr lang="en-US" altLang="zh-TW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3200" spc="-100" dirty="0"/>
              <a:t>技術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下列敘述何者「不」正確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2800" dirty="0" smtClean="0"/>
          </a:p>
          <a:p>
            <a:pPr algn="just"/>
            <a:endParaRPr lang="en-US" altLang="zh-TW" sz="2800" dirty="0" smtClean="0"/>
          </a:p>
          <a:p>
            <a:pPr algn="just"/>
            <a:r>
              <a:rPr lang="en-US" altLang="zh-TW" sz="2800" dirty="0"/>
              <a:t>(A)</a:t>
            </a:r>
            <a:r>
              <a:rPr lang="zh-TW" altLang="en-US" sz="2800" dirty="0"/>
              <a:t>原始概念為去中心化的架構設計</a:t>
            </a:r>
          </a:p>
          <a:p>
            <a:pPr algn="just"/>
            <a:r>
              <a:rPr lang="en-US" altLang="zh-TW" sz="2800" dirty="0">
                <a:solidFill>
                  <a:srgbClr val="FF0000"/>
                </a:solidFill>
              </a:rPr>
              <a:t>(B) </a:t>
            </a:r>
            <a:r>
              <a:rPr lang="zh-TW" altLang="en-US" sz="2800" dirty="0">
                <a:solidFill>
                  <a:srgbClr val="FF0000"/>
                </a:solidFill>
              </a:rPr>
              <a:t>比特幣的 </a:t>
            </a:r>
            <a:r>
              <a:rPr lang="en-US" altLang="zh-TW" sz="2800" dirty="0">
                <a:solidFill>
                  <a:srgbClr val="FF0000"/>
                </a:solidFill>
              </a:rPr>
              <a:t>Hash Chain </a:t>
            </a:r>
            <a:r>
              <a:rPr lang="zh-TW" altLang="en-US" sz="2800" dirty="0">
                <a:solidFill>
                  <a:srgbClr val="FF0000"/>
                </a:solidFill>
              </a:rPr>
              <a:t>符合我國電子簽章法中數位簽章的描述</a:t>
            </a:r>
          </a:p>
          <a:p>
            <a:pPr algn="just"/>
            <a:r>
              <a:rPr lang="en-US" altLang="zh-TW" sz="2800" dirty="0"/>
              <a:t>(C) </a:t>
            </a:r>
            <a:r>
              <a:rPr lang="zh-TW" altLang="en-US" sz="2800" dirty="0"/>
              <a:t>在實務上不容易竄改交易的內容</a:t>
            </a:r>
          </a:p>
          <a:p>
            <a:pPr algn="just"/>
            <a:r>
              <a:rPr lang="en-US" altLang="zh-TW" sz="2800" dirty="0"/>
              <a:t>(D)</a:t>
            </a:r>
            <a:r>
              <a:rPr lang="zh-TW" altLang="en-US" sz="2800" dirty="0"/>
              <a:t>可採用工作量證明加強交易的不可否認性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29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pc="-100" dirty="0" smtClean="0"/>
              <a:t>關於</a:t>
            </a:r>
            <a:r>
              <a:rPr lang="zh-TW" altLang="en-US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r>
              <a:rPr lang="en-US" altLang="zh-TW" b="1" spc="-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(AI)</a:t>
            </a:r>
            <a:r>
              <a:rPr lang="zh-TW" altLang="en-US" spc="-100" dirty="0"/>
              <a:t>技術</a:t>
            </a:r>
            <a:r>
              <a:rPr lang="en-US" altLang="zh-TW" spc="-100" dirty="0"/>
              <a:t>,</a:t>
            </a:r>
            <a:r>
              <a:rPr lang="zh-TW" altLang="en-US" spc="-100" dirty="0"/>
              <a:t>下列敘述何者「不」正確</a:t>
            </a:r>
            <a:r>
              <a:rPr lang="en-US" altLang="zh-TW" spc="-100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1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變更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(Change management)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4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030" y="1073783"/>
            <a:ext cx="86053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spc="-100" dirty="0"/>
              <a:t>M </a:t>
            </a:r>
            <a:r>
              <a:rPr lang="zh-TW" altLang="en-US" sz="3200" spc="-100" dirty="0"/>
              <a:t>公司引進最新的科技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大幅度的改善公司重要的資訊系統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雖然功能相同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但效能更快與使用更便利。若從</a:t>
            </a:r>
            <a:r>
              <a:rPr lang="zh-TW" alt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資安的角度</a:t>
            </a:r>
            <a:r>
              <a:rPr lang="zh-TW" altLang="en-US" sz="3200" spc="-100" dirty="0"/>
              <a:t>來看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下列敘述何者較佳</a:t>
            </a:r>
            <a:r>
              <a:rPr lang="en-US" altLang="zh-TW" sz="3200" spc="-100" dirty="0"/>
              <a:t>?</a:t>
            </a:r>
            <a:endParaRPr lang="en-US" altLang="zh-TW" sz="3200" spc="-100" dirty="0">
              <a:solidFill>
                <a:srgbClr val="FF0000"/>
              </a:solidFill>
            </a:endParaRPr>
          </a:p>
          <a:p>
            <a:pPr algn="just"/>
            <a:endParaRPr lang="en-US" altLang="zh-TW" sz="3200" spc="-100" dirty="0" smtClean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因在重要系統上進行改變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故需要進行風險評估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因</a:t>
            </a:r>
            <a:r>
              <a:rPr lang="zh-TW" altLang="en-US" sz="3200" spc="-100" dirty="0"/>
              <a:t>重要系統之更新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其功能相同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故不需要進行風險再評估</a:t>
            </a:r>
          </a:p>
          <a:p>
            <a:pPr algn="just"/>
            <a:r>
              <a:rPr lang="en-US" altLang="zh-TW" sz="3200" spc="-100" dirty="0"/>
              <a:t>(C) </a:t>
            </a:r>
            <a:r>
              <a:rPr lang="zh-TW" altLang="en-US" sz="3200" spc="-100" dirty="0"/>
              <a:t>因功能不變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故可視需要調整風險接受度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因在重要系統上進行改變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故需要進行調整資安政策</a:t>
            </a:r>
          </a:p>
        </p:txBody>
      </p:sp>
      <p:sp>
        <p:nvSpPr>
          <p:cNvPr id="6" name="矩形 5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90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030" y="1073783"/>
            <a:ext cx="860536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spc="-100" dirty="0"/>
              <a:t>M </a:t>
            </a:r>
            <a:r>
              <a:rPr lang="zh-TW" altLang="en-US" sz="3200" spc="-100" dirty="0"/>
              <a:t>公司引進最新的科技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大幅度的改善公司重要的資訊系統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雖然功能相同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但效能更快與使用更便利。若從資安的角度來看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下列敘述何者較佳</a:t>
            </a:r>
            <a:r>
              <a:rPr lang="en-US" altLang="zh-TW" sz="3200" spc="-100" dirty="0"/>
              <a:t>?</a:t>
            </a:r>
            <a:endParaRPr lang="en-US" altLang="zh-TW" sz="3200" spc="-100" dirty="0">
              <a:solidFill>
                <a:srgbClr val="FF0000"/>
              </a:solidFill>
            </a:endParaRPr>
          </a:p>
          <a:p>
            <a:pPr algn="just"/>
            <a:endParaRPr lang="en-US" altLang="zh-TW" sz="3200" spc="-100" dirty="0"/>
          </a:p>
          <a:p>
            <a:pPr algn="just"/>
            <a:endParaRPr lang="en-US" altLang="zh-TW" sz="3200" spc="-100" dirty="0" smtClean="0"/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(A)</a:t>
            </a:r>
            <a:r>
              <a:rPr lang="zh-TW" altLang="en-US" sz="3200" spc="-100" dirty="0">
                <a:solidFill>
                  <a:srgbClr val="FF0000"/>
                </a:solidFill>
              </a:rPr>
              <a:t>因在重要系統上進行改變</a:t>
            </a:r>
            <a:r>
              <a:rPr lang="en-US" altLang="zh-TW" sz="3200" spc="-100" dirty="0">
                <a:solidFill>
                  <a:srgbClr val="FF0000"/>
                </a:solidFill>
              </a:rPr>
              <a:t>,</a:t>
            </a:r>
            <a:r>
              <a:rPr lang="zh-TW" altLang="en-US" sz="3200" spc="-100" dirty="0">
                <a:solidFill>
                  <a:srgbClr val="FF0000"/>
                </a:solidFill>
              </a:rPr>
              <a:t>故需要進行風險評估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因</a:t>
            </a:r>
            <a:r>
              <a:rPr lang="zh-TW" altLang="en-US" sz="3200" spc="-100" dirty="0"/>
              <a:t>重要系統之更新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其功能相同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故不需要進行風險再評估</a:t>
            </a:r>
          </a:p>
          <a:p>
            <a:pPr algn="just"/>
            <a:r>
              <a:rPr lang="en-US" altLang="zh-TW" sz="3200" spc="-100" dirty="0"/>
              <a:t>(C) </a:t>
            </a:r>
            <a:r>
              <a:rPr lang="zh-TW" altLang="en-US" sz="3200" spc="-100" dirty="0"/>
              <a:t>因功能不變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故可視需要調整風險接受度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因在重要系統上進行改變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故需要進行調整資安政策</a:t>
            </a:r>
          </a:p>
        </p:txBody>
      </p:sp>
      <p:sp>
        <p:nvSpPr>
          <p:cNvPr id="6" name="矩形 5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52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1979"/>
            <a:ext cx="9144000" cy="1227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安全架構規劃</a:t>
            </a:r>
          </a:p>
        </p:txBody>
      </p:sp>
      <p:sp>
        <p:nvSpPr>
          <p:cNvPr id="3" name="矩形 2"/>
          <p:cNvSpPr/>
          <p:nvPr/>
        </p:nvSpPr>
        <p:spPr>
          <a:xfrm>
            <a:off x="888014" y="1635188"/>
            <a:ext cx="302954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VPN</a:t>
            </a:r>
            <a:r>
              <a:rPr lang="zh-TW" altLang="en-US" sz="2800" dirty="0" smtClean="0"/>
              <a:t>連線規劃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雲端中心</a:t>
            </a:r>
            <a:r>
              <a:rPr lang="zh-TW" altLang="en-US" sz="2800" dirty="0" smtClean="0"/>
              <a:t>規劃</a:t>
            </a:r>
            <a:endParaRPr lang="en-US" altLang="zh-TW" sz="2800" dirty="0" smtClean="0"/>
          </a:p>
          <a:p>
            <a:r>
              <a:rPr lang="zh-TW" altLang="en-US" sz="2800" dirty="0"/>
              <a:t>跨國</a:t>
            </a:r>
            <a:r>
              <a:rPr lang="en-US" altLang="zh-TW" sz="2800" dirty="0" smtClean="0"/>
              <a:t>AD(LDAP)</a:t>
            </a:r>
            <a:r>
              <a:rPr lang="zh-TW" altLang="en-US" sz="2800" dirty="0" smtClean="0"/>
              <a:t>規劃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765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00" dirty="0"/>
              <a:t>安全架構</a:t>
            </a:r>
            <a:r>
              <a:rPr lang="zh-TW" altLang="en-US" spc="-100" dirty="0" smtClean="0"/>
              <a:t>規劃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07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894" y="935179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800" spc="-100" dirty="0"/>
              <a:t>關於安全架構規劃實務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下列敘述何者「不」正確</a:t>
            </a:r>
            <a:r>
              <a:rPr lang="en-US" altLang="zh-TW" sz="2800" spc="-100" dirty="0" smtClean="0"/>
              <a:t>?</a:t>
            </a:r>
          </a:p>
          <a:p>
            <a:pPr algn="just"/>
            <a:endParaRPr lang="en-US" altLang="zh-TW" sz="2800" spc="-100" dirty="0"/>
          </a:p>
          <a:p>
            <a:pPr algn="just"/>
            <a:r>
              <a:rPr lang="en-US" altLang="zh-TW" sz="2400" spc="-100" dirty="0"/>
              <a:t>(A)</a:t>
            </a:r>
            <a:r>
              <a:rPr lang="zh-TW" altLang="en-US" sz="2400" spc="-100" dirty="0"/>
              <a:t>企業政府多以租賃影印傳真系統方式提供服務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在年度回收更換影印傳真設備時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應對該設備硬碟暫存區進行清理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或依合約要求廠商硬碟交回租賃方回收銷毀處理</a:t>
            </a:r>
          </a:p>
          <a:p>
            <a:pPr algn="just"/>
            <a:r>
              <a:rPr lang="en-US" altLang="zh-TW" sz="2400" spc="-100" dirty="0"/>
              <a:t>(B) </a:t>
            </a:r>
            <a:r>
              <a:rPr lang="zh-TW" altLang="en-US" sz="2400" spc="-100" dirty="0"/>
              <a:t>在公務場域內之公發</a:t>
            </a:r>
            <a:r>
              <a:rPr lang="en-US" altLang="zh-TW" sz="2400" spc="-100" dirty="0"/>
              <a:t>(</a:t>
            </a:r>
            <a:r>
              <a:rPr lang="zh-TW" altLang="en-US" sz="2400" spc="-100" dirty="0"/>
              <a:t>務</a:t>
            </a:r>
            <a:r>
              <a:rPr lang="en-US" altLang="zh-TW" sz="2400" spc="-100" dirty="0"/>
              <a:t>)</a:t>
            </a:r>
            <a:r>
              <a:rPr lang="zh-TW" altLang="en-US" sz="2400" spc="-100" dirty="0"/>
              <a:t>電腦或行動裝置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應加裝防毒防駭系統加以保護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委外廠商私帶裝置進入公務場域使用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亦需經過防毒掃描後放行</a:t>
            </a:r>
          </a:p>
          <a:p>
            <a:pPr algn="just"/>
            <a:r>
              <a:rPr lang="en-US" altLang="zh-TW" sz="2400" spc="-100" dirty="0"/>
              <a:t>(C) </a:t>
            </a:r>
            <a:r>
              <a:rPr lang="zh-TW" altLang="en-US" sz="2400" spc="-100" dirty="0"/>
              <a:t>不論是多協定標籤交換</a:t>
            </a:r>
            <a:r>
              <a:rPr lang="en-US" altLang="zh-TW" sz="2400" spc="-100" dirty="0"/>
              <a:t>(Multi-Protocol Label Switching, MPLS)</a:t>
            </a:r>
            <a:r>
              <a:rPr lang="zh-TW" altLang="en-US" sz="2400" spc="-100" dirty="0"/>
              <a:t>或是 </a:t>
            </a:r>
            <a:r>
              <a:rPr lang="en-US" altLang="zh-TW" sz="2400" spc="-100" dirty="0"/>
              <a:t>Site to Site VPN </a:t>
            </a:r>
            <a:r>
              <a:rPr lang="zh-TW" altLang="en-US" sz="2400" spc="-100" dirty="0"/>
              <a:t>所建立外點連線機制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都應建立各段的防火牆機制或網段政策</a:t>
            </a:r>
          </a:p>
          <a:p>
            <a:pPr algn="just"/>
            <a:r>
              <a:rPr lang="en-US" altLang="zh-TW" sz="2400" spc="-100" dirty="0"/>
              <a:t>(D)</a:t>
            </a:r>
            <a:r>
              <a:rPr lang="zh-TW" altLang="en-US" sz="2400" spc="-100" dirty="0"/>
              <a:t>企業員工因出差在外連回單位電腦工作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可自行搭建虛擬通道</a:t>
            </a:r>
            <a:r>
              <a:rPr lang="en-US" altLang="zh-TW" sz="2400" spc="-100" dirty="0"/>
              <a:t>(tunnel)</a:t>
            </a:r>
            <a:r>
              <a:rPr lang="zh-TW" altLang="en-US" sz="2400" spc="-100" dirty="0"/>
              <a:t>連接公司內電腦與系統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13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254" y="1055495"/>
            <a:ext cx="824961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800" spc="-100" dirty="0"/>
              <a:t>關於安全架構規劃實務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下列敘述何者「不」正確</a:t>
            </a:r>
            <a:r>
              <a:rPr lang="en-US" altLang="zh-TW" sz="2800" spc="-100" dirty="0" smtClean="0"/>
              <a:t>?</a:t>
            </a:r>
          </a:p>
          <a:p>
            <a:pPr algn="just"/>
            <a:endParaRPr lang="en-US" altLang="zh-TW" sz="2800" spc="-100" dirty="0" smtClean="0"/>
          </a:p>
          <a:p>
            <a:pPr algn="just"/>
            <a:endParaRPr lang="en-US" altLang="zh-TW" sz="2800" spc="-100" dirty="0"/>
          </a:p>
          <a:p>
            <a:pPr algn="just"/>
            <a:r>
              <a:rPr lang="en-US" altLang="zh-TW" sz="2400" spc="-100" dirty="0"/>
              <a:t>(A)</a:t>
            </a:r>
            <a:r>
              <a:rPr lang="zh-TW" altLang="en-US" sz="2400" spc="-100" dirty="0"/>
              <a:t>企業政府多以租賃影印傳真系統方式提供服務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在年度回收更換影印傳真設備時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應對該設備硬碟暫存區進行清理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或依合約要求廠商硬碟交回租賃方回收銷毀處理</a:t>
            </a:r>
          </a:p>
          <a:p>
            <a:pPr algn="just"/>
            <a:r>
              <a:rPr lang="en-US" altLang="zh-TW" sz="2400" spc="-100" dirty="0"/>
              <a:t>(B) </a:t>
            </a:r>
            <a:r>
              <a:rPr lang="zh-TW" altLang="en-US" sz="2400" spc="-100" dirty="0"/>
              <a:t>在公務場域內之公發</a:t>
            </a:r>
            <a:r>
              <a:rPr lang="en-US" altLang="zh-TW" sz="2400" spc="-100" dirty="0"/>
              <a:t>(</a:t>
            </a:r>
            <a:r>
              <a:rPr lang="zh-TW" altLang="en-US" sz="2400" spc="-100" dirty="0"/>
              <a:t>務</a:t>
            </a:r>
            <a:r>
              <a:rPr lang="en-US" altLang="zh-TW" sz="2400" spc="-100" dirty="0"/>
              <a:t>)</a:t>
            </a:r>
            <a:r>
              <a:rPr lang="zh-TW" altLang="en-US" sz="2400" spc="-100" dirty="0"/>
              <a:t>電腦或行動裝置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應加裝防毒防駭系統加以保護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委外廠商私帶裝置進入公務場域使用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亦需經過防毒掃描後放行</a:t>
            </a:r>
          </a:p>
          <a:p>
            <a:pPr algn="just"/>
            <a:r>
              <a:rPr lang="en-US" altLang="zh-TW" sz="2400" spc="-100" dirty="0"/>
              <a:t>(C) </a:t>
            </a:r>
            <a:r>
              <a:rPr lang="zh-TW" altLang="en-US" sz="2400" spc="-100" dirty="0"/>
              <a:t>不論是多協定標籤交換</a:t>
            </a:r>
            <a:r>
              <a:rPr lang="en-US" altLang="zh-TW" sz="2400" spc="-100" dirty="0"/>
              <a:t>(Multi-Protocol Label Switching, MPLS)</a:t>
            </a:r>
            <a:r>
              <a:rPr lang="zh-TW" altLang="en-US" sz="2400" spc="-100" dirty="0"/>
              <a:t>或是 </a:t>
            </a:r>
            <a:r>
              <a:rPr lang="en-US" altLang="zh-TW" sz="2400" spc="-100" dirty="0"/>
              <a:t>Site to Site VPN </a:t>
            </a:r>
            <a:r>
              <a:rPr lang="zh-TW" altLang="en-US" sz="2400" spc="-100" dirty="0"/>
              <a:t>所建立外點連線機制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都應建立各段的防火牆機制或網段政策</a:t>
            </a:r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(D)</a:t>
            </a:r>
            <a:r>
              <a:rPr lang="zh-TW" altLang="en-US" sz="2400" spc="-100" dirty="0">
                <a:solidFill>
                  <a:srgbClr val="FF0000"/>
                </a:solidFill>
              </a:rPr>
              <a:t>企業員工因出差在外連回單位電腦工作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可自行搭建虛擬通道</a:t>
            </a:r>
            <a:r>
              <a:rPr lang="en-US" altLang="zh-TW" sz="2400" spc="-100" dirty="0">
                <a:solidFill>
                  <a:srgbClr val="FF0000"/>
                </a:solidFill>
              </a:rPr>
              <a:t>(tunnel)</a:t>
            </a:r>
            <a:r>
              <a:rPr lang="zh-TW" altLang="en-US" sz="2400" spc="-100" dirty="0">
                <a:solidFill>
                  <a:srgbClr val="FF0000"/>
                </a:solidFill>
              </a:rPr>
              <a:t>連接公司內電腦與系統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9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21" y="3801979"/>
            <a:ext cx="9144000" cy="1588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資訊安全管理 </a:t>
            </a:r>
            <a:r>
              <a:rPr lang="en-US" altLang="zh-TW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CNS/ISO 27001</a:t>
            </a:r>
          </a:p>
        </p:txBody>
      </p:sp>
    </p:spTree>
    <p:extLst>
      <p:ext uri="{BB962C8B-B14F-4D97-AF65-F5344CB8AC3E}">
        <p14:creationId xmlns:p14="http://schemas.microsoft.com/office/powerpoint/2010/main" val="288029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41621"/>
            <a:ext cx="9144000" cy="1588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安全評估</a:t>
            </a:r>
          </a:p>
        </p:txBody>
      </p:sp>
      <p:sp>
        <p:nvSpPr>
          <p:cNvPr id="3" name="矩形 2"/>
          <p:cNvSpPr/>
          <p:nvPr/>
        </p:nvSpPr>
        <p:spPr>
          <a:xfrm>
            <a:off x="1990454" y="408654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</a:t>
            </a:r>
            <a:r>
              <a:rPr lang="zh-TW" altLang="en-US" sz="2400" dirty="0"/>
              <a:t>安全</a:t>
            </a:r>
            <a:r>
              <a:rPr lang="zh-TW" altLang="en-US" sz="2400" dirty="0" smtClean="0"/>
              <a:t>評估</a:t>
            </a:r>
            <a:endParaRPr lang="en-US" altLang="zh-TW" sz="2400" dirty="0" smtClean="0"/>
          </a:p>
          <a:p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  <a:r>
              <a:rPr lang="zh-TW" altLang="en-US" sz="2400" dirty="0" smtClean="0"/>
              <a:t>安全</a:t>
            </a:r>
            <a:r>
              <a:rPr lang="zh-TW" altLang="en-US" sz="2400" dirty="0"/>
              <a:t>評估</a:t>
            </a:r>
          </a:p>
          <a:p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實體</a:t>
            </a:r>
            <a:r>
              <a:rPr lang="zh-TW" altLang="en-US" sz="2400" dirty="0" smtClean="0"/>
              <a:t>安全評估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932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343" y="1009775"/>
            <a:ext cx="8249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資訊單位負責導入新 </a:t>
            </a:r>
            <a:r>
              <a:rPr lang="en-US" altLang="zh-TW" sz="3200" spc="-100" dirty="0"/>
              <a:t>ERP </a:t>
            </a:r>
            <a:r>
              <a:rPr lang="zh-TW" altLang="en-US" sz="3200" spc="-100" dirty="0"/>
              <a:t>資訊系統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進行</a:t>
            </a:r>
            <a:r>
              <a:rPr lang="zh-TW" alt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系統安全評估</a:t>
            </a:r>
            <a:r>
              <a:rPr lang="zh-TW" altLang="en-US" sz="3200" spc="-100" dirty="0"/>
              <a:t>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評估考量項目應包括下列哪些項目</a:t>
            </a:r>
            <a:r>
              <a:rPr lang="en-US" altLang="zh-TW" sz="3200" spc="-100" dirty="0"/>
              <a:t>?</a:t>
            </a:r>
          </a:p>
          <a:p>
            <a:pPr algn="just"/>
            <a:r>
              <a:rPr lang="en-US" altLang="zh-TW" sz="3200" spc="-100" dirty="0"/>
              <a:t>1.</a:t>
            </a:r>
            <a:r>
              <a:rPr lang="zh-TW" altLang="en-US" sz="3200" spc="-100" dirty="0"/>
              <a:t>系統安全性評估</a:t>
            </a:r>
          </a:p>
          <a:p>
            <a:pPr algn="just"/>
            <a:r>
              <a:rPr lang="en-US" altLang="zh-TW" sz="3200" spc="-100" dirty="0"/>
              <a:t>2.</a:t>
            </a:r>
            <a:r>
              <a:rPr lang="zh-TW" altLang="en-US" sz="3200" spc="-100" dirty="0"/>
              <a:t>容量管制評估</a:t>
            </a:r>
          </a:p>
          <a:p>
            <a:pPr algn="just"/>
            <a:r>
              <a:rPr lang="en-US" altLang="zh-TW" sz="3200" spc="-100" dirty="0"/>
              <a:t>3.</a:t>
            </a:r>
            <a:r>
              <a:rPr lang="zh-TW" altLang="en-US" sz="3200" spc="-100" dirty="0"/>
              <a:t>實體環境安全</a:t>
            </a:r>
          </a:p>
          <a:p>
            <a:pPr algn="just"/>
            <a:r>
              <a:rPr lang="en-US" altLang="zh-TW" sz="3200" spc="-100" dirty="0"/>
              <a:t>4.</a:t>
            </a:r>
            <a:r>
              <a:rPr lang="zh-TW" altLang="en-US" sz="3200" spc="-100" dirty="0"/>
              <a:t>使用者功能性需求評估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pt-BR" altLang="zh-TW" sz="3200" spc="-100" dirty="0"/>
              <a:t>(A)1234</a:t>
            </a:r>
          </a:p>
          <a:p>
            <a:pPr algn="just"/>
            <a:r>
              <a:rPr lang="pt-BR" altLang="zh-TW" sz="3200" spc="-100" dirty="0"/>
              <a:t>(</a:t>
            </a:r>
            <a:r>
              <a:rPr lang="pt-BR" altLang="zh-TW" sz="3200" spc="-100" dirty="0" smtClean="0"/>
              <a:t>B)134</a:t>
            </a:r>
            <a:endParaRPr lang="pt-BR" altLang="zh-TW" sz="3200" spc="-100" dirty="0"/>
          </a:p>
          <a:p>
            <a:pPr algn="just"/>
            <a:r>
              <a:rPr lang="pt-BR" altLang="zh-TW" sz="3200" spc="-100" dirty="0"/>
              <a:t>(</a:t>
            </a:r>
            <a:r>
              <a:rPr lang="pt-BR" altLang="zh-TW" sz="3200" spc="-100" dirty="0" smtClean="0"/>
              <a:t>C)13</a:t>
            </a:r>
            <a:endParaRPr lang="pt-BR" altLang="zh-TW" sz="3200" spc="-100" dirty="0"/>
          </a:p>
          <a:p>
            <a:pPr algn="just"/>
            <a:r>
              <a:rPr lang="pt-BR" altLang="zh-TW" sz="3200" spc="-100" dirty="0"/>
              <a:t>(D)123</a:t>
            </a:r>
          </a:p>
        </p:txBody>
      </p:sp>
      <p:sp>
        <p:nvSpPr>
          <p:cNvPr id="6" name="矩形 5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139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343" y="1009775"/>
            <a:ext cx="8249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資訊單位負責導入新 </a:t>
            </a:r>
            <a:r>
              <a:rPr lang="en-US" altLang="zh-TW" sz="3200" spc="-100" dirty="0"/>
              <a:t>ERP </a:t>
            </a:r>
            <a:r>
              <a:rPr lang="zh-TW" altLang="en-US" sz="3200" spc="-100" dirty="0"/>
              <a:t>資訊系統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進行系統安全評估時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評估考量項目應包括下列哪些項目</a:t>
            </a:r>
            <a:r>
              <a:rPr lang="en-US" altLang="zh-TW" sz="3200" spc="-100" dirty="0"/>
              <a:t>?</a:t>
            </a:r>
          </a:p>
          <a:p>
            <a:pPr algn="just"/>
            <a:r>
              <a:rPr lang="en-US" altLang="zh-TW" sz="3200" spc="-100" dirty="0"/>
              <a:t>1.</a:t>
            </a:r>
            <a:r>
              <a:rPr lang="zh-TW" altLang="en-US" sz="3200" spc="-100" dirty="0"/>
              <a:t>系統安全性評估</a:t>
            </a:r>
          </a:p>
          <a:p>
            <a:pPr algn="just"/>
            <a:r>
              <a:rPr lang="en-US" altLang="zh-TW" sz="3200" spc="-100" dirty="0"/>
              <a:t>2.</a:t>
            </a:r>
            <a:r>
              <a:rPr lang="zh-TW" altLang="en-US" sz="3200" spc="-100" dirty="0"/>
              <a:t>容量管制評估</a:t>
            </a:r>
          </a:p>
          <a:p>
            <a:pPr algn="just"/>
            <a:r>
              <a:rPr lang="en-US" altLang="zh-TW" sz="3200" spc="-100" dirty="0"/>
              <a:t>3.</a:t>
            </a:r>
            <a:r>
              <a:rPr lang="zh-TW" altLang="en-US" sz="3200" spc="-100" dirty="0"/>
              <a:t>實體環境安全</a:t>
            </a:r>
          </a:p>
          <a:p>
            <a:pPr algn="just"/>
            <a:r>
              <a:rPr lang="en-US" altLang="zh-TW" sz="3200" spc="-100" dirty="0"/>
              <a:t>4.</a:t>
            </a:r>
            <a:r>
              <a:rPr lang="zh-TW" altLang="en-US" sz="3200" spc="-100" dirty="0"/>
              <a:t>使用者功能性需求評估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pt-BR" altLang="zh-TW" sz="3200" spc="-100" dirty="0"/>
              <a:t>(A)1234</a:t>
            </a:r>
          </a:p>
          <a:p>
            <a:pPr algn="just"/>
            <a:r>
              <a:rPr lang="pt-BR" altLang="zh-TW" sz="3200" spc="-100" dirty="0"/>
              <a:t>(</a:t>
            </a:r>
            <a:r>
              <a:rPr lang="pt-BR" altLang="zh-TW" sz="3200" spc="-100" dirty="0" smtClean="0"/>
              <a:t>B)134</a:t>
            </a:r>
            <a:endParaRPr lang="pt-BR" altLang="zh-TW" sz="3200" spc="-100" dirty="0"/>
          </a:p>
          <a:p>
            <a:pPr algn="just"/>
            <a:r>
              <a:rPr lang="pt-BR" altLang="zh-TW" sz="3200" spc="-100" dirty="0"/>
              <a:t>(</a:t>
            </a:r>
            <a:r>
              <a:rPr lang="pt-BR" altLang="zh-TW" sz="3200" spc="-100" dirty="0" smtClean="0"/>
              <a:t>C)13</a:t>
            </a:r>
            <a:endParaRPr lang="pt-BR" altLang="zh-TW" sz="3200" spc="-100" dirty="0"/>
          </a:p>
          <a:p>
            <a:pPr algn="just"/>
            <a:r>
              <a:rPr lang="pt-BR" altLang="zh-TW" sz="3200" spc="-100" dirty="0">
                <a:solidFill>
                  <a:srgbClr val="FF0000"/>
                </a:solidFill>
              </a:rPr>
              <a:t>(D)123</a:t>
            </a:r>
          </a:p>
        </p:txBody>
      </p:sp>
      <p:sp>
        <p:nvSpPr>
          <p:cNvPr id="6" name="矩形 5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00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894" y="1215114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關於網路區隔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下列敘述何者較「不」可行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依安全等級、組織或特定的目的進行區隔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以</a:t>
            </a:r>
            <a:r>
              <a:rPr lang="zh-TW" altLang="en-US" sz="3200" spc="-100" dirty="0"/>
              <a:t>實體網路或邏輯網路區隔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明確</a:t>
            </a:r>
            <a:r>
              <a:rPr lang="zh-TW" altLang="en-US" sz="3200" spc="-100" dirty="0"/>
              <a:t>的定義無線區域網路的周界</a:t>
            </a:r>
            <a:r>
              <a:rPr lang="en-US" altLang="zh-TW" sz="3200" spc="-100" dirty="0"/>
              <a:t>(Boundary)</a:t>
            </a:r>
            <a:r>
              <a:rPr lang="zh-TW" altLang="en-US" sz="3200" spc="-100" dirty="0"/>
              <a:t>並加以控制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周界使用閘道如防火牆或過濾路由器</a:t>
            </a:r>
            <a:r>
              <a:rPr lang="en-US" altLang="zh-TW" sz="3200" spc="-100" dirty="0"/>
              <a:t>(Filtering Router)</a:t>
            </a:r>
            <a:r>
              <a:rPr lang="zh-TW" altLang="en-US" sz="3200" spc="-100" dirty="0"/>
              <a:t>加以控制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84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343" y="1375535"/>
            <a:ext cx="824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關於網路區隔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下列敘述何者較「不」可行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依安全等級、組織或特定的目的進行區隔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以</a:t>
            </a:r>
            <a:r>
              <a:rPr lang="zh-TW" altLang="en-US" sz="3200" spc="-100" dirty="0"/>
              <a:t>實體網路或邏輯網路區隔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(C</a:t>
            </a:r>
            <a:r>
              <a:rPr lang="en-US" altLang="zh-TW" sz="3200" spc="-100" dirty="0" smtClean="0">
                <a:solidFill>
                  <a:srgbClr val="FF0000"/>
                </a:solidFill>
              </a:rPr>
              <a:t>)</a:t>
            </a:r>
            <a:r>
              <a:rPr lang="zh-TW" altLang="en-US" sz="3200" spc="-100" dirty="0" smtClean="0">
                <a:solidFill>
                  <a:srgbClr val="FF0000"/>
                </a:solidFill>
              </a:rPr>
              <a:t>明確</a:t>
            </a:r>
            <a:r>
              <a:rPr lang="zh-TW" altLang="en-US" sz="3200" spc="-100" dirty="0">
                <a:solidFill>
                  <a:srgbClr val="FF0000"/>
                </a:solidFill>
              </a:rPr>
              <a:t>的定義無線區域網路的周界</a:t>
            </a:r>
            <a:r>
              <a:rPr lang="en-US" altLang="zh-TW" sz="3200" spc="-100" dirty="0">
                <a:solidFill>
                  <a:srgbClr val="FF0000"/>
                </a:solidFill>
              </a:rPr>
              <a:t>(Boundary)</a:t>
            </a:r>
            <a:r>
              <a:rPr lang="zh-TW" altLang="en-US" sz="3200" spc="-100" dirty="0">
                <a:solidFill>
                  <a:srgbClr val="FF0000"/>
                </a:solidFill>
              </a:rPr>
              <a:t>並加以控制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周界使用閘道如防火牆或過濾路由器</a:t>
            </a:r>
            <a:r>
              <a:rPr lang="en-US" altLang="zh-TW" sz="3200" spc="-100" dirty="0"/>
              <a:t>(Filtering Router)</a:t>
            </a:r>
            <a:r>
              <a:rPr lang="zh-TW" altLang="en-US" sz="3200" spc="-100" dirty="0"/>
              <a:t>加以控制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57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5479" y="1238375"/>
            <a:ext cx="824961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某機敏單位遷移至公司大樓 </a:t>
            </a:r>
            <a:r>
              <a:rPr lang="en-US" altLang="zh-TW" sz="3200" spc="-100" dirty="0"/>
              <a:t>23 </a:t>
            </a:r>
            <a:r>
              <a:rPr lang="zh-TW" altLang="en-US" sz="3200" spc="-100" dirty="0"/>
              <a:t>樓辦公</a:t>
            </a:r>
            <a:r>
              <a:rPr lang="en-US" altLang="zh-TW" sz="3200" spc="-100" dirty="0"/>
              <a:t>,23 </a:t>
            </a:r>
            <a:r>
              <a:rPr lang="zh-TW" altLang="en-US" sz="3200" spc="-100" dirty="0"/>
              <a:t>樓只有該部門專用。若從</a:t>
            </a:r>
            <a:r>
              <a:rPr lang="zh-TW" alt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實體安全規劃評估</a:t>
            </a:r>
            <a:r>
              <a:rPr lang="zh-TW" altLang="en-US" sz="3200" spc="-100" dirty="0"/>
              <a:t>的角度來看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下列敘述何者風險較高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2800" spc="-100" dirty="0"/>
          </a:p>
          <a:p>
            <a:pPr algn="just"/>
            <a:r>
              <a:rPr lang="en-US" altLang="zh-TW" sz="2800" spc="-100" dirty="0"/>
              <a:t>(A)</a:t>
            </a:r>
            <a:r>
              <a:rPr lang="zh-TW" altLang="en-US" sz="2800" spc="-100" dirty="0"/>
              <a:t>該部門屬於機敏單位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且獨立使用 </a:t>
            </a:r>
            <a:r>
              <a:rPr lang="en-US" altLang="zh-TW" sz="2800" spc="-100" dirty="0"/>
              <a:t>23 </a:t>
            </a:r>
            <a:r>
              <a:rPr lang="zh-TW" altLang="en-US" sz="2800" spc="-100" dirty="0"/>
              <a:t>樓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建議電梯樓層鎖定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限定只有該部門員工可以抵達 </a:t>
            </a:r>
            <a:r>
              <a:rPr lang="en-US" altLang="zh-TW" sz="2800" spc="-100" dirty="0"/>
              <a:t>23 </a:t>
            </a:r>
            <a:r>
              <a:rPr lang="zh-TW" altLang="en-US" sz="2800" spc="-100" dirty="0"/>
              <a:t>樓</a:t>
            </a:r>
          </a:p>
          <a:p>
            <a:pPr algn="just"/>
            <a:r>
              <a:rPr lang="en-US" altLang="zh-TW" sz="2800" spc="-100" dirty="0"/>
              <a:t>(B) </a:t>
            </a:r>
            <a:r>
              <a:rPr lang="zh-TW" altLang="en-US" sz="2800" spc="-100" dirty="0"/>
              <a:t>在逃生梯間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應設立充足的監視器與防盜警報機制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防止閒雜人等由逃生梯進入到該樓層</a:t>
            </a:r>
          </a:p>
          <a:p>
            <a:pPr algn="just"/>
            <a:r>
              <a:rPr lang="en-US" altLang="zh-TW" sz="2800" spc="-100" dirty="0"/>
              <a:t>(C) </a:t>
            </a:r>
            <a:r>
              <a:rPr lang="zh-TW" altLang="en-US" sz="2800" spc="-100" dirty="0"/>
              <a:t>外來包裹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可以由警衛放行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刷電梯卡直接送至 </a:t>
            </a:r>
            <a:r>
              <a:rPr lang="en-US" altLang="zh-TW" sz="2800" spc="-100" dirty="0"/>
              <a:t>23 </a:t>
            </a:r>
            <a:r>
              <a:rPr lang="zh-TW" altLang="en-US" sz="2800" spc="-100" dirty="0"/>
              <a:t>樓</a:t>
            </a:r>
          </a:p>
          <a:p>
            <a:pPr algn="just"/>
            <a:r>
              <a:rPr lang="en-US" altLang="zh-TW" sz="2800" spc="-100" dirty="0"/>
              <a:t>(D)</a:t>
            </a:r>
            <a:r>
              <a:rPr lang="zh-TW" altLang="en-US" sz="2800" spc="-100" dirty="0"/>
              <a:t>在 </a:t>
            </a:r>
            <a:r>
              <a:rPr lang="en-US" altLang="zh-TW" sz="2800" spc="-100" dirty="0"/>
              <a:t>23 </a:t>
            </a:r>
            <a:r>
              <a:rPr lang="zh-TW" altLang="en-US" sz="2800" spc="-100" dirty="0"/>
              <a:t>樓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應再設立一道門禁關卡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進行人員過濾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87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5479" y="1238375"/>
            <a:ext cx="824961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某機敏單位遷移至公司大樓 </a:t>
            </a:r>
            <a:r>
              <a:rPr lang="en-US" altLang="zh-TW" sz="3200" spc="-100" dirty="0"/>
              <a:t>23 </a:t>
            </a:r>
            <a:r>
              <a:rPr lang="zh-TW" altLang="en-US" sz="3200" spc="-100" dirty="0"/>
              <a:t>樓辦公</a:t>
            </a:r>
            <a:r>
              <a:rPr lang="en-US" altLang="zh-TW" sz="3200" spc="-100" dirty="0"/>
              <a:t>,23 </a:t>
            </a:r>
            <a:r>
              <a:rPr lang="zh-TW" altLang="en-US" sz="3200" spc="-100" dirty="0"/>
              <a:t>樓只有該部門專用。若從實體安全規劃評估的角度來看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下列敘述何者風險較高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2800" spc="-100" dirty="0"/>
          </a:p>
          <a:p>
            <a:pPr algn="just"/>
            <a:r>
              <a:rPr lang="en-US" altLang="zh-TW" sz="2800" spc="-100" dirty="0"/>
              <a:t>(A)</a:t>
            </a:r>
            <a:r>
              <a:rPr lang="zh-TW" altLang="en-US" sz="2800" spc="-100" dirty="0"/>
              <a:t>該部門屬於機敏單位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且獨立使用 </a:t>
            </a:r>
            <a:r>
              <a:rPr lang="en-US" altLang="zh-TW" sz="2800" spc="-100" dirty="0"/>
              <a:t>23 </a:t>
            </a:r>
            <a:r>
              <a:rPr lang="zh-TW" altLang="en-US" sz="2800" spc="-100" dirty="0"/>
              <a:t>樓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建議電梯樓層鎖定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限定只有該部門員工可以抵達 </a:t>
            </a:r>
            <a:r>
              <a:rPr lang="en-US" altLang="zh-TW" sz="2800" spc="-100" dirty="0"/>
              <a:t>23 </a:t>
            </a:r>
            <a:r>
              <a:rPr lang="zh-TW" altLang="en-US" sz="2800" spc="-100" dirty="0"/>
              <a:t>樓</a:t>
            </a:r>
          </a:p>
          <a:p>
            <a:pPr algn="just"/>
            <a:r>
              <a:rPr lang="en-US" altLang="zh-TW" sz="2800" spc="-100" dirty="0"/>
              <a:t>(B) </a:t>
            </a:r>
            <a:r>
              <a:rPr lang="zh-TW" altLang="en-US" sz="2800" spc="-100" dirty="0"/>
              <a:t>在逃生梯間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應設立充足的監視器與防盜警報機制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防止閒雜人等由逃生梯進入到該樓層</a:t>
            </a:r>
          </a:p>
          <a:p>
            <a:pPr algn="just"/>
            <a:r>
              <a:rPr lang="en-US" altLang="zh-TW" sz="2800" spc="-100" dirty="0">
                <a:solidFill>
                  <a:srgbClr val="FF0000"/>
                </a:solidFill>
              </a:rPr>
              <a:t>(C) </a:t>
            </a:r>
            <a:r>
              <a:rPr lang="zh-TW" altLang="en-US" sz="2800" spc="-100" dirty="0">
                <a:solidFill>
                  <a:srgbClr val="FF0000"/>
                </a:solidFill>
              </a:rPr>
              <a:t>外來包裹</a:t>
            </a:r>
            <a:r>
              <a:rPr lang="en-US" altLang="zh-TW" sz="2800" spc="-100" dirty="0">
                <a:solidFill>
                  <a:srgbClr val="FF0000"/>
                </a:solidFill>
              </a:rPr>
              <a:t>,</a:t>
            </a:r>
            <a:r>
              <a:rPr lang="zh-TW" altLang="en-US" sz="2800" spc="-100" dirty="0">
                <a:solidFill>
                  <a:srgbClr val="FF0000"/>
                </a:solidFill>
              </a:rPr>
              <a:t>可以由警衛放行</a:t>
            </a:r>
            <a:r>
              <a:rPr lang="en-US" altLang="zh-TW" sz="2800" spc="-100" dirty="0">
                <a:solidFill>
                  <a:srgbClr val="FF0000"/>
                </a:solidFill>
              </a:rPr>
              <a:t>,</a:t>
            </a:r>
            <a:r>
              <a:rPr lang="zh-TW" altLang="en-US" sz="2800" spc="-100" dirty="0">
                <a:solidFill>
                  <a:srgbClr val="FF0000"/>
                </a:solidFill>
              </a:rPr>
              <a:t>刷電梯卡直接送至 </a:t>
            </a:r>
            <a:r>
              <a:rPr lang="en-US" altLang="zh-TW" sz="2800" spc="-100" dirty="0">
                <a:solidFill>
                  <a:srgbClr val="FF0000"/>
                </a:solidFill>
              </a:rPr>
              <a:t>23 </a:t>
            </a:r>
            <a:r>
              <a:rPr lang="zh-TW" altLang="en-US" sz="2800" spc="-100" dirty="0">
                <a:solidFill>
                  <a:srgbClr val="FF0000"/>
                </a:solidFill>
              </a:rPr>
              <a:t>樓</a:t>
            </a:r>
          </a:p>
          <a:p>
            <a:pPr algn="just"/>
            <a:r>
              <a:rPr lang="en-US" altLang="zh-TW" sz="2800" spc="-100" dirty="0"/>
              <a:t>(D)</a:t>
            </a:r>
            <a:r>
              <a:rPr lang="zh-TW" altLang="en-US" sz="2800" spc="-100" dirty="0"/>
              <a:t>在 </a:t>
            </a:r>
            <a:r>
              <a:rPr lang="en-US" altLang="zh-TW" sz="2800" spc="-100" dirty="0"/>
              <a:t>23 </a:t>
            </a:r>
            <a:r>
              <a:rPr lang="zh-TW" altLang="en-US" sz="2800" spc="-100" dirty="0"/>
              <a:t>樓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應再設立一道門禁關卡</a:t>
            </a:r>
            <a:r>
              <a:rPr lang="en-US" altLang="zh-TW" sz="2800" spc="-100" dirty="0"/>
              <a:t>,</a:t>
            </a:r>
            <a:r>
              <a:rPr lang="zh-TW" altLang="en-US" sz="2800" spc="-100" dirty="0"/>
              <a:t>進行人員過濾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807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1979"/>
            <a:ext cx="9144000" cy="1588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法規遵循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961774" y="2119694"/>
            <a:ext cx="1620957" cy="8002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著作權</a:t>
            </a:r>
            <a:r>
              <a:rPr lang="zh-TW" altLang="en-US" sz="2800" dirty="0">
                <a:solidFill>
                  <a:prstClr val="black"/>
                </a:solidFill>
              </a:rPr>
              <a:t>法</a:t>
            </a:r>
            <a:endParaRPr lang="en-US" altLang="zh-TW" sz="2800" dirty="0" smtClean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3320716" y="2119694"/>
            <a:ext cx="4924926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《</a:t>
            </a:r>
            <a:r>
              <a:rPr lang="zh-TW" altLang="en-US" sz="2000" dirty="0"/>
              <a:t>一般資料保護規範</a:t>
            </a:r>
            <a:r>
              <a:rPr lang="en-US" altLang="zh-TW" sz="2000" dirty="0" smtClean="0"/>
              <a:t>》</a:t>
            </a:r>
          </a:p>
          <a:p>
            <a:r>
              <a:rPr lang="en-US" altLang="zh-TW" sz="2000" dirty="0" smtClean="0"/>
              <a:t>General </a:t>
            </a:r>
            <a:r>
              <a:rPr lang="en-US" altLang="zh-TW" sz="2000" dirty="0"/>
              <a:t>Data Protection </a:t>
            </a:r>
            <a:r>
              <a:rPr lang="en-US" altLang="zh-TW" sz="2000" dirty="0" smtClean="0"/>
              <a:t>Regulation</a:t>
            </a:r>
          </a:p>
          <a:p>
            <a:r>
              <a:rPr lang="en-US" altLang="zh-TW" sz="2000" dirty="0" smtClean="0"/>
              <a:t>GDPR</a:t>
            </a:r>
          </a:p>
          <a:p>
            <a:r>
              <a:rPr lang="zh-TW" altLang="en-US" sz="2000" dirty="0" smtClean="0"/>
              <a:t>歐盟法規編號：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EU) </a:t>
            </a:r>
            <a:r>
              <a:rPr lang="en-US" altLang="zh-TW" sz="2000" dirty="0" smtClean="0"/>
              <a:t>2016/679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61774" y="793260"/>
            <a:ext cx="471788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《</a:t>
            </a:r>
            <a:r>
              <a:rPr lang="zh-TW" altLang="en-US" sz="2800" dirty="0">
                <a:solidFill>
                  <a:prstClr val="black"/>
                </a:solidFill>
              </a:rPr>
              <a:t>資通安全管理</a:t>
            </a:r>
            <a:r>
              <a:rPr lang="zh-TW" altLang="en-US" sz="2800" dirty="0" smtClean="0">
                <a:solidFill>
                  <a:prstClr val="black"/>
                </a:solidFill>
              </a:rPr>
              <a:t>法</a:t>
            </a:r>
            <a:r>
              <a:rPr lang="en-US" altLang="zh-TW" sz="2800" dirty="0" smtClean="0">
                <a:solidFill>
                  <a:prstClr val="black"/>
                </a:solidFill>
              </a:rPr>
              <a:t>》</a:t>
            </a:r>
          </a:p>
          <a:p>
            <a:pPr lvl="0"/>
            <a:r>
              <a:rPr lang="en-US" altLang="zh-TW" sz="2800" dirty="0" smtClean="0">
                <a:solidFill>
                  <a:prstClr val="black"/>
                </a:solidFill>
              </a:rPr>
              <a:t>《</a:t>
            </a:r>
            <a:r>
              <a:rPr lang="zh-TW" altLang="en-US" sz="2800" dirty="0">
                <a:solidFill>
                  <a:prstClr val="black"/>
                </a:solidFill>
              </a:rPr>
              <a:t>資通安全管理法</a:t>
            </a:r>
            <a:r>
              <a:rPr lang="zh-TW" altLang="en-US" sz="2800" dirty="0">
                <a:solidFill>
                  <a:srgbClr val="FF0000"/>
                </a:solidFill>
              </a:rPr>
              <a:t>施行細則</a:t>
            </a:r>
            <a:r>
              <a:rPr lang="en-US" altLang="zh-TW" sz="2800" dirty="0">
                <a:solidFill>
                  <a:prstClr val="black"/>
                </a:solidFill>
              </a:rPr>
              <a:t>》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50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759" y="1348103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關於著作權的說明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下列敘述哪些正確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我們常說的版權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其實就是法律上著作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屬於</a:t>
            </a:r>
            <a:r>
              <a:rPr lang="zh-TW" altLang="en-US" sz="3200" spc="-100" dirty="0"/>
              <a:t>民事權利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作品</a:t>
            </a:r>
            <a:r>
              <a:rPr lang="zh-TW" altLang="en-US" sz="3200" spc="-100" dirty="0"/>
              <a:t>創作完成之著作權取得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需經過主管機關審查批准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指科學、文學、藝術作品的作者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依法對其作品享有的一系列專有權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68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759" y="1348103"/>
            <a:ext cx="824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關於著作權的說明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下列敘述哪些正確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(A)</a:t>
            </a:r>
            <a:r>
              <a:rPr lang="zh-TW" altLang="en-US" sz="3200" spc="-100" dirty="0">
                <a:solidFill>
                  <a:srgbClr val="FF0000"/>
                </a:solidFill>
              </a:rPr>
              <a:t>我們常說的版權</a:t>
            </a:r>
            <a:r>
              <a:rPr lang="en-US" altLang="zh-TW" sz="3200" spc="-100" dirty="0">
                <a:solidFill>
                  <a:srgbClr val="FF0000"/>
                </a:solidFill>
              </a:rPr>
              <a:t>,</a:t>
            </a:r>
            <a:r>
              <a:rPr lang="zh-TW" altLang="en-US" sz="3200" spc="-100" dirty="0">
                <a:solidFill>
                  <a:srgbClr val="FF0000"/>
                </a:solidFill>
              </a:rPr>
              <a:t>其實就是法律上著作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(B</a:t>
            </a:r>
            <a:r>
              <a:rPr lang="en-US" altLang="zh-TW" sz="3200" spc="-100" dirty="0" smtClean="0">
                <a:solidFill>
                  <a:srgbClr val="FF0000"/>
                </a:solidFill>
              </a:rPr>
              <a:t>)</a:t>
            </a:r>
            <a:r>
              <a:rPr lang="zh-TW" altLang="en-US" sz="3200" spc="-100" dirty="0" smtClean="0">
                <a:solidFill>
                  <a:srgbClr val="FF0000"/>
                </a:solidFill>
              </a:rPr>
              <a:t>屬於</a:t>
            </a:r>
            <a:r>
              <a:rPr lang="zh-TW" altLang="en-US" sz="3200" spc="-100" dirty="0">
                <a:solidFill>
                  <a:srgbClr val="FF0000"/>
                </a:solidFill>
              </a:rPr>
              <a:t>民事權利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作品</a:t>
            </a:r>
            <a:r>
              <a:rPr lang="zh-TW" altLang="en-US" sz="3200" spc="-100" dirty="0"/>
              <a:t>創作完成之著作權取得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需經過主管機關審查批准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(D)</a:t>
            </a:r>
            <a:r>
              <a:rPr lang="zh-TW" altLang="en-US" sz="3200" spc="-100" dirty="0">
                <a:solidFill>
                  <a:srgbClr val="FF0000"/>
                </a:solidFill>
              </a:rPr>
              <a:t>指科學、文學、藝術作品的作者</a:t>
            </a:r>
            <a:r>
              <a:rPr lang="en-US" altLang="zh-TW" sz="3200" spc="-100" dirty="0">
                <a:solidFill>
                  <a:srgbClr val="FF0000"/>
                </a:solidFill>
              </a:rPr>
              <a:t>,</a:t>
            </a:r>
            <a:r>
              <a:rPr lang="zh-TW" altLang="en-US" sz="3200" spc="-100" dirty="0">
                <a:solidFill>
                  <a:srgbClr val="FF0000"/>
                </a:solidFill>
              </a:rPr>
              <a:t>依法對其作品享有的一系列專有權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1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1046" y="1174367"/>
            <a:ext cx="8586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800" dirty="0"/>
              <a:t>某中央一級單位通過 </a:t>
            </a:r>
            <a:r>
              <a:rPr lang="en-US" altLang="zh-TW" sz="2800" dirty="0"/>
              <a:t>ISO/IEC 27001 </a:t>
            </a:r>
            <a:r>
              <a:rPr lang="zh-TW" altLang="en-US" sz="2800" dirty="0"/>
              <a:t>認證</a:t>
            </a:r>
            <a:r>
              <a:rPr lang="en-US" altLang="zh-TW" sz="2800" dirty="0"/>
              <a:t>,</a:t>
            </a:r>
            <a:r>
              <a:rPr lang="zh-TW" altLang="en-US" sz="2800" dirty="0"/>
              <a:t>公務資訊中心位置在台北市中正區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algn="just"/>
            <a:r>
              <a:rPr lang="zh-TW" altLang="en-US" sz="2800" dirty="0" smtClean="0"/>
              <a:t>另</a:t>
            </a:r>
            <a:r>
              <a:rPr lang="zh-TW" altLang="en-US" sz="2800" dirty="0"/>
              <a:t>有對外 </a:t>
            </a:r>
            <a:r>
              <a:rPr lang="en-US" altLang="zh-TW" sz="2800" dirty="0"/>
              <a:t>7x24x365 Web Based </a:t>
            </a:r>
            <a:r>
              <a:rPr lang="zh-TW" altLang="en-US" sz="2800" dirty="0"/>
              <a:t>便民資訊系統與資料庫</a:t>
            </a:r>
            <a:r>
              <a:rPr lang="en-US" altLang="zh-TW" sz="2800" dirty="0"/>
              <a:t>,</a:t>
            </a:r>
            <a:r>
              <a:rPr lang="zh-TW" altLang="en-US" sz="2800" dirty="0"/>
              <a:t>以虛擬機制建立在中和機房</a:t>
            </a:r>
            <a:r>
              <a:rPr lang="en-US" altLang="zh-TW" sz="2800" dirty="0"/>
              <a:t>,</a:t>
            </a:r>
            <a:r>
              <a:rPr lang="zh-TW" altLang="en-US" sz="2800" dirty="0"/>
              <a:t>關於</a:t>
            </a:r>
            <a:r>
              <a:rPr lang="zh-TW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資訊安全管理建置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下列敘述何者「不」正確</a:t>
            </a:r>
            <a:r>
              <a:rPr lang="en-US" altLang="zh-TW" sz="2800" dirty="0" smtClean="0"/>
              <a:t>?</a:t>
            </a:r>
          </a:p>
          <a:p>
            <a:pPr algn="just"/>
            <a:endParaRPr lang="en-US" altLang="zh-TW" sz="2800" dirty="0" smtClean="0"/>
          </a:p>
          <a:p>
            <a:pPr algn="just"/>
            <a:r>
              <a:rPr lang="en-US" altLang="zh-TW" sz="2400" dirty="0"/>
              <a:t>(A)</a:t>
            </a:r>
            <a:r>
              <a:rPr lang="zh-TW" altLang="en-US" sz="2400" dirty="0"/>
              <a:t>該單位資訊中心需定期驗證備份資料</a:t>
            </a:r>
            <a:r>
              <a:rPr lang="en-US" altLang="zh-TW" sz="2400" dirty="0"/>
              <a:t>,</a:t>
            </a:r>
            <a:r>
              <a:rPr lang="zh-TW" altLang="en-US" sz="2400" dirty="0"/>
              <a:t>確保資料系統高可用性</a:t>
            </a:r>
          </a:p>
          <a:p>
            <a:pPr algn="just"/>
            <a:r>
              <a:rPr lang="en-US" altLang="zh-TW" sz="2400" dirty="0"/>
              <a:t>(B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異地</a:t>
            </a:r>
            <a:r>
              <a:rPr lang="zh-TW" altLang="en-US" sz="2400" dirty="0"/>
              <a:t>備援中心選擇「永和辦公室」主要考量因素是距離近</a:t>
            </a:r>
          </a:p>
          <a:p>
            <a:pPr algn="just"/>
            <a:r>
              <a:rPr lang="en-US" altLang="zh-TW" sz="2400" dirty="0"/>
              <a:t>(C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建議</a:t>
            </a:r>
            <a:r>
              <a:rPr lang="zh-TW" altLang="en-US" sz="2400" dirty="0"/>
              <a:t>「異地備援機房建置」參考行政院「電腦機房異地備援機制參考指引」為佳</a:t>
            </a:r>
          </a:p>
          <a:p>
            <a:pPr algn="just"/>
            <a:r>
              <a:rPr lang="en-US" altLang="zh-TW" sz="2400" dirty="0"/>
              <a:t>(D)</a:t>
            </a:r>
            <a:r>
              <a:rPr lang="zh-TW" altLang="en-US" sz="2400" dirty="0"/>
              <a:t>便民資訊系統應建立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服務層級協議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(Service Level Agreement,</a:t>
            </a:r>
          </a:p>
          <a:p>
            <a:pPr algn="just"/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SLA)</a:t>
            </a:r>
            <a:r>
              <a:rPr lang="en-US" altLang="zh-TW" sz="2400" dirty="0"/>
              <a:t>,</a:t>
            </a:r>
            <a:r>
              <a:rPr lang="zh-TW" altLang="en-US" sz="2400" dirty="0"/>
              <a:t>資訊系統建立負載平衡</a:t>
            </a:r>
            <a:r>
              <a:rPr lang="en-US" altLang="zh-TW" sz="2400" dirty="0"/>
              <a:t>,</a:t>
            </a:r>
            <a:r>
              <a:rPr lang="zh-TW" altLang="en-US" sz="2400" dirty="0"/>
              <a:t>資料庫建立高可用性架構尤佳</a:t>
            </a:r>
          </a:p>
        </p:txBody>
      </p:sp>
      <p:sp>
        <p:nvSpPr>
          <p:cNvPr id="4" name="矩形 3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302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894" y="1092071"/>
            <a:ext cx="85594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spc="-100" dirty="0"/>
              <a:t>台灣公司在法國設廠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且帶有業務銷售功能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關於 </a:t>
            </a:r>
            <a:r>
              <a:rPr lang="en-US" altLang="zh-TW" sz="2400" spc="-100" dirty="0" smtClean="0"/>
              <a:t>GDPR</a:t>
            </a:r>
            <a:r>
              <a:rPr lang="zh-TW" altLang="en-US" sz="2400" spc="-100" dirty="0" smtClean="0"/>
              <a:t>法</a:t>
            </a:r>
            <a:r>
              <a:rPr lang="zh-TW" altLang="en-US" sz="2400" spc="-100" dirty="0"/>
              <a:t>遵要求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下列敘述哪些正確</a:t>
            </a:r>
            <a:r>
              <a:rPr lang="en-US" altLang="zh-TW" sz="2400" spc="-100" dirty="0"/>
              <a:t>?</a:t>
            </a:r>
          </a:p>
          <a:p>
            <a:pPr algn="just"/>
            <a:endParaRPr lang="en-US" altLang="zh-TW" sz="2400" spc="-100" dirty="0"/>
          </a:p>
          <a:p>
            <a:pPr algn="just"/>
            <a:r>
              <a:rPr lang="en-US" altLang="zh-TW" sz="2400" spc="-100" dirty="0"/>
              <a:t>(A)</a:t>
            </a:r>
            <a:r>
              <a:rPr lang="zh-TW" altLang="en-US" sz="2400" spc="-100" dirty="0"/>
              <a:t>公司在法國設廠有研發業務中心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在地員工人數超過 </a:t>
            </a:r>
            <a:r>
              <a:rPr lang="en-US" altLang="zh-TW" sz="2400" spc="-100" dirty="0"/>
              <a:t>400 </a:t>
            </a:r>
            <a:r>
              <a:rPr lang="zh-TW" altLang="en-US" sz="2400" spc="-100" dirty="0"/>
              <a:t>人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進行在地歐洲各國銷售業務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需要在法國當地設立資料保護長職務</a:t>
            </a:r>
            <a:r>
              <a:rPr lang="en-US" altLang="zh-TW" sz="2400" spc="-100" dirty="0"/>
              <a:t>(Data Protection Officer, DPO)</a:t>
            </a:r>
            <a:r>
              <a:rPr lang="zh-TW" altLang="en-US" sz="2400" spc="-100" dirty="0"/>
              <a:t>來負責管控滿足歐盟當地個資隱私保護要求與法律責任</a:t>
            </a:r>
          </a:p>
          <a:p>
            <a:pPr algn="just"/>
            <a:r>
              <a:rPr lang="en-US" altLang="zh-TW" sz="2400" spc="-100" dirty="0"/>
              <a:t>(B) </a:t>
            </a:r>
            <a:r>
              <a:rPr lang="zh-TW" altLang="en-US" sz="2400" spc="-100" dirty="0"/>
              <a:t>在銷售相關產品過程中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必須讓歐盟會員國公民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以清楚易懂文字描述讓當事人知道個資蒐集處理利用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獲得當事人「書面」同意</a:t>
            </a:r>
          </a:p>
          <a:p>
            <a:pPr algn="just"/>
            <a:r>
              <a:rPr lang="en-US" altLang="zh-TW" sz="2400" spc="-100" dirty="0"/>
              <a:t>(C) </a:t>
            </a:r>
            <a:r>
              <a:rPr lang="zh-TW" altLang="en-US" sz="2400" spc="-100" dirty="0"/>
              <a:t>對歐盟成員國公民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該公民對公司要求撤銷個資蒐集處理利用同意書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可用艱澀法律文書限制撤銷個資程序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來做為後續分析使用</a:t>
            </a:r>
          </a:p>
          <a:p>
            <a:pPr algn="just"/>
            <a:r>
              <a:rPr lang="en-US" altLang="zh-TW" sz="2400" spc="-100" dirty="0"/>
              <a:t>(D)</a:t>
            </a:r>
            <a:r>
              <a:rPr lang="zh-TW" altLang="en-US" sz="2400" spc="-100" dirty="0"/>
              <a:t>公司必須建立資安防護手段來確保歐盟公民個資不會外洩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一旦出現個資外洩需要在 </a:t>
            </a:r>
            <a:r>
              <a:rPr lang="en-US" altLang="zh-TW" sz="2400" spc="-100" dirty="0"/>
              <a:t>36 </a:t>
            </a:r>
            <a:r>
              <a:rPr lang="zh-TW" altLang="en-US" sz="2400" spc="-100" dirty="0"/>
              <a:t>小時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通知資料保護主管機關</a:t>
            </a:r>
            <a:r>
              <a:rPr lang="en-US" altLang="zh-TW" sz="2400" spc="-100" dirty="0"/>
              <a:t>(</a:t>
            </a:r>
            <a:r>
              <a:rPr lang="en-US" altLang="zh-TW" sz="2400" spc="-100" dirty="0" err="1"/>
              <a:t>DataProtection</a:t>
            </a:r>
            <a:r>
              <a:rPr lang="en-US" altLang="zh-TW" sz="2400" spc="-100" dirty="0"/>
              <a:t> Authority)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8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894" y="1092071"/>
            <a:ext cx="85594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spc="-100" dirty="0"/>
              <a:t>台灣公司在法國設廠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且帶有業務銷售功能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關於 </a:t>
            </a:r>
            <a:r>
              <a:rPr lang="en-US" altLang="zh-TW" sz="2400" spc="-100" dirty="0" smtClean="0"/>
              <a:t>GDPR</a:t>
            </a:r>
            <a:r>
              <a:rPr lang="zh-TW" altLang="en-US" sz="2400" spc="-100" dirty="0" smtClean="0"/>
              <a:t>法</a:t>
            </a:r>
            <a:r>
              <a:rPr lang="zh-TW" altLang="en-US" sz="2400" spc="-100" dirty="0"/>
              <a:t>遵要求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下列敘述哪些正確</a:t>
            </a:r>
            <a:r>
              <a:rPr lang="en-US" altLang="zh-TW" sz="2400" spc="-100" dirty="0"/>
              <a:t>?</a:t>
            </a:r>
          </a:p>
          <a:p>
            <a:pPr algn="just"/>
            <a:endParaRPr lang="en-US" altLang="zh-TW" sz="2400" spc="-100" dirty="0" smtClean="0"/>
          </a:p>
          <a:p>
            <a:pPr algn="just"/>
            <a:endParaRPr lang="en-US" altLang="zh-TW" sz="2400" spc="-100" dirty="0"/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(A)</a:t>
            </a:r>
            <a:r>
              <a:rPr lang="zh-TW" altLang="en-US" sz="2400" spc="-100" dirty="0">
                <a:solidFill>
                  <a:srgbClr val="FF0000"/>
                </a:solidFill>
              </a:rPr>
              <a:t>公司在法國設廠有研發業務中心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在地員工人數超過 </a:t>
            </a:r>
            <a:r>
              <a:rPr lang="en-US" altLang="zh-TW" sz="2400" spc="-100" dirty="0">
                <a:solidFill>
                  <a:srgbClr val="FF0000"/>
                </a:solidFill>
              </a:rPr>
              <a:t>400 </a:t>
            </a:r>
            <a:r>
              <a:rPr lang="zh-TW" altLang="en-US" sz="2400" spc="-100" dirty="0">
                <a:solidFill>
                  <a:srgbClr val="FF0000"/>
                </a:solidFill>
              </a:rPr>
              <a:t>人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進行在地歐洲各國銷售業務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需要在法國當地設立資料保護長職務</a:t>
            </a:r>
            <a:r>
              <a:rPr lang="en-US" altLang="zh-TW" sz="2400" spc="-100" dirty="0">
                <a:solidFill>
                  <a:srgbClr val="FF0000"/>
                </a:solidFill>
              </a:rPr>
              <a:t>(Data Protection Officer, DPO)</a:t>
            </a:r>
            <a:r>
              <a:rPr lang="zh-TW" altLang="en-US" sz="2400" spc="-100" dirty="0">
                <a:solidFill>
                  <a:srgbClr val="FF0000"/>
                </a:solidFill>
              </a:rPr>
              <a:t>來負責管控滿足歐盟當地個資隱私保護要求與法律責任</a:t>
            </a:r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(B) </a:t>
            </a:r>
            <a:r>
              <a:rPr lang="zh-TW" altLang="en-US" sz="2400" spc="-100" dirty="0">
                <a:solidFill>
                  <a:srgbClr val="FF0000"/>
                </a:solidFill>
              </a:rPr>
              <a:t>在銷售相關產品過程中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必須讓歐盟會員國公民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以清楚易懂文字描述讓當事人知道個資蒐集處理利用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獲得當事人「書面」同意</a:t>
            </a:r>
          </a:p>
          <a:p>
            <a:pPr algn="just"/>
            <a:r>
              <a:rPr lang="en-US" altLang="zh-TW" sz="2400" spc="-100" dirty="0">
                <a:solidFill>
                  <a:srgbClr val="FF0000"/>
                </a:solidFill>
              </a:rPr>
              <a:t>(C) </a:t>
            </a:r>
            <a:r>
              <a:rPr lang="zh-TW" altLang="en-US" sz="2400" spc="-100" dirty="0">
                <a:solidFill>
                  <a:srgbClr val="FF0000"/>
                </a:solidFill>
              </a:rPr>
              <a:t>對歐盟成員國公民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該公民對公司要求撤銷個資蒐集處理利用同意書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可用艱澀法律文書限制撤銷個資程序</a:t>
            </a:r>
            <a:r>
              <a:rPr lang="en-US" altLang="zh-TW" sz="2400" spc="-100" dirty="0">
                <a:solidFill>
                  <a:srgbClr val="FF0000"/>
                </a:solidFill>
              </a:rPr>
              <a:t>,</a:t>
            </a:r>
            <a:r>
              <a:rPr lang="zh-TW" altLang="en-US" sz="2400" spc="-100" dirty="0">
                <a:solidFill>
                  <a:srgbClr val="FF0000"/>
                </a:solidFill>
              </a:rPr>
              <a:t>來做為後續分析使用</a:t>
            </a:r>
          </a:p>
          <a:p>
            <a:pPr algn="just"/>
            <a:r>
              <a:rPr lang="en-US" altLang="zh-TW" sz="2400" spc="-100" dirty="0"/>
              <a:t>(D)</a:t>
            </a:r>
            <a:r>
              <a:rPr lang="zh-TW" altLang="en-US" sz="2400" spc="-100" dirty="0"/>
              <a:t>公司必須建立資安防護手段來確保歐盟公民個資不會外洩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一旦出現個資外洩需要在 </a:t>
            </a:r>
            <a:r>
              <a:rPr lang="en-US" altLang="zh-TW" sz="2400" spc="-100" dirty="0"/>
              <a:t>36 </a:t>
            </a:r>
            <a:r>
              <a:rPr lang="zh-TW" altLang="en-US" sz="2400" spc="-100" dirty="0"/>
              <a:t>小時</a:t>
            </a:r>
            <a:r>
              <a:rPr lang="en-US" altLang="zh-TW" sz="2400" spc="-100" dirty="0"/>
              <a:t>,</a:t>
            </a:r>
            <a:r>
              <a:rPr lang="zh-TW" altLang="en-US" sz="2400" spc="-100" dirty="0"/>
              <a:t>通知資料保護主管機關</a:t>
            </a:r>
            <a:r>
              <a:rPr lang="en-US" altLang="zh-TW" sz="2400" spc="-100" dirty="0"/>
              <a:t>(</a:t>
            </a:r>
            <a:r>
              <a:rPr lang="en-US" altLang="zh-TW" sz="2400" spc="-100" dirty="0" err="1"/>
              <a:t>DataProtection</a:t>
            </a:r>
            <a:r>
              <a:rPr lang="en-US" altLang="zh-TW" sz="2400" spc="-100" dirty="0"/>
              <a:t> Authority)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5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846" y="1357247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依據我國</a:t>
            </a:r>
            <a:r>
              <a:rPr lang="en-US" altLang="zh-TW" sz="3200" dirty="0"/>
              <a:t>《</a:t>
            </a:r>
            <a:r>
              <a:rPr lang="zh-TW" altLang="en-US" sz="3200" dirty="0"/>
              <a:t>資通安全管理法施行細則</a:t>
            </a:r>
            <a:r>
              <a:rPr lang="en-US" altLang="zh-TW" sz="3200" dirty="0"/>
              <a:t>》</a:t>
            </a:r>
            <a:r>
              <a:rPr lang="zh-TW" altLang="en-US" sz="3200" dirty="0"/>
              <a:t>條文中規定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下列何者「不」是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資通安全維護計畫</a:t>
            </a:r>
            <a:r>
              <a:rPr lang="zh-TW" altLang="en-US" sz="3200" dirty="0"/>
              <a:t>應</a:t>
            </a:r>
            <a:r>
              <a:rPr lang="en-US" altLang="zh-TW" sz="3200" dirty="0"/>
              <a:t>(</a:t>
            </a:r>
            <a:r>
              <a:rPr lang="zh-TW" altLang="en-US" sz="3200" dirty="0"/>
              <a:t>強制要求</a:t>
            </a:r>
            <a:r>
              <a:rPr lang="en-US" altLang="zh-TW" sz="3200" dirty="0"/>
              <a:t>)</a:t>
            </a:r>
            <a:r>
              <a:rPr lang="zh-TW" altLang="en-US" sz="3200" dirty="0"/>
              <a:t>包括的事項</a:t>
            </a:r>
            <a:r>
              <a:rPr lang="en-US" altLang="zh-TW" sz="3200" dirty="0" smtClean="0"/>
              <a:t>?</a:t>
            </a:r>
          </a:p>
          <a:p>
            <a:pPr algn="just"/>
            <a:endParaRPr lang="en-US" altLang="zh-TW" sz="3200" dirty="0" smtClean="0"/>
          </a:p>
          <a:p>
            <a:pPr algn="just"/>
            <a:r>
              <a:rPr lang="en-US" altLang="zh-TW" sz="3200" dirty="0"/>
              <a:t>(A)</a:t>
            </a:r>
            <a:r>
              <a:rPr lang="zh-TW" altLang="en-US" sz="3200" dirty="0"/>
              <a:t>核心業務及其重要性</a:t>
            </a:r>
          </a:p>
          <a:p>
            <a:pPr algn="just"/>
            <a:r>
              <a:rPr lang="en-US" altLang="zh-TW" sz="3200" dirty="0"/>
              <a:t>(B) </a:t>
            </a:r>
            <a:r>
              <a:rPr lang="zh-TW" altLang="en-US" sz="3200" dirty="0"/>
              <a:t>資通安全政策及目標</a:t>
            </a:r>
          </a:p>
          <a:p>
            <a:pPr algn="just"/>
            <a:r>
              <a:rPr lang="en-US" altLang="zh-TW" sz="3200" dirty="0"/>
              <a:t>(C) </a:t>
            </a:r>
            <a:r>
              <a:rPr lang="zh-TW" altLang="en-US" sz="3200" dirty="0"/>
              <a:t>實施安控的作業程序書</a:t>
            </a:r>
          </a:p>
          <a:p>
            <a:pPr algn="just"/>
            <a:r>
              <a:rPr lang="en-US" altLang="zh-TW" sz="3200" dirty="0"/>
              <a:t>(D)</a:t>
            </a:r>
            <a:r>
              <a:rPr lang="zh-TW" altLang="en-US" sz="3200" dirty="0"/>
              <a:t>專責人力及經費之配置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27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246" y="1357247"/>
            <a:ext cx="824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依據我國</a:t>
            </a:r>
            <a:r>
              <a:rPr lang="en-US" altLang="zh-TW" sz="3200" dirty="0"/>
              <a:t>《</a:t>
            </a:r>
            <a:r>
              <a:rPr lang="zh-TW" altLang="en-US" sz="3200" dirty="0"/>
              <a:t>資通安全管理法施行細則</a:t>
            </a:r>
            <a:r>
              <a:rPr lang="en-US" altLang="zh-TW" sz="3200" dirty="0"/>
              <a:t>》</a:t>
            </a:r>
            <a:r>
              <a:rPr lang="zh-TW" altLang="en-US" sz="3200" dirty="0"/>
              <a:t>條文中規定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下列何者「不」是資通安全維護計畫應</a:t>
            </a:r>
            <a:r>
              <a:rPr lang="en-US" altLang="zh-TW" sz="3200" dirty="0"/>
              <a:t>(</a:t>
            </a:r>
            <a:r>
              <a:rPr lang="zh-TW" altLang="en-US" sz="3200" dirty="0"/>
              <a:t>強制要求</a:t>
            </a:r>
            <a:r>
              <a:rPr lang="en-US" altLang="zh-TW" sz="3200" dirty="0"/>
              <a:t>)</a:t>
            </a:r>
            <a:r>
              <a:rPr lang="zh-TW" altLang="en-US" sz="3200" dirty="0"/>
              <a:t>包括的事項</a:t>
            </a:r>
            <a:r>
              <a:rPr lang="en-US" altLang="zh-TW" sz="3200" dirty="0" smtClean="0"/>
              <a:t>?</a:t>
            </a:r>
          </a:p>
          <a:p>
            <a:pPr algn="just"/>
            <a:endParaRPr lang="en-US" altLang="zh-TW" sz="3200" dirty="0" smtClean="0"/>
          </a:p>
          <a:p>
            <a:pPr algn="just"/>
            <a:endParaRPr lang="en-US" altLang="zh-TW" sz="3200" dirty="0" smtClean="0"/>
          </a:p>
          <a:p>
            <a:pPr algn="just"/>
            <a:r>
              <a:rPr lang="en-US" altLang="zh-TW" sz="3200" dirty="0"/>
              <a:t>(A)</a:t>
            </a:r>
            <a:r>
              <a:rPr lang="zh-TW" altLang="en-US" sz="3200" dirty="0"/>
              <a:t>核心業務及其重要性</a:t>
            </a:r>
          </a:p>
          <a:p>
            <a:pPr algn="just"/>
            <a:r>
              <a:rPr lang="en-US" altLang="zh-TW" sz="3200" dirty="0"/>
              <a:t>(B) </a:t>
            </a:r>
            <a:r>
              <a:rPr lang="zh-TW" altLang="en-US" sz="3200" dirty="0"/>
              <a:t>資通安全政策及目標</a:t>
            </a:r>
          </a:p>
          <a:p>
            <a:pPr algn="just"/>
            <a:r>
              <a:rPr lang="en-US" altLang="zh-TW" sz="3200" dirty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實施安控的作業程序書</a:t>
            </a:r>
          </a:p>
          <a:p>
            <a:pPr algn="just"/>
            <a:r>
              <a:rPr lang="en-US" altLang="zh-TW" sz="3200" dirty="0"/>
              <a:t>(D)</a:t>
            </a:r>
            <a:r>
              <a:rPr lang="zh-TW" altLang="en-US" sz="3200" dirty="0"/>
              <a:t>專責人力及經費之配置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59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1046" y="1174367"/>
            <a:ext cx="8586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800" dirty="0"/>
              <a:t>某中央一級單位通過 </a:t>
            </a:r>
            <a:r>
              <a:rPr lang="en-US" altLang="zh-TW" sz="2800" dirty="0"/>
              <a:t>ISO/IEC 27001 </a:t>
            </a:r>
            <a:r>
              <a:rPr lang="zh-TW" altLang="en-US" sz="2800" dirty="0"/>
              <a:t>認證</a:t>
            </a:r>
            <a:r>
              <a:rPr lang="en-US" altLang="zh-TW" sz="2800" dirty="0"/>
              <a:t>,</a:t>
            </a:r>
            <a:r>
              <a:rPr lang="zh-TW" altLang="en-US" sz="2800" dirty="0"/>
              <a:t>公務資訊中心位置在台北市中正區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algn="just"/>
            <a:r>
              <a:rPr lang="zh-TW" altLang="en-US" sz="2800" dirty="0" smtClean="0"/>
              <a:t>另</a:t>
            </a:r>
            <a:r>
              <a:rPr lang="zh-TW" altLang="en-US" sz="2800" dirty="0"/>
              <a:t>有對外 </a:t>
            </a:r>
            <a:r>
              <a:rPr lang="en-US" altLang="zh-TW" sz="2800" dirty="0"/>
              <a:t>7x24x365 Web Based </a:t>
            </a:r>
            <a:r>
              <a:rPr lang="zh-TW" altLang="en-US" sz="2800" dirty="0"/>
              <a:t>便民資訊系統與資料庫</a:t>
            </a:r>
            <a:r>
              <a:rPr lang="en-US" altLang="zh-TW" sz="2800" dirty="0"/>
              <a:t>,</a:t>
            </a:r>
            <a:r>
              <a:rPr lang="zh-TW" altLang="en-US" sz="2800" dirty="0"/>
              <a:t>以虛擬機制建立在中和機房</a:t>
            </a:r>
            <a:r>
              <a:rPr lang="en-US" altLang="zh-TW" sz="2800" dirty="0"/>
              <a:t>,</a:t>
            </a:r>
            <a:r>
              <a:rPr lang="zh-TW" altLang="en-US" sz="2800" dirty="0"/>
              <a:t>關於資訊安全管理建置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下列敘述何者「不」正確</a:t>
            </a:r>
            <a:r>
              <a:rPr lang="en-US" altLang="zh-TW" sz="2800" dirty="0" smtClean="0"/>
              <a:t>?</a:t>
            </a:r>
          </a:p>
          <a:p>
            <a:pPr algn="just"/>
            <a:endParaRPr lang="en-US" altLang="zh-TW" sz="2800" dirty="0" smtClean="0"/>
          </a:p>
          <a:p>
            <a:pPr algn="just"/>
            <a:r>
              <a:rPr lang="en-US" altLang="zh-TW" sz="2400" dirty="0"/>
              <a:t>(A)</a:t>
            </a:r>
            <a:r>
              <a:rPr lang="zh-TW" altLang="en-US" sz="2400" dirty="0"/>
              <a:t>該單位資訊中心需定期驗證備份資料</a:t>
            </a:r>
            <a:r>
              <a:rPr lang="en-US" altLang="zh-TW" sz="2400" dirty="0"/>
              <a:t>,</a:t>
            </a:r>
            <a:r>
              <a:rPr lang="zh-TW" altLang="en-US" sz="2400" dirty="0"/>
              <a:t>確保資料系統高可用性</a:t>
            </a:r>
          </a:p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(B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</a:rPr>
              <a:t>異地</a:t>
            </a:r>
            <a:r>
              <a:rPr lang="zh-TW" altLang="en-US" sz="2400" dirty="0">
                <a:solidFill>
                  <a:srgbClr val="FF0000"/>
                </a:solidFill>
              </a:rPr>
              <a:t>備援中心選擇「永和辦公室」主要考量因素是距離近</a:t>
            </a:r>
          </a:p>
          <a:p>
            <a:pPr algn="just"/>
            <a:r>
              <a:rPr lang="en-US" altLang="zh-TW" sz="2400" dirty="0"/>
              <a:t>(C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建議</a:t>
            </a:r>
            <a:r>
              <a:rPr lang="zh-TW" altLang="en-US" sz="2400" dirty="0"/>
              <a:t>「異地備援機房建置」參考行政院「電腦機房異地備援機制參考指引」為佳</a:t>
            </a:r>
          </a:p>
          <a:p>
            <a:pPr algn="just"/>
            <a:r>
              <a:rPr lang="en-US" altLang="zh-TW" sz="2400" dirty="0"/>
              <a:t>(D)</a:t>
            </a:r>
            <a:r>
              <a:rPr lang="zh-TW" altLang="en-US" sz="2400" dirty="0"/>
              <a:t>便民資訊系統應建立服務層級協議</a:t>
            </a:r>
            <a:r>
              <a:rPr lang="en-US" altLang="zh-TW" sz="2400" dirty="0"/>
              <a:t>(Service Level Agreement,</a:t>
            </a:r>
          </a:p>
          <a:p>
            <a:pPr algn="just"/>
            <a:r>
              <a:rPr lang="en-US" altLang="zh-TW" sz="2400" dirty="0"/>
              <a:t>SLA),</a:t>
            </a:r>
            <a:r>
              <a:rPr lang="zh-TW" altLang="en-US" sz="2400" dirty="0"/>
              <a:t>資訊系統建立負載平衡</a:t>
            </a:r>
            <a:r>
              <a:rPr lang="en-US" altLang="zh-TW" sz="2400" dirty="0"/>
              <a:t>,</a:t>
            </a:r>
            <a:r>
              <a:rPr lang="zh-TW" altLang="en-US" sz="2400" dirty="0"/>
              <a:t>資料庫建立高可用性架構尤佳</a:t>
            </a:r>
          </a:p>
        </p:txBody>
      </p:sp>
      <p:sp>
        <p:nvSpPr>
          <p:cNvPr id="4" name="矩形 3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807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246" y="1366391"/>
            <a:ext cx="824961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公司在招募新員工時</a:t>
            </a:r>
            <a:r>
              <a:rPr lang="en-US" altLang="zh-TW" sz="3200" dirty="0"/>
              <a:t>,</a:t>
            </a:r>
            <a:r>
              <a:rPr lang="zh-TW" altLang="en-US" sz="3200" dirty="0"/>
              <a:t>若打算在網頁上公布錄取榜單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下列敘述何者「不」正確</a:t>
            </a:r>
            <a:r>
              <a:rPr lang="en-US" altLang="zh-TW" sz="3200" dirty="0" smtClean="0"/>
              <a:t>?</a:t>
            </a:r>
          </a:p>
          <a:p>
            <a:pPr algn="just"/>
            <a:endParaRPr lang="en-US" altLang="zh-TW" sz="3200" dirty="0" smtClean="0"/>
          </a:p>
          <a:p>
            <a:pPr algn="just"/>
            <a:endParaRPr lang="en-US" altLang="zh-TW" sz="3200" dirty="0"/>
          </a:p>
          <a:p>
            <a:pPr algn="just"/>
            <a:r>
              <a:rPr lang="en-US" altLang="zh-TW" sz="2400" dirty="0"/>
              <a:t>(A)</a:t>
            </a:r>
            <a:r>
              <a:rPr lang="zh-TW" altLang="en-US" sz="2400" dirty="0"/>
              <a:t>公布招募新進員工之榜單</a:t>
            </a:r>
            <a:r>
              <a:rPr lang="en-US" altLang="zh-TW" sz="2400" dirty="0"/>
              <a:t>,</a:t>
            </a:r>
            <a:r>
              <a:rPr lang="zh-TW" altLang="en-US" sz="2400" dirty="0"/>
              <a:t>應先依法取得當事人之書面同意</a:t>
            </a:r>
          </a:p>
          <a:p>
            <a:pPr algn="just"/>
            <a:r>
              <a:rPr lang="en-US" altLang="zh-TW" sz="2400" dirty="0"/>
              <a:t>(B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自然人</a:t>
            </a:r>
            <a:r>
              <a:rPr lang="zh-TW" altLang="en-US" sz="2400" dirty="0"/>
              <a:t>之姓名</a:t>
            </a:r>
            <a:r>
              <a:rPr lang="en-US" altLang="zh-TW" sz="2400" dirty="0"/>
              <a:t>,</a:t>
            </a:r>
            <a:r>
              <a:rPr lang="zh-TW" altLang="en-US" sz="2400" dirty="0"/>
              <a:t>屬個人資料之範疇</a:t>
            </a:r>
            <a:r>
              <a:rPr lang="en-US" altLang="zh-TW" sz="2400" dirty="0"/>
              <a:t>,</a:t>
            </a:r>
            <a:r>
              <a:rPr lang="zh-TW" altLang="en-US" sz="2400" dirty="0"/>
              <a:t>故公布榜單之行為必須符合個資法規範</a:t>
            </a:r>
          </a:p>
          <a:p>
            <a:pPr algn="just"/>
            <a:r>
              <a:rPr lang="en-US" altLang="zh-TW" sz="2400" dirty="0"/>
              <a:t>(C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若</a:t>
            </a:r>
            <a:r>
              <a:rPr lang="zh-TW" altLang="en-US" sz="2400" dirty="0"/>
              <a:t>因取得當事人書面同意之作業有窒礙難行之處</a:t>
            </a:r>
            <a:r>
              <a:rPr lang="en-US" altLang="zh-TW" sz="2400" dirty="0"/>
              <a:t>,</a:t>
            </a:r>
            <a:r>
              <a:rPr lang="zh-TW" altLang="en-US" sz="2400" dirty="0"/>
              <a:t>採「匿名化」、「去識別化」方式公布榜單</a:t>
            </a:r>
            <a:r>
              <a:rPr lang="en-US" altLang="zh-TW" sz="2400" dirty="0"/>
              <a:t>,</a:t>
            </a:r>
            <a:r>
              <a:rPr lang="zh-TW" altLang="en-US" sz="2400" dirty="0"/>
              <a:t>為較適切的作法</a:t>
            </a:r>
          </a:p>
          <a:p>
            <a:pPr algn="just"/>
            <a:r>
              <a:rPr lang="en-US" altLang="zh-TW" sz="2400" dirty="0"/>
              <a:t>(D)</a:t>
            </a:r>
            <a:r>
              <a:rPr lang="zh-TW" altLang="en-US" sz="2400" dirty="0"/>
              <a:t>因同名同姓的人很多</a:t>
            </a:r>
            <a:r>
              <a:rPr lang="en-US" altLang="zh-TW" sz="2400" dirty="0"/>
              <a:t>,</a:t>
            </a:r>
            <a:r>
              <a:rPr lang="zh-TW" altLang="en-US" sz="2400" dirty="0"/>
              <a:t>若只公告單一項姓名資料</a:t>
            </a:r>
            <a:r>
              <a:rPr lang="en-US" altLang="zh-TW" sz="2400" dirty="0"/>
              <a:t>,</a:t>
            </a:r>
            <a:r>
              <a:rPr lang="zh-TW" altLang="en-US" sz="2400" dirty="0"/>
              <a:t>並無法直接識別出本人</a:t>
            </a:r>
            <a:r>
              <a:rPr lang="en-US" altLang="zh-TW" sz="2400" dirty="0"/>
              <a:t>,</a:t>
            </a:r>
            <a:r>
              <a:rPr lang="zh-TW" altLang="en-US" sz="2400" dirty="0"/>
              <a:t>不需取得當事人之書面同意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2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246" y="1366391"/>
            <a:ext cx="824961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公司在招募新員工時</a:t>
            </a:r>
            <a:r>
              <a:rPr lang="en-US" altLang="zh-TW" sz="3200" dirty="0"/>
              <a:t>,</a:t>
            </a:r>
            <a:r>
              <a:rPr lang="zh-TW" altLang="en-US" sz="3200" dirty="0"/>
              <a:t>若打算在網頁上公布錄取榜單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下列敘述何者「不」正確</a:t>
            </a:r>
            <a:r>
              <a:rPr lang="en-US" altLang="zh-TW" sz="3200" dirty="0" smtClean="0"/>
              <a:t>?</a:t>
            </a:r>
          </a:p>
          <a:p>
            <a:pPr algn="just"/>
            <a:endParaRPr lang="en-US" altLang="zh-TW" sz="3200" dirty="0" smtClean="0"/>
          </a:p>
          <a:p>
            <a:pPr algn="just"/>
            <a:endParaRPr lang="en-US" altLang="zh-TW" sz="3200" dirty="0"/>
          </a:p>
          <a:p>
            <a:pPr algn="just"/>
            <a:r>
              <a:rPr lang="en-US" altLang="zh-TW" sz="2400" dirty="0"/>
              <a:t>(A)</a:t>
            </a:r>
            <a:r>
              <a:rPr lang="zh-TW" altLang="en-US" sz="2400" dirty="0"/>
              <a:t>公布招募新進員工之榜單</a:t>
            </a:r>
            <a:r>
              <a:rPr lang="en-US" altLang="zh-TW" sz="2400" dirty="0"/>
              <a:t>,</a:t>
            </a:r>
            <a:r>
              <a:rPr lang="zh-TW" altLang="en-US" sz="2400" dirty="0"/>
              <a:t>應先依法取得當事人之書面同意</a:t>
            </a:r>
          </a:p>
          <a:p>
            <a:pPr algn="just"/>
            <a:r>
              <a:rPr lang="en-US" altLang="zh-TW" sz="2400" dirty="0"/>
              <a:t>(B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自然人</a:t>
            </a:r>
            <a:r>
              <a:rPr lang="zh-TW" altLang="en-US" sz="2400" dirty="0"/>
              <a:t>之姓名</a:t>
            </a:r>
            <a:r>
              <a:rPr lang="en-US" altLang="zh-TW" sz="2400" dirty="0"/>
              <a:t>,</a:t>
            </a:r>
            <a:r>
              <a:rPr lang="zh-TW" altLang="en-US" sz="2400" dirty="0"/>
              <a:t>屬個人資料之範疇</a:t>
            </a:r>
            <a:r>
              <a:rPr lang="en-US" altLang="zh-TW" sz="2400" dirty="0"/>
              <a:t>,</a:t>
            </a:r>
            <a:r>
              <a:rPr lang="zh-TW" altLang="en-US" sz="2400" dirty="0"/>
              <a:t>故公布榜單之行為必須符合個資法規範</a:t>
            </a:r>
          </a:p>
          <a:p>
            <a:pPr algn="just"/>
            <a:r>
              <a:rPr lang="en-US" altLang="zh-TW" sz="2400" dirty="0"/>
              <a:t>(C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若</a:t>
            </a:r>
            <a:r>
              <a:rPr lang="zh-TW" altLang="en-US" sz="2400" dirty="0"/>
              <a:t>因取得當事人書面同意之作業有窒礙難行之處</a:t>
            </a:r>
            <a:r>
              <a:rPr lang="en-US" altLang="zh-TW" sz="2400" dirty="0"/>
              <a:t>,</a:t>
            </a:r>
            <a:r>
              <a:rPr lang="zh-TW" altLang="en-US" sz="2400" dirty="0"/>
              <a:t>採「匿名化」、「去識別化」方式公布榜單</a:t>
            </a:r>
            <a:r>
              <a:rPr lang="en-US" altLang="zh-TW" sz="2400" dirty="0"/>
              <a:t>,</a:t>
            </a:r>
            <a:r>
              <a:rPr lang="zh-TW" altLang="en-US" sz="2400" dirty="0"/>
              <a:t>為較適切的作法</a:t>
            </a:r>
          </a:p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(D)</a:t>
            </a:r>
            <a:r>
              <a:rPr lang="zh-TW" altLang="en-US" sz="2400" dirty="0">
                <a:solidFill>
                  <a:srgbClr val="FF0000"/>
                </a:solidFill>
              </a:rPr>
              <a:t>因同名同姓的人很多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若只公告單一項姓名資料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並無法直接識別出本人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不需取得當事人之書面同意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48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246" y="1037207"/>
            <a:ext cx="824961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在進行職務規劃時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下列何種情境宜優先考量是否有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職務區隔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(Segregation Of Duties, SOD)</a:t>
            </a:r>
            <a:r>
              <a:rPr lang="zh-TW" altLang="en-US" sz="3200" dirty="0"/>
              <a:t>之設計</a:t>
            </a:r>
            <a:r>
              <a:rPr lang="en-US" altLang="zh-TW" sz="3200" dirty="0" smtClean="0"/>
              <a:t>?</a:t>
            </a:r>
          </a:p>
          <a:p>
            <a:pPr algn="just"/>
            <a:endParaRPr lang="en-US" altLang="zh-TW" sz="2800" dirty="0"/>
          </a:p>
          <a:p>
            <a:pPr algn="just"/>
            <a:r>
              <a:rPr lang="en-US" altLang="zh-TW" sz="2800" dirty="0"/>
              <a:t>(A)</a:t>
            </a:r>
            <a:r>
              <a:rPr lang="zh-TW" altLang="en-US" sz="2800" dirty="0"/>
              <a:t>執行資安內部稽核時</a:t>
            </a:r>
            <a:r>
              <a:rPr lang="en-US" altLang="zh-TW" sz="2800" dirty="0"/>
              <a:t>,</a:t>
            </a:r>
            <a:r>
              <a:rPr lang="zh-TW" altLang="en-US" sz="2800" dirty="0"/>
              <a:t>業務人員負責查核資訊單位的資安事故通報作業流程</a:t>
            </a:r>
          </a:p>
          <a:p>
            <a:pPr algn="just"/>
            <a:r>
              <a:rPr lang="en-US" altLang="zh-TW" sz="2800" dirty="0"/>
              <a:t>(B) </a:t>
            </a:r>
            <a:r>
              <a:rPr lang="zh-TW" altLang="en-US" sz="2800" dirty="0"/>
              <a:t>程式設計人員於程式上架更新時</a:t>
            </a:r>
            <a:r>
              <a:rPr lang="en-US" altLang="zh-TW" sz="2800" dirty="0"/>
              <a:t>,</a:t>
            </a:r>
            <a:r>
              <a:rPr lang="zh-TW" altLang="en-US" sz="2800" dirty="0"/>
              <a:t>應在負責更新系統程式的資訊部門待命</a:t>
            </a:r>
          </a:p>
          <a:p>
            <a:pPr algn="just"/>
            <a:r>
              <a:rPr lang="en-US" altLang="zh-TW" sz="2800" dirty="0"/>
              <a:t>(C) </a:t>
            </a:r>
            <a:r>
              <a:rPr lang="zh-TW" altLang="en-US" sz="2800" dirty="0"/>
              <a:t>採購人員於向廠商下單訂購前</a:t>
            </a:r>
            <a:r>
              <a:rPr lang="en-US" altLang="zh-TW" sz="2800" dirty="0"/>
              <a:t>,</a:t>
            </a:r>
            <a:r>
              <a:rPr lang="zh-TW" altLang="en-US" sz="2800" dirty="0"/>
              <a:t>應在庫存系統確認庫存數量</a:t>
            </a:r>
          </a:p>
          <a:p>
            <a:pPr algn="just"/>
            <a:r>
              <a:rPr lang="en-US" altLang="zh-TW" sz="2800" dirty="0"/>
              <a:t>(D)</a:t>
            </a:r>
            <a:r>
              <a:rPr lang="zh-TW" altLang="en-US" sz="2800" dirty="0"/>
              <a:t>人力資源部門主管</a:t>
            </a:r>
            <a:r>
              <a:rPr lang="en-US" altLang="zh-TW" sz="2800" dirty="0"/>
              <a:t>,</a:t>
            </a:r>
            <a:r>
              <a:rPr lang="zh-TW" altLang="en-US" sz="2800" dirty="0"/>
              <a:t>負責人資資訊系統之更新與維護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04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246" y="1037207"/>
            <a:ext cx="824961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在進行職務規劃時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下列何種情境宜優先考量是否有職務區隔</a:t>
            </a:r>
            <a:r>
              <a:rPr lang="en-US" altLang="zh-TW" sz="3200" dirty="0"/>
              <a:t>(Segregation Of Duties, SOD)</a:t>
            </a:r>
            <a:r>
              <a:rPr lang="zh-TW" altLang="en-US" sz="3200" dirty="0"/>
              <a:t>之設計</a:t>
            </a:r>
            <a:r>
              <a:rPr lang="en-US" altLang="zh-TW" sz="3200" dirty="0" smtClean="0"/>
              <a:t>?</a:t>
            </a:r>
          </a:p>
          <a:p>
            <a:pPr algn="just"/>
            <a:endParaRPr lang="en-US" altLang="zh-TW" sz="2800" dirty="0"/>
          </a:p>
          <a:p>
            <a:pPr algn="just"/>
            <a:r>
              <a:rPr lang="en-US" altLang="zh-TW" sz="2800" dirty="0"/>
              <a:t>(A)</a:t>
            </a:r>
            <a:r>
              <a:rPr lang="zh-TW" altLang="en-US" sz="2800" dirty="0"/>
              <a:t>執行資安內部稽核時</a:t>
            </a:r>
            <a:r>
              <a:rPr lang="en-US" altLang="zh-TW" sz="2800" dirty="0"/>
              <a:t>,</a:t>
            </a:r>
            <a:r>
              <a:rPr lang="zh-TW" altLang="en-US" sz="2800" dirty="0"/>
              <a:t>業務人員負責查核資訊單位的資安事故通報作業流程</a:t>
            </a:r>
          </a:p>
          <a:p>
            <a:pPr algn="just"/>
            <a:r>
              <a:rPr lang="en-US" altLang="zh-TW" sz="2800" dirty="0"/>
              <a:t>(B) </a:t>
            </a:r>
            <a:r>
              <a:rPr lang="zh-TW" altLang="en-US" sz="2800" dirty="0"/>
              <a:t>程式設計人員於程式上架更新時</a:t>
            </a:r>
            <a:r>
              <a:rPr lang="en-US" altLang="zh-TW" sz="2800" dirty="0"/>
              <a:t>,</a:t>
            </a:r>
            <a:r>
              <a:rPr lang="zh-TW" altLang="en-US" sz="2800" dirty="0"/>
              <a:t>應在負責更新系統程式的資訊部門待命</a:t>
            </a:r>
          </a:p>
          <a:p>
            <a:pPr algn="just"/>
            <a:r>
              <a:rPr lang="en-US" altLang="zh-TW" sz="2800" dirty="0"/>
              <a:t>(C) </a:t>
            </a:r>
            <a:r>
              <a:rPr lang="zh-TW" altLang="en-US" sz="2800" dirty="0"/>
              <a:t>採購人員於向廠商下單訂購前</a:t>
            </a:r>
            <a:r>
              <a:rPr lang="en-US" altLang="zh-TW" sz="2800" dirty="0"/>
              <a:t>,</a:t>
            </a:r>
            <a:r>
              <a:rPr lang="zh-TW" altLang="en-US" sz="2800" dirty="0"/>
              <a:t>應在庫存系統確認庫存數量</a:t>
            </a:r>
          </a:p>
          <a:p>
            <a:pPr algn="just"/>
            <a:r>
              <a:rPr lang="en-US" altLang="zh-TW" sz="2800" dirty="0">
                <a:solidFill>
                  <a:srgbClr val="FF0000"/>
                </a:solidFill>
              </a:rPr>
              <a:t>(D)</a:t>
            </a:r>
            <a:r>
              <a:rPr lang="zh-TW" altLang="en-US" sz="2800" dirty="0">
                <a:solidFill>
                  <a:srgbClr val="FF0000"/>
                </a:solidFill>
              </a:rPr>
              <a:t>人力資源部門主管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負責人資資訊系統之更新與維護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45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1979"/>
            <a:ext cx="9144000" cy="1588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資安</a:t>
            </a:r>
            <a:r>
              <a:rPr lang="zh-TW" altLang="en-US" sz="3200" dirty="0" smtClean="0"/>
              <a:t>新知與技術</a:t>
            </a:r>
            <a:endParaRPr lang="en-US" altLang="zh-TW" sz="3200" dirty="0" smtClean="0"/>
          </a:p>
          <a:p>
            <a:pPr algn="ctr"/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變更</a:t>
            </a:r>
            <a:r>
              <a:rPr lang="zh-TW" altLang="en-US" sz="3200" dirty="0"/>
              <a:t>管理</a:t>
            </a:r>
            <a:r>
              <a:rPr lang="en-US" altLang="zh-TW" sz="3200" dirty="0"/>
              <a:t>(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</a:t>
            </a:r>
            <a:r>
              <a:rPr lang="en-US" altLang="zh-TW" sz="3200" dirty="0"/>
              <a:t> management)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765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2959</Words>
  <Application>Microsoft Office PowerPoint</Application>
  <PresentationFormat>如螢幕大小 (4:3)</PresentationFormat>
  <Paragraphs>240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108 年度 中級資訊安全工程師 能力鑑定試題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關於人工智慧(AI)技術,下列敘述何者「不」正確?</vt:lpstr>
      <vt:lpstr>變更管理(Change management)</vt:lpstr>
      <vt:lpstr>PowerPoint 簡報</vt:lpstr>
      <vt:lpstr>PowerPoint 簡報</vt:lpstr>
      <vt:lpstr>PowerPoint 簡報</vt:lpstr>
      <vt:lpstr>安全架構規劃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KSUIE</cp:lastModifiedBy>
  <cp:revision>139</cp:revision>
  <dcterms:created xsi:type="dcterms:W3CDTF">2019-05-14T03:32:08Z</dcterms:created>
  <dcterms:modified xsi:type="dcterms:W3CDTF">2020-07-14T03:27:06Z</dcterms:modified>
</cp:coreProperties>
</file>