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669" r:id="rId3"/>
    <p:sldId id="665" r:id="rId4"/>
    <p:sldId id="666" r:id="rId5"/>
    <p:sldId id="670" r:id="rId6"/>
    <p:sldId id="671" r:id="rId7"/>
    <p:sldId id="672" r:id="rId8"/>
    <p:sldId id="673" r:id="rId9"/>
    <p:sldId id="273" r:id="rId10"/>
    <p:sldId id="636" r:id="rId11"/>
    <p:sldId id="668" r:id="rId12"/>
    <p:sldId id="262" r:id="rId13"/>
    <p:sldId id="631" r:id="rId14"/>
    <p:sldId id="667" r:id="rId15"/>
    <p:sldId id="271" r:id="rId16"/>
    <p:sldId id="634" r:id="rId17"/>
    <p:sldId id="272" r:id="rId18"/>
    <p:sldId id="635" r:id="rId19"/>
    <p:sldId id="275" r:id="rId20"/>
    <p:sldId id="638" r:id="rId21"/>
    <p:sldId id="277" r:id="rId22"/>
    <p:sldId id="640" r:id="rId23"/>
    <p:sldId id="278" r:id="rId24"/>
    <p:sldId id="641" r:id="rId25"/>
    <p:sldId id="642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75" autoAdjust="0"/>
    <p:restoredTop sz="94660"/>
  </p:normalViewPr>
  <p:slideViewPr>
    <p:cSldViewPr snapToGrid="0">
      <p:cViewPr>
        <p:scale>
          <a:sx n="95" d="100"/>
          <a:sy n="95" d="100"/>
        </p:scale>
        <p:origin x="-98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9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99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61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94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68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42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52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79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72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93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 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年度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中級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資訊安全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能力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鑑定試題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資訊安全規劃實務</a:t>
            </a:r>
          </a:p>
        </p:txBody>
      </p:sp>
    </p:spTree>
    <p:extLst>
      <p:ext uri="{BB962C8B-B14F-4D97-AF65-F5344CB8AC3E}">
        <p14:creationId xmlns:p14="http://schemas.microsoft.com/office/powerpoint/2010/main" val="21306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1471" y="1165223"/>
            <a:ext cx="82496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spc="-100" dirty="0"/>
              <a:t>M </a:t>
            </a:r>
            <a:r>
              <a:rPr lang="zh-TW" altLang="en-US" sz="3200" spc="-100" dirty="0"/>
              <a:t>公司位於 </a:t>
            </a:r>
            <a:r>
              <a:rPr lang="en-US" altLang="zh-TW" sz="3200" spc="-100" dirty="0"/>
              <a:t>Q </a:t>
            </a:r>
            <a:r>
              <a:rPr lang="zh-TW" altLang="en-US" sz="3200" spc="-100" dirty="0"/>
              <a:t>大樓一樓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每年的颱風季節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網管人員很擔心相關設備因淹水而損壞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經反映問題給高階主管後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管理階層決定購買相關保險以因應相關的風險。請問上述案例是風險處理中的何種選項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/>
              <a:t>(A)</a:t>
            </a:r>
            <a:r>
              <a:rPr lang="zh-TW" altLang="en-US" sz="3200" spc="-100" dirty="0"/>
              <a:t>風險緩解</a:t>
            </a:r>
            <a:r>
              <a:rPr lang="en-US" altLang="zh-TW" sz="3200" spc="-100" dirty="0"/>
              <a:t>(Risk Mitigation)</a:t>
            </a:r>
          </a:p>
          <a:p>
            <a:pPr algn="just"/>
            <a:r>
              <a:rPr lang="en-US" altLang="zh-TW" sz="3200" spc="-100" dirty="0"/>
              <a:t>(B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風險</a:t>
            </a:r>
            <a:r>
              <a:rPr lang="zh-TW" altLang="en-US" sz="3200" spc="-100" dirty="0"/>
              <a:t>接受</a:t>
            </a:r>
            <a:r>
              <a:rPr lang="en-US" altLang="zh-TW" sz="3200" spc="-100" dirty="0"/>
              <a:t>(Risk Acceptance)</a:t>
            </a:r>
          </a:p>
          <a:p>
            <a:pPr algn="just"/>
            <a:r>
              <a:rPr lang="en-US" altLang="zh-TW" sz="3200" spc="-100" dirty="0"/>
              <a:t>(C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風險</a:t>
            </a:r>
            <a:r>
              <a:rPr lang="zh-TW" altLang="en-US" sz="3200" spc="-100" dirty="0"/>
              <a:t>規避</a:t>
            </a:r>
            <a:r>
              <a:rPr lang="en-US" altLang="zh-TW" sz="3200" spc="-100" dirty="0"/>
              <a:t>(Risk Avoidance)</a:t>
            </a:r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(D)</a:t>
            </a:r>
            <a:r>
              <a:rPr lang="zh-TW" altLang="en-US" sz="3200" spc="-100" dirty="0">
                <a:solidFill>
                  <a:srgbClr val="FF0000"/>
                </a:solidFill>
              </a:rPr>
              <a:t>風險轉移</a:t>
            </a:r>
            <a:r>
              <a:rPr lang="en-US" altLang="zh-TW" sz="3200" spc="-100" dirty="0">
                <a:solidFill>
                  <a:srgbClr val="FF0000"/>
                </a:solidFill>
              </a:rPr>
              <a:t>(Risk Transference)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41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713747"/>
            <a:ext cx="9144000" cy="19009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風險處理程序與分析</a:t>
            </a:r>
          </a:p>
        </p:txBody>
      </p:sp>
    </p:spTree>
    <p:extLst>
      <p:ext uri="{BB962C8B-B14F-4D97-AF65-F5344CB8AC3E}">
        <p14:creationId xmlns:p14="http://schemas.microsoft.com/office/powerpoint/2010/main" val="87628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7894" y="1111244"/>
            <a:ext cx="8750969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400" spc="-100" dirty="0"/>
              <a:t>某公司 </a:t>
            </a:r>
            <a:r>
              <a:rPr lang="en-US" altLang="zh-TW" sz="2400" spc="-100" dirty="0"/>
              <a:t>EIP </a:t>
            </a:r>
            <a:r>
              <a:rPr lang="zh-TW" altLang="en-US" sz="2400" spc="-100" dirty="0"/>
              <a:t>系統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建立在 </a:t>
            </a:r>
            <a:r>
              <a:rPr lang="en-US" altLang="zh-TW" sz="2400" spc="-100" dirty="0" err="1"/>
              <a:t>ESXi</a:t>
            </a:r>
            <a:r>
              <a:rPr lang="en-US" altLang="zh-TW" sz="2400" spc="-100" dirty="0"/>
              <a:t> 5.0 </a:t>
            </a:r>
            <a:r>
              <a:rPr lang="zh-TW" altLang="en-US" sz="2400" spc="-100" dirty="0"/>
              <a:t>虛擬環境中</a:t>
            </a:r>
            <a:r>
              <a:rPr lang="en-US" altLang="zh-TW" sz="2400" spc="-100" dirty="0"/>
              <a:t>,EIP </a:t>
            </a:r>
            <a:r>
              <a:rPr lang="zh-TW" altLang="en-US" sz="2400" spc="-100" dirty="0"/>
              <a:t>虛擬機硬碟容量 </a:t>
            </a:r>
            <a:r>
              <a:rPr lang="en-US" altLang="zh-TW" sz="2400" spc="-100" dirty="0"/>
              <a:t>500GB,</a:t>
            </a:r>
            <a:r>
              <a:rPr lang="zh-TW" altLang="en-US" sz="2400" spc="-100" dirty="0"/>
              <a:t>已經使用 </a:t>
            </a:r>
            <a:r>
              <a:rPr lang="en-US" altLang="zh-TW" sz="2400" spc="-100" dirty="0"/>
              <a:t>200GB,</a:t>
            </a:r>
            <a:r>
              <a:rPr lang="zh-TW" altLang="en-US" sz="2400" spc="-100" dirty="0"/>
              <a:t>近期實體硬體主機發生不定時重新開機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屬舊型主機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面板看出燈號已經亮起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卻無相關資訊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最後發現 </a:t>
            </a:r>
            <a:r>
              <a:rPr lang="en-US" altLang="zh-TW" sz="2400" spc="-100" dirty="0"/>
              <a:t>RAID </a:t>
            </a:r>
            <a:r>
              <a:rPr lang="zh-TW" altLang="en-US" sz="2400" spc="-100" dirty="0"/>
              <a:t>卡電池膨脹故障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關於</a:t>
            </a:r>
            <a:r>
              <a:rPr lang="zh-TW" altLang="en-US" sz="2400" b="1" spc="-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風險處理程序與分析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下列敘述何者較「不」適當</a:t>
            </a:r>
            <a:r>
              <a:rPr lang="en-US" altLang="zh-TW" sz="2400" spc="-100" dirty="0" smtClean="0"/>
              <a:t>?</a:t>
            </a:r>
          </a:p>
          <a:p>
            <a:pPr algn="just"/>
            <a:endParaRPr lang="en-US" altLang="zh-TW" sz="2800" spc="-100" dirty="0"/>
          </a:p>
          <a:p>
            <a:pPr algn="just"/>
            <a:r>
              <a:rPr lang="en-US" altLang="zh-TW" sz="2400" spc="-100" dirty="0"/>
              <a:t>(A)</a:t>
            </a:r>
            <a:r>
              <a:rPr lang="zh-TW" altLang="en-US" sz="2400" spc="-100" dirty="0"/>
              <a:t>應將 </a:t>
            </a:r>
            <a:r>
              <a:rPr lang="en-US" altLang="zh-TW" sz="2400" spc="-100" dirty="0" err="1"/>
              <a:t>ESXi</a:t>
            </a:r>
            <a:r>
              <a:rPr lang="en-US" altLang="zh-TW" sz="2400" spc="-100" dirty="0"/>
              <a:t> 5.0 </a:t>
            </a:r>
            <a:r>
              <a:rPr lang="zh-TW" altLang="en-US" sz="2400" spc="-100" dirty="0"/>
              <a:t>系統掛入不同版本的 </a:t>
            </a:r>
            <a:r>
              <a:rPr lang="en-US" altLang="zh-TW" sz="2400" spc="-100" dirty="0" err="1"/>
              <a:t>VCenter</a:t>
            </a:r>
            <a:r>
              <a:rPr lang="en-US" altLang="zh-TW" sz="2400" spc="-100" dirty="0"/>
              <a:t> </a:t>
            </a:r>
            <a:r>
              <a:rPr lang="zh-TW" altLang="en-US" sz="2400" spc="-100" dirty="0"/>
              <a:t>系統中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將其遷移至其他虛擬主機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以確保正常運作</a:t>
            </a:r>
          </a:p>
          <a:p>
            <a:pPr algn="just"/>
            <a:r>
              <a:rPr lang="en-US" altLang="zh-TW" sz="2400" spc="-100" dirty="0"/>
              <a:t>(B) </a:t>
            </a:r>
            <a:r>
              <a:rPr lang="zh-TW" altLang="en-US" sz="2400" spc="-100" dirty="0"/>
              <a:t>實體主機面板警示燈號亮起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卻無資訊可分析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應接入 </a:t>
            </a:r>
            <a:r>
              <a:rPr lang="en-US" altLang="zh-TW" sz="2400" spc="-100" dirty="0"/>
              <a:t>Console </a:t>
            </a:r>
            <a:r>
              <a:rPr lang="zh-TW" altLang="en-US" sz="2400" spc="-100" dirty="0"/>
              <a:t>設法連線主機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取出警示錯誤訊息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進行判讀</a:t>
            </a:r>
          </a:p>
          <a:p>
            <a:pPr algn="just"/>
            <a:r>
              <a:rPr lang="en-US" altLang="zh-TW" sz="2400" spc="-100" dirty="0"/>
              <a:t>(C) RAID </a:t>
            </a:r>
            <a:r>
              <a:rPr lang="zh-TW" altLang="en-US" sz="2400" spc="-100" dirty="0"/>
              <a:t>卡電池故障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應先將虛擬機移至其他主機後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才能再進行</a:t>
            </a:r>
            <a:r>
              <a:rPr lang="en-US" altLang="zh-TW" sz="2400" spc="-100" dirty="0"/>
              <a:t>RAID </a:t>
            </a:r>
            <a:r>
              <a:rPr lang="zh-TW" altLang="en-US" sz="2400" spc="-100" dirty="0"/>
              <a:t>卡電池更換</a:t>
            </a:r>
          </a:p>
          <a:p>
            <a:pPr algn="just"/>
            <a:r>
              <a:rPr lang="en-US" altLang="zh-TW" sz="2400" spc="-100" dirty="0"/>
              <a:t>(D)</a:t>
            </a:r>
            <a:r>
              <a:rPr lang="zh-TW" altLang="en-US" sz="2400" spc="-100" dirty="0"/>
              <a:t>應先確認相關備份作業是否完成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且可被復原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才進行 </a:t>
            </a:r>
            <a:r>
              <a:rPr lang="en-US" altLang="zh-TW" sz="2400" spc="-100" dirty="0"/>
              <a:t>EIP </a:t>
            </a:r>
            <a:r>
              <a:rPr lang="zh-TW" altLang="en-US" sz="2400" spc="-100" dirty="0"/>
              <a:t>系統遷移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621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7893" y="1044907"/>
            <a:ext cx="8651411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400" spc="-100" dirty="0"/>
              <a:t>某公司 </a:t>
            </a:r>
            <a:r>
              <a:rPr lang="en-US" altLang="zh-TW" sz="2400" spc="-100" dirty="0"/>
              <a:t>EIP </a:t>
            </a:r>
            <a:r>
              <a:rPr lang="zh-TW" altLang="en-US" sz="2400" spc="-100" dirty="0"/>
              <a:t>系統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建立在 </a:t>
            </a:r>
            <a:r>
              <a:rPr lang="en-US" altLang="zh-TW" sz="2400" spc="-100" dirty="0" err="1"/>
              <a:t>ESXi</a:t>
            </a:r>
            <a:r>
              <a:rPr lang="en-US" altLang="zh-TW" sz="2400" spc="-100" dirty="0"/>
              <a:t> 5.0 </a:t>
            </a:r>
            <a:r>
              <a:rPr lang="zh-TW" altLang="en-US" sz="2400" spc="-100" dirty="0"/>
              <a:t>虛擬環境中</a:t>
            </a:r>
            <a:r>
              <a:rPr lang="en-US" altLang="zh-TW" sz="2400" spc="-100" dirty="0"/>
              <a:t>,EIP </a:t>
            </a:r>
            <a:r>
              <a:rPr lang="zh-TW" altLang="en-US" sz="2400" spc="-100" dirty="0"/>
              <a:t>虛擬機硬碟容量 </a:t>
            </a:r>
            <a:r>
              <a:rPr lang="en-US" altLang="zh-TW" sz="2400" spc="-100" dirty="0"/>
              <a:t>500GB,</a:t>
            </a:r>
            <a:r>
              <a:rPr lang="zh-TW" altLang="en-US" sz="2400" spc="-100" dirty="0"/>
              <a:t>已經使用 </a:t>
            </a:r>
            <a:r>
              <a:rPr lang="en-US" altLang="zh-TW" sz="2400" spc="-100" dirty="0"/>
              <a:t>200GB,</a:t>
            </a:r>
            <a:r>
              <a:rPr lang="zh-TW" altLang="en-US" sz="2400" spc="-100" dirty="0"/>
              <a:t>近期實體硬體主機發生不定時重新開機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屬舊型主機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面板看出燈號已經亮起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卻無相關資訊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最後發現 </a:t>
            </a:r>
            <a:r>
              <a:rPr lang="en-US" altLang="zh-TW" sz="2400" spc="-100" dirty="0"/>
              <a:t>RAID </a:t>
            </a:r>
            <a:r>
              <a:rPr lang="zh-TW" altLang="en-US" sz="2400" spc="-100" dirty="0"/>
              <a:t>卡電池膨脹故障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關於風險處理程序與分析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下列敘述何者較「不」適當</a:t>
            </a:r>
            <a:r>
              <a:rPr lang="en-US" altLang="zh-TW" sz="2400" spc="-100" dirty="0" smtClean="0"/>
              <a:t>?</a:t>
            </a:r>
          </a:p>
          <a:p>
            <a:pPr algn="just"/>
            <a:endParaRPr lang="en-US" altLang="zh-TW" sz="2800" spc="-100" dirty="0"/>
          </a:p>
          <a:p>
            <a:pPr algn="just"/>
            <a:r>
              <a:rPr lang="en-US" altLang="zh-TW" sz="2400" spc="-100" dirty="0">
                <a:solidFill>
                  <a:srgbClr val="FF0000"/>
                </a:solidFill>
              </a:rPr>
              <a:t>(A)</a:t>
            </a:r>
            <a:r>
              <a:rPr lang="zh-TW" altLang="en-US" sz="2400" spc="-100" dirty="0">
                <a:solidFill>
                  <a:srgbClr val="FF0000"/>
                </a:solidFill>
              </a:rPr>
              <a:t>應將 </a:t>
            </a:r>
            <a:r>
              <a:rPr lang="en-US" altLang="zh-TW" sz="2400" spc="-100" dirty="0" err="1">
                <a:solidFill>
                  <a:srgbClr val="FF0000"/>
                </a:solidFill>
              </a:rPr>
              <a:t>ESXi</a:t>
            </a:r>
            <a:r>
              <a:rPr lang="en-US" altLang="zh-TW" sz="2400" spc="-100" dirty="0">
                <a:solidFill>
                  <a:srgbClr val="FF0000"/>
                </a:solidFill>
              </a:rPr>
              <a:t> 5.0 </a:t>
            </a:r>
            <a:r>
              <a:rPr lang="zh-TW" altLang="en-US" sz="2400" spc="-100" dirty="0">
                <a:solidFill>
                  <a:srgbClr val="FF0000"/>
                </a:solidFill>
              </a:rPr>
              <a:t>系統掛入不同版本的 </a:t>
            </a:r>
            <a:r>
              <a:rPr lang="en-US" altLang="zh-TW" sz="2400" spc="-100" dirty="0" err="1">
                <a:solidFill>
                  <a:srgbClr val="FF0000"/>
                </a:solidFill>
              </a:rPr>
              <a:t>VCenter</a:t>
            </a:r>
            <a:r>
              <a:rPr lang="en-US" altLang="zh-TW" sz="2400" spc="-100" dirty="0">
                <a:solidFill>
                  <a:srgbClr val="FF0000"/>
                </a:solidFill>
              </a:rPr>
              <a:t> </a:t>
            </a:r>
            <a:r>
              <a:rPr lang="zh-TW" altLang="en-US" sz="2400" spc="-100" dirty="0">
                <a:solidFill>
                  <a:srgbClr val="FF0000"/>
                </a:solidFill>
              </a:rPr>
              <a:t>系統中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將其遷移至其他虛擬主機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以確保正常運作</a:t>
            </a:r>
          </a:p>
          <a:p>
            <a:pPr algn="just"/>
            <a:r>
              <a:rPr lang="en-US" altLang="zh-TW" sz="2400" spc="-100" dirty="0"/>
              <a:t>(B) </a:t>
            </a:r>
            <a:r>
              <a:rPr lang="zh-TW" altLang="en-US" sz="2400" spc="-100" dirty="0"/>
              <a:t>實體主機面板警示燈號亮起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卻無資訊可分析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應接入 </a:t>
            </a:r>
            <a:r>
              <a:rPr lang="en-US" altLang="zh-TW" sz="2400" spc="-100" dirty="0"/>
              <a:t>Console </a:t>
            </a:r>
            <a:r>
              <a:rPr lang="zh-TW" altLang="en-US" sz="2400" spc="-100" dirty="0"/>
              <a:t>設法連線主機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取出警示錯誤訊息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進行判讀</a:t>
            </a:r>
          </a:p>
          <a:p>
            <a:pPr algn="just"/>
            <a:r>
              <a:rPr lang="en-US" altLang="zh-TW" sz="2400" spc="-100" dirty="0"/>
              <a:t>(C) RAID </a:t>
            </a:r>
            <a:r>
              <a:rPr lang="zh-TW" altLang="en-US" sz="2400" spc="-100" dirty="0"/>
              <a:t>卡電池故障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應先將虛擬機移至其他主機後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才能再進行</a:t>
            </a:r>
            <a:r>
              <a:rPr lang="en-US" altLang="zh-TW" sz="2400" spc="-100" dirty="0"/>
              <a:t>RAID </a:t>
            </a:r>
            <a:r>
              <a:rPr lang="zh-TW" altLang="en-US" sz="2400" spc="-100" dirty="0"/>
              <a:t>卡電池更換</a:t>
            </a:r>
          </a:p>
          <a:p>
            <a:pPr algn="just"/>
            <a:r>
              <a:rPr lang="en-US" altLang="zh-TW" sz="2400" spc="-100" dirty="0"/>
              <a:t>(D)</a:t>
            </a:r>
            <a:r>
              <a:rPr lang="zh-TW" altLang="en-US" sz="2400" spc="-100" dirty="0"/>
              <a:t>應先確認相關備份作業是否完成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且可被復原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才進行 </a:t>
            </a:r>
            <a:r>
              <a:rPr lang="en-US" altLang="zh-TW" sz="2400" spc="-100" dirty="0"/>
              <a:t>EIP </a:t>
            </a:r>
            <a:r>
              <a:rPr lang="zh-TW" altLang="en-US" sz="2400" spc="-100" dirty="0"/>
              <a:t>系統遷移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34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713747"/>
            <a:ext cx="9144000" cy="19009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風險處理實務</a:t>
            </a:r>
          </a:p>
        </p:txBody>
      </p:sp>
    </p:spTree>
    <p:extLst>
      <p:ext uri="{BB962C8B-B14F-4D97-AF65-F5344CB8AC3E}">
        <p14:creationId xmlns:p14="http://schemas.microsoft.com/office/powerpoint/2010/main" val="2403960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8817" y="1220894"/>
            <a:ext cx="824961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400" spc="-100" dirty="0"/>
              <a:t>公司網站系統屬於公司門面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網站系統因對外服務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常常成為駭客入侵的首要目標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網站風險問題一直居高不下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就有效降低網站風險處理實務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下列敘述何者正確</a:t>
            </a:r>
            <a:r>
              <a:rPr lang="en-US" altLang="zh-TW" sz="2400" spc="-100" dirty="0" smtClean="0"/>
              <a:t>?</a:t>
            </a:r>
          </a:p>
          <a:p>
            <a:pPr algn="just"/>
            <a:endParaRPr lang="en-US" altLang="zh-TW" sz="2800" spc="-100" dirty="0"/>
          </a:p>
          <a:p>
            <a:pPr algn="just"/>
            <a:r>
              <a:rPr lang="en-US" altLang="zh-TW" sz="2400" spc="-100" dirty="0"/>
              <a:t>(A)</a:t>
            </a:r>
            <a:r>
              <a:rPr lang="zh-TW" altLang="en-US" sz="2400" spc="-100" dirty="0"/>
              <a:t>對於公司網站應定期進行網站黑箱檢測以及系統弱點掃描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對其程式碼應進行 </a:t>
            </a:r>
            <a:r>
              <a:rPr lang="en-US" altLang="zh-TW" sz="2400" spc="-100" dirty="0"/>
              <a:t>Code Review</a:t>
            </a:r>
          </a:p>
          <a:p>
            <a:pPr algn="just"/>
            <a:r>
              <a:rPr lang="en-US" altLang="zh-TW" sz="2400" spc="-100" dirty="0"/>
              <a:t>(B</a:t>
            </a:r>
            <a:r>
              <a:rPr lang="en-US" altLang="zh-TW" sz="2400" spc="-100" dirty="0" smtClean="0"/>
              <a:t>)</a:t>
            </a:r>
            <a:r>
              <a:rPr lang="zh-TW" altLang="en-US" sz="2400" spc="-100" dirty="0" smtClean="0"/>
              <a:t>網站</a:t>
            </a:r>
            <a:r>
              <a:rPr lang="zh-TW" altLang="en-US" sz="2400" spc="-100" dirty="0"/>
              <a:t>前端呈現與後台管理系統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在資料庫安全設計上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連線 </a:t>
            </a:r>
            <a:r>
              <a:rPr lang="en-US" altLang="zh-TW" sz="2400" spc="-100" dirty="0"/>
              <a:t>DB </a:t>
            </a:r>
            <a:r>
              <a:rPr lang="zh-TW" altLang="en-US" sz="2400" spc="-100" dirty="0"/>
              <a:t>的帳號密碼不需要區隔讀取與寫入刪除資料庫權限區隔</a:t>
            </a:r>
          </a:p>
          <a:p>
            <a:pPr algn="just"/>
            <a:r>
              <a:rPr lang="en-US" altLang="zh-TW" sz="2400" spc="-100" dirty="0"/>
              <a:t>(C</a:t>
            </a:r>
            <a:r>
              <a:rPr lang="en-US" altLang="zh-TW" sz="2400" spc="-100" dirty="0" smtClean="0"/>
              <a:t>)</a:t>
            </a:r>
            <a:r>
              <a:rPr lang="zh-TW" altLang="en-US" sz="2400" spc="-100" dirty="0" smtClean="0"/>
              <a:t>工程師</a:t>
            </a:r>
            <a:r>
              <a:rPr lang="zh-TW" altLang="en-US" sz="2400" spc="-100" dirty="0"/>
              <a:t>在系統上直接更新新版程式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將舊版程式改名成 </a:t>
            </a:r>
            <a:r>
              <a:rPr lang="en-US" altLang="zh-TW" sz="2400" spc="-100" dirty="0" err="1"/>
              <a:t>bak</a:t>
            </a:r>
            <a:r>
              <a:rPr lang="en-US" altLang="zh-TW" sz="2400" spc="-100" dirty="0"/>
              <a:t> </a:t>
            </a:r>
            <a:r>
              <a:rPr lang="zh-TW" altLang="en-US" sz="2400" spc="-100" dirty="0"/>
              <a:t>作為歷史留存在上線官網系統中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以便日後改錯後有原始程式碼做修正使用</a:t>
            </a:r>
          </a:p>
          <a:p>
            <a:pPr algn="just"/>
            <a:r>
              <a:rPr lang="en-US" altLang="zh-TW" sz="2400" spc="-100" dirty="0"/>
              <a:t>(D)</a:t>
            </a:r>
            <a:r>
              <a:rPr lang="zh-TW" altLang="en-US" sz="2400" spc="-100" dirty="0"/>
              <a:t>網站已經建立網站應用程式防火牆</a:t>
            </a:r>
            <a:r>
              <a:rPr lang="en-US" altLang="zh-TW" sz="2400" spc="-100" dirty="0"/>
              <a:t>(Web Application </a:t>
            </a:r>
            <a:r>
              <a:rPr lang="en-US" altLang="zh-TW" sz="2400" spc="-100" dirty="0" err="1" smtClean="0"/>
              <a:t>Firewall,WAF</a:t>
            </a:r>
            <a:r>
              <a:rPr lang="en-US" altLang="zh-TW" sz="2400" spc="-100" dirty="0"/>
              <a:t>)</a:t>
            </a:r>
            <a:r>
              <a:rPr lang="zh-TW" altLang="en-US" sz="2400" spc="-100" dirty="0"/>
              <a:t>系統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其主機作業系統不需要再升級</a:t>
            </a:r>
            <a:r>
              <a:rPr lang="zh-TW" altLang="en-US" sz="2400" spc="-100" dirty="0" smtClean="0"/>
              <a:t>更新</a:t>
            </a:r>
            <a:endParaRPr lang="zh-TW" altLang="en-US" sz="2400" spc="-100" dirty="0"/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782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8817" y="1220894"/>
            <a:ext cx="824961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400" spc="-100" dirty="0"/>
              <a:t>公司網站系統屬於公司門面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網站系統因對外服務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常常成為駭客入侵的首要目標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網站風險問題一直居高不下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就有效降低網站風險處理實務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下列敘述何者正確</a:t>
            </a:r>
            <a:r>
              <a:rPr lang="en-US" altLang="zh-TW" sz="2400" spc="-100" dirty="0" smtClean="0"/>
              <a:t>?</a:t>
            </a:r>
          </a:p>
          <a:p>
            <a:pPr algn="just"/>
            <a:endParaRPr lang="en-US" altLang="zh-TW" sz="2800" spc="-100" dirty="0"/>
          </a:p>
          <a:p>
            <a:pPr algn="just"/>
            <a:r>
              <a:rPr lang="en-US" altLang="zh-TW" sz="2400" spc="-100" dirty="0">
                <a:solidFill>
                  <a:srgbClr val="FF0000"/>
                </a:solidFill>
              </a:rPr>
              <a:t>(A)</a:t>
            </a:r>
            <a:r>
              <a:rPr lang="zh-TW" altLang="en-US" sz="2400" spc="-100" dirty="0">
                <a:solidFill>
                  <a:srgbClr val="FF0000"/>
                </a:solidFill>
              </a:rPr>
              <a:t>對於公司網站應定期進行網站黑箱檢測以及系統弱點掃描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對其程式碼應進行 </a:t>
            </a:r>
            <a:r>
              <a:rPr lang="en-US" altLang="zh-TW" sz="2400" spc="-100" dirty="0">
                <a:solidFill>
                  <a:srgbClr val="FF0000"/>
                </a:solidFill>
              </a:rPr>
              <a:t>Code Review</a:t>
            </a:r>
          </a:p>
          <a:p>
            <a:pPr algn="just"/>
            <a:r>
              <a:rPr lang="en-US" altLang="zh-TW" sz="2400" spc="-100" dirty="0"/>
              <a:t>(B</a:t>
            </a:r>
            <a:r>
              <a:rPr lang="en-US" altLang="zh-TW" sz="2400" spc="-100" dirty="0" smtClean="0"/>
              <a:t>)</a:t>
            </a:r>
            <a:r>
              <a:rPr lang="zh-TW" altLang="en-US" sz="2400" spc="-100" dirty="0" smtClean="0"/>
              <a:t>網站</a:t>
            </a:r>
            <a:r>
              <a:rPr lang="zh-TW" altLang="en-US" sz="2400" spc="-100" dirty="0"/>
              <a:t>前端呈現與後台管理系統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在資料庫安全設計上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連線 </a:t>
            </a:r>
            <a:r>
              <a:rPr lang="en-US" altLang="zh-TW" sz="2400" spc="-100" dirty="0"/>
              <a:t>DB </a:t>
            </a:r>
            <a:r>
              <a:rPr lang="zh-TW" altLang="en-US" sz="2400" spc="-100" dirty="0"/>
              <a:t>的帳號密碼不需要區隔讀取與寫入刪除資料庫權限區隔</a:t>
            </a:r>
          </a:p>
          <a:p>
            <a:pPr algn="just"/>
            <a:r>
              <a:rPr lang="en-US" altLang="zh-TW" sz="2400" spc="-100" dirty="0"/>
              <a:t>(C</a:t>
            </a:r>
            <a:r>
              <a:rPr lang="en-US" altLang="zh-TW" sz="2400" spc="-100" dirty="0" smtClean="0"/>
              <a:t>)</a:t>
            </a:r>
            <a:r>
              <a:rPr lang="zh-TW" altLang="en-US" sz="2400" spc="-100" dirty="0" smtClean="0"/>
              <a:t>工程師</a:t>
            </a:r>
            <a:r>
              <a:rPr lang="zh-TW" altLang="en-US" sz="2400" spc="-100" dirty="0"/>
              <a:t>在系統上直接更新新版程式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將舊版程式改名成 </a:t>
            </a:r>
            <a:r>
              <a:rPr lang="en-US" altLang="zh-TW" sz="2400" spc="-100" dirty="0" err="1"/>
              <a:t>bak</a:t>
            </a:r>
            <a:r>
              <a:rPr lang="en-US" altLang="zh-TW" sz="2400" spc="-100" dirty="0"/>
              <a:t> </a:t>
            </a:r>
            <a:r>
              <a:rPr lang="zh-TW" altLang="en-US" sz="2400" spc="-100" dirty="0"/>
              <a:t>作為歷史留存在上線官網系統中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以便日後改錯後有原始程式碼做修正使用</a:t>
            </a:r>
          </a:p>
          <a:p>
            <a:pPr algn="just"/>
            <a:r>
              <a:rPr lang="en-US" altLang="zh-TW" sz="2400" spc="-100" dirty="0"/>
              <a:t>(D)</a:t>
            </a:r>
            <a:r>
              <a:rPr lang="zh-TW" altLang="en-US" sz="2400" spc="-100" dirty="0"/>
              <a:t>網站已經建立網站應用程式防火牆</a:t>
            </a:r>
            <a:r>
              <a:rPr lang="en-US" altLang="zh-TW" sz="2400" spc="-100" dirty="0"/>
              <a:t>(Web Application </a:t>
            </a:r>
            <a:r>
              <a:rPr lang="en-US" altLang="zh-TW" sz="2400" spc="-100" dirty="0" err="1" smtClean="0"/>
              <a:t>Firewall,WAF</a:t>
            </a:r>
            <a:r>
              <a:rPr lang="en-US" altLang="zh-TW" sz="2400" spc="-100" dirty="0"/>
              <a:t>)</a:t>
            </a:r>
            <a:r>
              <a:rPr lang="zh-TW" altLang="en-US" sz="2400" spc="-100" dirty="0"/>
              <a:t>系統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其主機作業系統不需要再升級</a:t>
            </a:r>
            <a:r>
              <a:rPr lang="zh-TW" altLang="en-US" sz="2400" spc="-100" dirty="0" smtClean="0"/>
              <a:t>更新</a:t>
            </a:r>
            <a:endParaRPr lang="zh-TW" altLang="en-US" sz="2400" spc="-100" dirty="0"/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886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6335" y="1540127"/>
            <a:ext cx="824961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在網站弱點檢測報告中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發現系統本身有存在 </a:t>
            </a:r>
            <a:r>
              <a:rPr lang="en-US" altLang="zh-TW" sz="3200" spc="-100" dirty="0" err="1"/>
              <a:t>PathManipulation</a:t>
            </a:r>
            <a:r>
              <a:rPr lang="en-US" altLang="zh-TW" sz="3200" spc="-100" dirty="0"/>
              <a:t> </a:t>
            </a:r>
            <a:r>
              <a:rPr lang="zh-TW" altLang="en-US" sz="3200" spc="-100" dirty="0"/>
              <a:t>問題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可以採取下列何種方案進行修補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/>
              <a:t>(A)</a:t>
            </a:r>
            <a:r>
              <a:rPr lang="zh-TW" altLang="en-US" sz="3200" spc="-100" dirty="0"/>
              <a:t>可以使用白名單路徑跟黑名單危險字串過濾</a:t>
            </a:r>
          </a:p>
          <a:p>
            <a:pPr algn="just"/>
            <a:r>
              <a:rPr lang="en-US" altLang="zh-TW" sz="3200" spc="-100" dirty="0"/>
              <a:t>(B) </a:t>
            </a:r>
            <a:r>
              <a:rPr lang="zh-TW" altLang="en-US" sz="3200" spc="-100" dirty="0"/>
              <a:t>可以採用圖像式驗證即可根治</a:t>
            </a:r>
          </a:p>
          <a:p>
            <a:pPr algn="just"/>
            <a:r>
              <a:rPr lang="en-US" altLang="zh-TW" sz="3200" spc="-100" dirty="0"/>
              <a:t>(C) </a:t>
            </a:r>
            <a:r>
              <a:rPr lang="en-US" altLang="zh-TW" sz="3200" spc="-100" dirty="0" err="1"/>
              <a:t>HTML.Encode</a:t>
            </a:r>
            <a:endParaRPr lang="en-US" altLang="zh-TW" sz="3200" spc="-100" dirty="0"/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採用 </a:t>
            </a:r>
            <a:r>
              <a:rPr lang="en-US" altLang="zh-TW" sz="3200" spc="-100" dirty="0"/>
              <a:t>Prepare Statement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95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6335" y="1540127"/>
            <a:ext cx="824961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在網站弱點檢測報告中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發現系統本身有存在 </a:t>
            </a:r>
            <a:r>
              <a:rPr lang="en-US" altLang="zh-TW" sz="3200" spc="-100" dirty="0" err="1"/>
              <a:t>PathManipulation</a:t>
            </a:r>
            <a:r>
              <a:rPr lang="en-US" altLang="zh-TW" sz="3200" spc="-100" dirty="0"/>
              <a:t> </a:t>
            </a:r>
            <a:r>
              <a:rPr lang="zh-TW" altLang="en-US" sz="3200" spc="-100" dirty="0"/>
              <a:t>問題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可以採取下列何種方案進行修補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(A)</a:t>
            </a:r>
            <a:r>
              <a:rPr lang="zh-TW" altLang="en-US" sz="3200" spc="-100" dirty="0">
                <a:solidFill>
                  <a:srgbClr val="FF0000"/>
                </a:solidFill>
              </a:rPr>
              <a:t>可以使用白名單路徑跟黑名單危險字串過濾</a:t>
            </a:r>
          </a:p>
          <a:p>
            <a:pPr algn="just"/>
            <a:r>
              <a:rPr lang="en-US" altLang="zh-TW" sz="3200" spc="-100" dirty="0"/>
              <a:t>(B) </a:t>
            </a:r>
            <a:r>
              <a:rPr lang="zh-TW" altLang="en-US" sz="3200" spc="-100" dirty="0"/>
              <a:t>可以採用圖像式驗證即可根治</a:t>
            </a:r>
          </a:p>
          <a:p>
            <a:pPr algn="just"/>
            <a:r>
              <a:rPr lang="en-US" altLang="zh-TW" sz="3200" spc="-100" dirty="0"/>
              <a:t>(C) </a:t>
            </a:r>
            <a:r>
              <a:rPr lang="en-US" altLang="zh-TW" sz="3200" spc="-100" dirty="0" err="1"/>
              <a:t>HTML.Encode</a:t>
            </a:r>
            <a:endParaRPr lang="en-US" altLang="zh-TW" sz="3200" spc="-100" dirty="0"/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採用 </a:t>
            </a:r>
            <a:r>
              <a:rPr lang="en-US" altLang="zh-TW" sz="3200" spc="-100" dirty="0"/>
              <a:t>Prepare Statement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516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1471" y="1174367"/>
            <a:ext cx="82496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某中小企業資訊部門之業務執掌包含程式開發、程式上線、應用程式管理以及資料庫管理等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該公司因故必須縮減資訊部門人力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若您是該企業之資訊部門主管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下列哪些項目之處理較能降低資安風險的發生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 smtClean="0"/>
          </a:p>
          <a:p>
            <a:pPr algn="just"/>
            <a:r>
              <a:rPr lang="en-US" altLang="zh-TW" sz="3200" spc="-100" dirty="0"/>
              <a:t>(A)</a:t>
            </a:r>
            <a:r>
              <a:rPr lang="zh-TW" altLang="en-US" sz="3200" spc="-100" dirty="0"/>
              <a:t>將部分資安工作移轉至其他業務單位</a:t>
            </a:r>
          </a:p>
          <a:p>
            <a:pPr algn="just"/>
            <a:r>
              <a:rPr lang="en-US" altLang="zh-TW" sz="3200" spc="-100" dirty="0"/>
              <a:t>(B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增加</a:t>
            </a:r>
            <a:r>
              <a:rPr lang="zh-TW" altLang="en-US" sz="3200" spc="-100" dirty="0"/>
              <a:t>業務活動之監視紀錄</a:t>
            </a:r>
          </a:p>
          <a:p>
            <a:pPr algn="just"/>
            <a:r>
              <a:rPr lang="en-US" altLang="zh-TW" sz="3200" spc="-100" dirty="0"/>
              <a:t>(C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增加</a:t>
            </a:r>
            <a:r>
              <a:rPr lang="zh-TW" altLang="en-US" sz="3200" spc="-100" dirty="0"/>
              <a:t>資安稽核頻率</a:t>
            </a:r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實施工作輪調</a:t>
            </a:r>
          </a:p>
        </p:txBody>
      </p:sp>
      <p:sp>
        <p:nvSpPr>
          <p:cNvPr id="5" name="矩形 4"/>
          <p:cNvSpPr/>
          <p:nvPr/>
        </p:nvSpPr>
        <p:spPr>
          <a:xfrm>
            <a:off x="953789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複選題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2692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713747"/>
            <a:ext cx="9144000" cy="19009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風險評鑑與</a:t>
            </a:r>
            <a:r>
              <a:rPr lang="zh-TW" altLang="en-US" sz="3600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624448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1471" y="1174367"/>
            <a:ext cx="82496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某中小企業資訊部門之業務執掌包含程式開發、程式上線、應用程式管理以及資料庫管理等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該公司因故必須縮減資訊部門人力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若您是該企業之資訊部門主管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下列哪些項目之處理較能降低資安風險的發生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 smtClean="0"/>
          </a:p>
          <a:p>
            <a:pPr algn="just"/>
            <a:r>
              <a:rPr lang="en-US" altLang="zh-TW" sz="3200" spc="-100" dirty="0"/>
              <a:t>(A)</a:t>
            </a:r>
            <a:r>
              <a:rPr lang="zh-TW" altLang="en-US" sz="3200" spc="-100" dirty="0"/>
              <a:t>將部分資安工作移轉至其他業務單位</a:t>
            </a:r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(B</a:t>
            </a:r>
            <a:r>
              <a:rPr lang="en-US" altLang="zh-TW" sz="3200" spc="-100" dirty="0" smtClean="0">
                <a:solidFill>
                  <a:srgbClr val="FF0000"/>
                </a:solidFill>
              </a:rPr>
              <a:t>)</a:t>
            </a:r>
            <a:r>
              <a:rPr lang="zh-TW" altLang="en-US" sz="3200" spc="-100" dirty="0" smtClean="0">
                <a:solidFill>
                  <a:srgbClr val="FF0000"/>
                </a:solidFill>
              </a:rPr>
              <a:t>增加</a:t>
            </a:r>
            <a:r>
              <a:rPr lang="zh-TW" altLang="en-US" sz="3200" spc="-100" dirty="0">
                <a:solidFill>
                  <a:srgbClr val="FF0000"/>
                </a:solidFill>
              </a:rPr>
              <a:t>業務活動之監視紀錄</a:t>
            </a:r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(C</a:t>
            </a:r>
            <a:r>
              <a:rPr lang="en-US" altLang="zh-TW" sz="3200" spc="-100" dirty="0" smtClean="0">
                <a:solidFill>
                  <a:srgbClr val="FF0000"/>
                </a:solidFill>
              </a:rPr>
              <a:t>)</a:t>
            </a:r>
            <a:r>
              <a:rPr lang="zh-TW" altLang="en-US" sz="3200" spc="-100" dirty="0" smtClean="0">
                <a:solidFill>
                  <a:srgbClr val="FF0000"/>
                </a:solidFill>
              </a:rPr>
              <a:t>增加</a:t>
            </a:r>
            <a:r>
              <a:rPr lang="zh-TW" altLang="en-US" sz="3200" spc="-100" dirty="0">
                <a:solidFill>
                  <a:srgbClr val="FF0000"/>
                </a:solidFill>
              </a:rPr>
              <a:t>資安稽核頻率</a:t>
            </a:r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(D)</a:t>
            </a:r>
            <a:r>
              <a:rPr lang="zh-TW" altLang="en-US" sz="3200" spc="-100" dirty="0">
                <a:solidFill>
                  <a:srgbClr val="FF0000"/>
                </a:solidFill>
              </a:rPr>
              <a:t>實施工作輪調</a:t>
            </a:r>
          </a:p>
        </p:txBody>
      </p:sp>
      <p:sp>
        <p:nvSpPr>
          <p:cNvPr id="5" name="矩形 4"/>
          <p:cNvSpPr/>
          <p:nvPr/>
        </p:nvSpPr>
        <p:spPr>
          <a:xfrm>
            <a:off x="953789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複選題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322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400" spc="-100" dirty="0"/>
              <a:t>某 </a:t>
            </a:r>
            <a:r>
              <a:rPr lang="en-US" altLang="zh-TW" sz="2400" spc="-100" dirty="0"/>
              <a:t>AI </a:t>
            </a:r>
            <a:r>
              <a:rPr lang="zh-TW" altLang="en-US" sz="2400" spc="-100" dirty="0"/>
              <a:t>開發新創公司規劃在 </a:t>
            </a:r>
            <a:r>
              <a:rPr lang="en-US" altLang="zh-TW" sz="2400" spc="-100" dirty="0"/>
              <a:t>Microsoft Azure </a:t>
            </a:r>
            <a:r>
              <a:rPr lang="zh-TW" altLang="en-US" sz="2400" spc="-100" dirty="0"/>
              <a:t>雲端建立「儲存體」存放公司資料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與美國分公司進行資料分享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希望依賴 </a:t>
            </a:r>
            <a:r>
              <a:rPr lang="en-US" altLang="zh-TW" sz="2400" spc="-100" dirty="0"/>
              <a:t>Microsoft Azure</a:t>
            </a:r>
            <a:r>
              <a:rPr lang="zh-TW" altLang="en-US" sz="2400" spc="-100" dirty="0"/>
              <a:t>既有備份備援機制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並進行相關風險評估與技術應用需求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若從資訊安全管理系統評估提出適宜之備份方案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下列敘述哪些較佳</a:t>
            </a:r>
            <a:r>
              <a:rPr lang="en-US" altLang="zh-TW" sz="2400" spc="-100" dirty="0" smtClean="0"/>
              <a:t>?</a:t>
            </a:r>
          </a:p>
          <a:p>
            <a:pPr algn="just"/>
            <a:endParaRPr lang="en-US" altLang="zh-TW" sz="2400" spc="-100" dirty="0"/>
          </a:p>
          <a:p>
            <a:pPr algn="just"/>
            <a:r>
              <a:rPr lang="en-US" altLang="zh-TW" sz="2400" spc="-100" dirty="0"/>
              <a:t>(A)</a:t>
            </a:r>
            <a:r>
              <a:rPr lang="zh-TW" altLang="en-US" sz="2400" spc="-100" dirty="0"/>
              <a:t>在雲端儲存體服務上 </a:t>
            </a:r>
            <a:r>
              <a:rPr lang="en-US" altLang="zh-TW" sz="2400" spc="-100" dirty="0"/>
              <a:t>Microsoft Azure </a:t>
            </a:r>
            <a:r>
              <a:rPr lang="zh-TW" altLang="en-US" sz="2400" spc="-100" dirty="0"/>
              <a:t>提供本地備援儲存體</a:t>
            </a:r>
          </a:p>
          <a:p>
            <a:pPr algn="just"/>
            <a:r>
              <a:rPr lang="en-US" altLang="zh-TW" sz="2400" spc="-100" dirty="0"/>
              <a:t>(Locally-redundant storage, LRS)</a:t>
            </a:r>
            <a:r>
              <a:rPr lang="zh-TW" altLang="en-US" sz="2400" spc="-100" dirty="0"/>
              <a:t>機制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不需要再建立可讀取備份機制</a:t>
            </a:r>
          </a:p>
          <a:p>
            <a:pPr algn="just"/>
            <a:r>
              <a:rPr lang="en-US" altLang="zh-TW" sz="2400" spc="-100" dirty="0"/>
              <a:t>(</a:t>
            </a:r>
            <a:r>
              <a:rPr lang="en-US" altLang="zh-TW" sz="2400" spc="-100" dirty="0" smtClean="0"/>
              <a:t>B)Microsoft </a:t>
            </a:r>
            <a:r>
              <a:rPr lang="en-US" altLang="zh-TW" sz="2400" spc="-100" dirty="0"/>
              <a:t>Azure </a:t>
            </a:r>
            <a:r>
              <a:rPr lang="zh-TW" altLang="en-US" sz="2400" spc="-100" dirty="0"/>
              <a:t>提供異地備援儲存體</a:t>
            </a:r>
            <a:r>
              <a:rPr lang="en-US" altLang="zh-TW" sz="2400" spc="-100" dirty="0"/>
              <a:t>(Geo-redundant </a:t>
            </a:r>
            <a:r>
              <a:rPr lang="en-US" altLang="zh-TW" sz="2400" spc="-100" dirty="0" err="1"/>
              <a:t>storage,GRS</a:t>
            </a:r>
            <a:r>
              <a:rPr lang="en-US" altLang="zh-TW" sz="2400" spc="-100" dirty="0"/>
              <a:t>),</a:t>
            </a:r>
            <a:r>
              <a:rPr lang="zh-TW" altLang="en-US" sz="2400" spc="-100" dirty="0"/>
              <a:t>可以滿足異地備份安全規定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大幅降地風險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且分屬在不同地區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距離相距 </a:t>
            </a:r>
            <a:r>
              <a:rPr lang="en-US" altLang="zh-TW" sz="2400" spc="-100" dirty="0"/>
              <a:t>300 </a:t>
            </a:r>
            <a:r>
              <a:rPr lang="zh-TW" altLang="en-US" sz="2400" spc="-100" dirty="0"/>
              <a:t>公里以上</a:t>
            </a:r>
          </a:p>
          <a:p>
            <a:pPr algn="just"/>
            <a:r>
              <a:rPr lang="en-US" altLang="zh-TW" sz="2400" spc="-100" dirty="0"/>
              <a:t>(</a:t>
            </a:r>
            <a:r>
              <a:rPr lang="en-US" altLang="zh-TW" sz="2400" spc="-100" dirty="0" smtClean="0"/>
              <a:t>C)Microsoft </a:t>
            </a:r>
            <a:r>
              <a:rPr lang="en-US" altLang="zh-TW" sz="2400" spc="-100" dirty="0"/>
              <a:t>Azure </a:t>
            </a:r>
            <a:r>
              <a:rPr lang="zh-TW" altLang="en-US" sz="2400" spc="-100" dirty="0"/>
              <a:t>亦提供更高階讀取權限異地備援儲存體</a:t>
            </a:r>
          </a:p>
          <a:p>
            <a:pPr algn="just"/>
            <a:r>
              <a:rPr lang="en-US" altLang="zh-TW" sz="2400" spc="-100" dirty="0"/>
              <a:t>(Read-access geo-redundant storage, RA-GRS),</a:t>
            </a:r>
            <a:r>
              <a:rPr lang="zh-TW" altLang="en-US" sz="2400" spc="-100" dirty="0"/>
              <a:t>可以提供隨時讀</a:t>
            </a:r>
          </a:p>
          <a:p>
            <a:pPr algn="just"/>
            <a:r>
              <a:rPr lang="zh-TW" altLang="en-US" sz="2400" spc="-100" dirty="0"/>
              <a:t>取備份資料機制</a:t>
            </a:r>
          </a:p>
          <a:p>
            <a:pPr algn="just"/>
            <a:r>
              <a:rPr lang="en-US" altLang="zh-TW" sz="2400" spc="-100" dirty="0"/>
              <a:t>(D)Microsoft Azure </a:t>
            </a:r>
            <a:r>
              <a:rPr lang="zh-TW" altLang="en-US" sz="2400" spc="-100" dirty="0"/>
              <a:t>所提供 </a:t>
            </a:r>
            <a:r>
              <a:rPr lang="en-US" altLang="zh-TW" sz="2400" spc="-100" dirty="0"/>
              <a:t>LRS,</a:t>
            </a:r>
            <a:r>
              <a:rPr lang="zh-TW" altLang="en-US" sz="2400" spc="-100" dirty="0"/>
              <a:t>屬於即時同步備份機制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且備份成三份資料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而 </a:t>
            </a:r>
            <a:r>
              <a:rPr lang="en-US" altLang="zh-TW" sz="2400" spc="-100" dirty="0"/>
              <a:t>GRS or RA-GRS </a:t>
            </a:r>
            <a:r>
              <a:rPr lang="zh-TW" altLang="en-US" sz="2400" spc="-100" dirty="0"/>
              <a:t>則屬於非同步備份機制</a:t>
            </a:r>
          </a:p>
        </p:txBody>
      </p:sp>
      <p:sp>
        <p:nvSpPr>
          <p:cNvPr id="5" name="矩形 4"/>
          <p:cNvSpPr/>
          <p:nvPr/>
        </p:nvSpPr>
        <p:spPr>
          <a:xfrm>
            <a:off x="953789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複選題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6830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400" spc="-100" dirty="0"/>
              <a:t>某 </a:t>
            </a:r>
            <a:r>
              <a:rPr lang="en-US" altLang="zh-TW" sz="2400" spc="-100" dirty="0"/>
              <a:t>AI </a:t>
            </a:r>
            <a:r>
              <a:rPr lang="zh-TW" altLang="en-US" sz="2400" spc="-100" dirty="0"/>
              <a:t>開發新創公司規劃在 </a:t>
            </a:r>
            <a:r>
              <a:rPr lang="en-US" altLang="zh-TW" sz="2400" spc="-100" dirty="0"/>
              <a:t>Microsoft Azure </a:t>
            </a:r>
            <a:r>
              <a:rPr lang="zh-TW" altLang="en-US" sz="2400" spc="-100" dirty="0"/>
              <a:t>雲端建立「儲存體」存放公司資料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與美國分公司進行資料分享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希望依賴 </a:t>
            </a:r>
            <a:r>
              <a:rPr lang="en-US" altLang="zh-TW" sz="2400" spc="-100" dirty="0"/>
              <a:t>Microsoft Azure</a:t>
            </a:r>
            <a:r>
              <a:rPr lang="zh-TW" altLang="en-US" sz="2400" spc="-100" dirty="0"/>
              <a:t>既有備份備援機制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並進行相關風險評估與技術應用需求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若從資訊安全管理系統評估提出適宜之備份方案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下列敘述哪些較佳</a:t>
            </a:r>
            <a:r>
              <a:rPr lang="en-US" altLang="zh-TW" sz="2400" spc="-100" dirty="0" smtClean="0"/>
              <a:t>?</a:t>
            </a:r>
          </a:p>
          <a:p>
            <a:pPr algn="just"/>
            <a:endParaRPr lang="en-US" altLang="zh-TW" sz="2400" spc="-100" dirty="0"/>
          </a:p>
          <a:p>
            <a:pPr algn="just"/>
            <a:r>
              <a:rPr lang="en-US" altLang="zh-TW" sz="2400" spc="-100" dirty="0">
                <a:solidFill>
                  <a:srgbClr val="FF0000"/>
                </a:solidFill>
              </a:rPr>
              <a:t>(A)</a:t>
            </a:r>
            <a:r>
              <a:rPr lang="zh-TW" altLang="en-US" sz="2400" spc="-100" dirty="0">
                <a:solidFill>
                  <a:srgbClr val="FF0000"/>
                </a:solidFill>
              </a:rPr>
              <a:t>在雲端儲存體服務上 </a:t>
            </a:r>
            <a:r>
              <a:rPr lang="en-US" altLang="zh-TW" sz="2400" spc="-100" dirty="0">
                <a:solidFill>
                  <a:srgbClr val="FF0000"/>
                </a:solidFill>
              </a:rPr>
              <a:t>Microsoft Azure </a:t>
            </a:r>
            <a:r>
              <a:rPr lang="zh-TW" altLang="en-US" sz="2400" spc="-100" dirty="0">
                <a:solidFill>
                  <a:srgbClr val="FF0000"/>
                </a:solidFill>
              </a:rPr>
              <a:t>提供本地備援儲存體</a:t>
            </a:r>
          </a:p>
          <a:p>
            <a:pPr algn="just"/>
            <a:r>
              <a:rPr lang="en-US" altLang="zh-TW" sz="2400" spc="-100" dirty="0">
                <a:solidFill>
                  <a:srgbClr val="FF0000"/>
                </a:solidFill>
              </a:rPr>
              <a:t>(Locally-redundant storage, LRS)</a:t>
            </a:r>
            <a:r>
              <a:rPr lang="zh-TW" altLang="en-US" sz="2400" spc="-100" dirty="0">
                <a:solidFill>
                  <a:srgbClr val="FF0000"/>
                </a:solidFill>
              </a:rPr>
              <a:t>機制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不需要再建立可讀取備份機制</a:t>
            </a:r>
          </a:p>
          <a:p>
            <a:pPr algn="just"/>
            <a:r>
              <a:rPr lang="en-US" altLang="zh-TW" sz="2400" spc="-100" dirty="0">
                <a:solidFill>
                  <a:srgbClr val="FF0000"/>
                </a:solidFill>
              </a:rPr>
              <a:t>(</a:t>
            </a:r>
            <a:r>
              <a:rPr lang="en-US" altLang="zh-TW" sz="2400" spc="-100" dirty="0" smtClean="0">
                <a:solidFill>
                  <a:srgbClr val="FF0000"/>
                </a:solidFill>
              </a:rPr>
              <a:t>B)Microsoft </a:t>
            </a:r>
            <a:r>
              <a:rPr lang="en-US" altLang="zh-TW" sz="2400" spc="-100" dirty="0">
                <a:solidFill>
                  <a:srgbClr val="FF0000"/>
                </a:solidFill>
              </a:rPr>
              <a:t>Azure </a:t>
            </a:r>
            <a:r>
              <a:rPr lang="zh-TW" altLang="en-US" sz="2400" spc="-100" dirty="0">
                <a:solidFill>
                  <a:srgbClr val="FF0000"/>
                </a:solidFill>
              </a:rPr>
              <a:t>提供異地備援儲存體</a:t>
            </a:r>
            <a:r>
              <a:rPr lang="en-US" altLang="zh-TW" sz="2400" spc="-100" dirty="0">
                <a:solidFill>
                  <a:srgbClr val="FF0000"/>
                </a:solidFill>
              </a:rPr>
              <a:t>(Geo-redundant </a:t>
            </a:r>
            <a:r>
              <a:rPr lang="en-US" altLang="zh-TW" sz="2400" spc="-100" dirty="0" err="1">
                <a:solidFill>
                  <a:srgbClr val="FF0000"/>
                </a:solidFill>
              </a:rPr>
              <a:t>storage,GRS</a:t>
            </a:r>
            <a:r>
              <a:rPr lang="en-US" altLang="zh-TW" sz="2400" spc="-100" dirty="0">
                <a:solidFill>
                  <a:srgbClr val="FF0000"/>
                </a:solidFill>
              </a:rPr>
              <a:t>),</a:t>
            </a:r>
            <a:r>
              <a:rPr lang="zh-TW" altLang="en-US" sz="2400" spc="-100" dirty="0">
                <a:solidFill>
                  <a:srgbClr val="FF0000"/>
                </a:solidFill>
              </a:rPr>
              <a:t>可以滿足異地備份安全規定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大幅降地風險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且分屬在不同地區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距離相距 </a:t>
            </a:r>
            <a:r>
              <a:rPr lang="en-US" altLang="zh-TW" sz="2400" spc="-100" dirty="0">
                <a:solidFill>
                  <a:srgbClr val="FF0000"/>
                </a:solidFill>
              </a:rPr>
              <a:t>300 </a:t>
            </a:r>
            <a:r>
              <a:rPr lang="zh-TW" altLang="en-US" sz="2400" spc="-100" dirty="0">
                <a:solidFill>
                  <a:srgbClr val="FF0000"/>
                </a:solidFill>
              </a:rPr>
              <a:t>公里以上</a:t>
            </a:r>
          </a:p>
          <a:p>
            <a:pPr algn="just"/>
            <a:r>
              <a:rPr lang="en-US" altLang="zh-TW" sz="2400" spc="-100" dirty="0"/>
              <a:t>(</a:t>
            </a:r>
            <a:r>
              <a:rPr lang="en-US" altLang="zh-TW" sz="2400" spc="-100" dirty="0" smtClean="0"/>
              <a:t>C)Microsoft </a:t>
            </a:r>
            <a:r>
              <a:rPr lang="en-US" altLang="zh-TW" sz="2400" spc="-100" dirty="0"/>
              <a:t>Azure </a:t>
            </a:r>
            <a:r>
              <a:rPr lang="zh-TW" altLang="en-US" sz="2400" spc="-100" dirty="0"/>
              <a:t>亦提供更高階讀取權限異地備援儲存體</a:t>
            </a:r>
          </a:p>
          <a:p>
            <a:pPr algn="just"/>
            <a:r>
              <a:rPr lang="en-US" altLang="zh-TW" sz="2400" spc="-100" dirty="0"/>
              <a:t>(Read-access geo-redundant storage, RA-GRS),</a:t>
            </a:r>
            <a:r>
              <a:rPr lang="zh-TW" altLang="en-US" sz="2400" spc="-100" dirty="0"/>
              <a:t>可以提供隨時讀</a:t>
            </a:r>
          </a:p>
          <a:p>
            <a:pPr algn="just"/>
            <a:r>
              <a:rPr lang="zh-TW" altLang="en-US" sz="2400" spc="-100" dirty="0"/>
              <a:t>取備份資料機制</a:t>
            </a:r>
          </a:p>
          <a:p>
            <a:pPr algn="just"/>
            <a:r>
              <a:rPr lang="en-US" altLang="zh-TW" sz="2400" spc="-100" dirty="0"/>
              <a:t>(D)Microsoft Azure </a:t>
            </a:r>
            <a:r>
              <a:rPr lang="zh-TW" altLang="en-US" sz="2400" spc="-100" dirty="0"/>
              <a:t>所提供 </a:t>
            </a:r>
            <a:r>
              <a:rPr lang="en-US" altLang="zh-TW" sz="2400" spc="-100" dirty="0"/>
              <a:t>LRS,</a:t>
            </a:r>
            <a:r>
              <a:rPr lang="zh-TW" altLang="en-US" sz="2400" spc="-100" dirty="0"/>
              <a:t>屬於即時同步備份機制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且備份成三份資料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而 </a:t>
            </a:r>
            <a:r>
              <a:rPr lang="en-US" altLang="zh-TW" sz="2400" spc="-100" dirty="0"/>
              <a:t>GRS or RA-GRS </a:t>
            </a:r>
            <a:r>
              <a:rPr lang="zh-TW" altLang="en-US" sz="2400" spc="-100" dirty="0"/>
              <a:t>則屬於非同步備份機制</a:t>
            </a:r>
          </a:p>
        </p:txBody>
      </p:sp>
      <p:sp>
        <p:nvSpPr>
          <p:cNvPr id="5" name="矩形 4"/>
          <p:cNvSpPr/>
          <p:nvPr/>
        </p:nvSpPr>
        <p:spPr>
          <a:xfrm>
            <a:off x="953789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複選題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59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1471" y="1101215"/>
            <a:ext cx="82496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400" spc="-100" dirty="0"/>
              <a:t>某政府一級單位官網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交付政府維運機房代管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要求服務層級協議</a:t>
            </a:r>
            <a:r>
              <a:rPr lang="en-US" altLang="zh-TW" sz="2400" spc="-100" dirty="0"/>
              <a:t>(Service Level Agreement, SLA)99.99%</a:t>
            </a:r>
            <a:r>
              <a:rPr lang="zh-TW" altLang="en-US" sz="2400" spc="-100" dirty="0"/>
              <a:t>服務水平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監測發現該政府官網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固定在每週週一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半夜 </a:t>
            </a:r>
            <a:r>
              <a:rPr lang="en-US" altLang="zh-TW" sz="2400" spc="-100" dirty="0"/>
              <a:t>12:00 </a:t>
            </a:r>
            <a:r>
              <a:rPr lang="zh-TW" altLang="en-US" sz="2400" spc="-100" dirty="0"/>
              <a:t>會自動停止服務 </a:t>
            </a:r>
            <a:r>
              <a:rPr lang="en-US" altLang="zh-TW" sz="2400" spc="-100" dirty="0"/>
              <a:t>30 </a:t>
            </a:r>
            <a:r>
              <a:rPr lang="zh-TW" altLang="en-US" sz="2400" spc="-100" dirty="0"/>
              <a:t>分鐘</a:t>
            </a:r>
            <a:r>
              <a:rPr lang="zh-TW" altLang="en-US" sz="2400" spc="-100" dirty="0" smtClean="0"/>
              <a:t>。</a:t>
            </a:r>
            <a:endParaRPr lang="en-US" altLang="zh-TW" sz="2400" spc="-100" dirty="0" smtClean="0"/>
          </a:p>
          <a:p>
            <a:pPr algn="just"/>
            <a:r>
              <a:rPr lang="zh-TW" altLang="en-US" sz="2400" spc="-100" dirty="0" smtClean="0"/>
              <a:t>該</a:t>
            </a:r>
            <a:r>
              <a:rPr lang="zh-TW" altLang="en-US" sz="2400" spc="-100" dirty="0"/>
              <a:t>事件已經持續半年之久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因發生在半夜不易被人員發現</a:t>
            </a:r>
            <a:r>
              <a:rPr lang="zh-TW" altLang="en-US" sz="2400" spc="-100" dirty="0" smtClean="0"/>
              <a:t>。</a:t>
            </a:r>
            <a:endParaRPr lang="en-US" altLang="zh-TW" sz="2400" spc="-100" dirty="0" smtClean="0"/>
          </a:p>
          <a:p>
            <a:pPr algn="just"/>
            <a:r>
              <a:rPr lang="zh-TW" altLang="en-US" sz="2400" spc="-100" dirty="0" smtClean="0"/>
              <a:t>半</a:t>
            </a:r>
            <a:r>
              <a:rPr lang="zh-TW" altLang="en-US" sz="2400" spc="-100" dirty="0"/>
              <a:t>年後才因民眾發現告知該單位有此問題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風險問題排除過程中</a:t>
            </a:r>
            <a:r>
              <a:rPr lang="en-US" altLang="zh-TW" sz="2400" spc="-100" dirty="0" smtClean="0"/>
              <a:t>:</a:t>
            </a:r>
          </a:p>
          <a:p>
            <a:pPr algn="just"/>
            <a:r>
              <a:rPr lang="en-US" altLang="zh-TW" sz="2400" spc="-100" dirty="0" smtClean="0"/>
              <a:t>(1) IIS </a:t>
            </a:r>
            <a:r>
              <a:rPr lang="en-US" altLang="zh-TW" sz="2400" spc="-100" dirty="0"/>
              <a:t>Web Server</a:t>
            </a:r>
            <a:r>
              <a:rPr lang="zh-TW" altLang="en-US" sz="2400" spc="-100" dirty="0"/>
              <a:t>都服務正常</a:t>
            </a:r>
            <a:r>
              <a:rPr lang="en-US" altLang="zh-TW" sz="2400" spc="-100" dirty="0" smtClean="0"/>
              <a:t>;</a:t>
            </a:r>
          </a:p>
          <a:p>
            <a:pPr algn="just"/>
            <a:r>
              <a:rPr lang="en-US" altLang="zh-TW" sz="2400" spc="-100" dirty="0" smtClean="0"/>
              <a:t>(</a:t>
            </a:r>
            <a:r>
              <a:rPr lang="en-US" altLang="zh-TW" sz="2400" spc="-100" dirty="0"/>
              <a:t>2) MS-SQL </a:t>
            </a:r>
            <a:r>
              <a:rPr lang="zh-TW" altLang="en-US" sz="2400" spc="-100" dirty="0"/>
              <a:t>資料庫服務也正常</a:t>
            </a:r>
            <a:r>
              <a:rPr lang="en-US" altLang="zh-TW" sz="2400" spc="-100" dirty="0" smtClean="0"/>
              <a:t>;</a:t>
            </a:r>
          </a:p>
          <a:p>
            <a:pPr algn="just"/>
            <a:r>
              <a:rPr lang="en-US" altLang="zh-TW" sz="2400" spc="-100" dirty="0" smtClean="0"/>
              <a:t>(</a:t>
            </a:r>
            <a:r>
              <a:rPr lang="en-US" altLang="zh-TW" sz="2400" spc="-100" dirty="0"/>
              <a:t>3) </a:t>
            </a:r>
            <a:r>
              <a:rPr lang="zh-TW" altLang="en-US" sz="2400" spc="-100" dirty="0"/>
              <a:t>防火牆也未變動其政策</a:t>
            </a:r>
            <a:r>
              <a:rPr lang="en-US" altLang="zh-TW" sz="2400" spc="-100" dirty="0" smtClean="0"/>
              <a:t>;</a:t>
            </a:r>
          </a:p>
          <a:p>
            <a:pPr algn="just"/>
            <a:r>
              <a:rPr lang="en-US" altLang="zh-TW" sz="2400" spc="-100" dirty="0" smtClean="0"/>
              <a:t>(</a:t>
            </a:r>
            <a:r>
              <a:rPr lang="en-US" altLang="zh-TW" sz="2400" spc="-100" dirty="0"/>
              <a:t>4</a:t>
            </a:r>
            <a:r>
              <a:rPr lang="en-US" altLang="zh-TW" sz="2400" spc="-100" dirty="0" smtClean="0"/>
              <a:t>)</a:t>
            </a:r>
            <a:r>
              <a:rPr lang="zh-TW" altLang="en-US" sz="2400" spc="-100" dirty="0" smtClean="0"/>
              <a:t>檢查</a:t>
            </a:r>
            <a:r>
              <a:rPr lang="zh-TW" altLang="en-US" sz="2400" spc="-100" dirty="0"/>
              <a:t>相關排程程有每月一次定期備份檔案到 </a:t>
            </a:r>
            <a:r>
              <a:rPr lang="en-US" altLang="zh-TW" sz="2400" spc="-100" dirty="0"/>
              <a:t>D </a:t>
            </a:r>
            <a:r>
              <a:rPr lang="zh-TW" altLang="en-US" sz="2400" spc="-100" dirty="0"/>
              <a:t>磁碟某目錄</a:t>
            </a:r>
            <a:r>
              <a:rPr lang="en-US" altLang="zh-TW" sz="2400" spc="-100" dirty="0" smtClean="0"/>
              <a:t>;</a:t>
            </a:r>
          </a:p>
          <a:p>
            <a:pPr algn="just"/>
            <a:r>
              <a:rPr lang="en-US" altLang="zh-TW" sz="2400" spc="-100" dirty="0" smtClean="0"/>
              <a:t>(</a:t>
            </a:r>
            <a:r>
              <a:rPr lang="en-US" altLang="zh-TW" sz="2400" spc="-100" dirty="0"/>
              <a:t>5) </a:t>
            </a:r>
            <a:r>
              <a:rPr lang="zh-TW" altLang="en-US" sz="2400" spc="-100" dirty="0"/>
              <a:t>在檔案異動上發現有多了一個 </a:t>
            </a:r>
            <a:r>
              <a:rPr lang="en-US" altLang="zh-TW" sz="2400" spc="-100" dirty="0"/>
              <a:t>Lcx.exe </a:t>
            </a:r>
            <a:r>
              <a:rPr lang="zh-TW" altLang="en-US" sz="2400" spc="-100" dirty="0"/>
              <a:t>惡意程序放在 </a:t>
            </a:r>
            <a:r>
              <a:rPr lang="en-US" altLang="zh-TW" sz="2400" spc="-100" dirty="0"/>
              <a:t>Web Root </a:t>
            </a:r>
            <a:r>
              <a:rPr lang="zh-TW" altLang="en-US" sz="2400" spc="-100" dirty="0"/>
              <a:t>目錄</a:t>
            </a:r>
            <a:r>
              <a:rPr lang="en-US" altLang="zh-TW" sz="2400" spc="-100" dirty="0" smtClean="0"/>
              <a:t>;</a:t>
            </a:r>
          </a:p>
          <a:p>
            <a:pPr algn="just"/>
            <a:endParaRPr lang="en-US" altLang="zh-TW" sz="2400" spc="-100" dirty="0"/>
          </a:p>
          <a:p>
            <a:pPr algn="just"/>
            <a:r>
              <a:rPr lang="zh-TW" altLang="en-US" sz="2400" spc="-100" dirty="0" smtClean="0"/>
              <a:t>若</a:t>
            </a:r>
            <a:r>
              <a:rPr lang="zh-TW" altLang="en-US" sz="2400" spc="-100" dirty="0"/>
              <a:t>您是該單位 </a:t>
            </a:r>
            <a:r>
              <a:rPr lang="en-US" altLang="zh-TW" sz="2400" spc="-100" dirty="0"/>
              <a:t>IT </a:t>
            </a:r>
            <a:r>
              <a:rPr lang="zh-TW" altLang="en-US" sz="2400" spc="-100" dirty="0"/>
              <a:t>系統維運工程師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若從上述情境選擇合宜的</a:t>
            </a:r>
            <a:r>
              <a:rPr lang="zh-TW" altLang="en-US" sz="2400" spc="-100" dirty="0" smtClean="0"/>
              <a:t>風險處置</a:t>
            </a:r>
            <a:r>
              <a:rPr lang="zh-TW" altLang="en-US" sz="2400" spc="-100" dirty="0"/>
              <a:t>措施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下列敘述哪些較佳</a:t>
            </a:r>
            <a:r>
              <a:rPr lang="en-US" altLang="zh-TW" sz="2400" spc="-100" dirty="0" smtClean="0"/>
              <a:t>?</a:t>
            </a:r>
            <a:endParaRPr lang="en-US" altLang="zh-TW" sz="2400" spc="-100" dirty="0"/>
          </a:p>
        </p:txBody>
      </p:sp>
      <p:sp>
        <p:nvSpPr>
          <p:cNvPr id="6" name="矩形 5"/>
          <p:cNvSpPr/>
          <p:nvPr/>
        </p:nvSpPr>
        <p:spPr>
          <a:xfrm>
            <a:off x="953789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複選題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03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0615" y="2225927"/>
            <a:ext cx="82496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2400" spc="-100" dirty="0"/>
              <a:t>(A)</a:t>
            </a:r>
            <a:r>
              <a:rPr lang="zh-TW" altLang="en-US" sz="2400" spc="-100" dirty="0"/>
              <a:t>長達半年未發現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是因為缺乏有效監管網站存活狀態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可利用工具建立監控機制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監控 </a:t>
            </a:r>
            <a:r>
              <a:rPr lang="en-US" altLang="zh-TW" sz="2400" spc="-100" dirty="0"/>
              <a:t>Web Server</a:t>
            </a:r>
            <a:r>
              <a:rPr lang="zh-TW" altLang="en-US" sz="2400" spc="-100" dirty="0"/>
              <a:t>、</a:t>
            </a:r>
            <a:r>
              <a:rPr lang="en-US" altLang="zh-TW" sz="2400" spc="-100" dirty="0"/>
              <a:t>URL </a:t>
            </a:r>
            <a:r>
              <a:rPr lang="zh-TW" altLang="en-US" sz="2400" spc="-100" dirty="0"/>
              <a:t>連結、資料庫 </a:t>
            </a:r>
            <a:r>
              <a:rPr lang="en-US" altLang="zh-TW" sz="2400" spc="-100" dirty="0"/>
              <a:t>1433 </a:t>
            </a:r>
            <a:r>
              <a:rPr lang="zh-TW" altLang="en-US" sz="2400" spc="-100" dirty="0"/>
              <a:t>通訊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就可以知道系統 </a:t>
            </a:r>
            <a:r>
              <a:rPr lang="en-US" altLang="zh-TW" sz="2400" spc="-100" dirty="0"/>
              <a:t>SLA </a:t>
            </a:r>
            <a:r>
              <a:rPr lang="zh-TW" altLang="en-US" sz="2400" spc="-100" dirty="0"/>
              <a:t>狀態與降低中斷服務的風險</a:t>
            </a:r>
          </a:p>
          <a:p>
            <a:pPr algn="just"/>
            <a:r>
              <a:rPr lang="en-US" altLang="zh-TW" sz="2400" spc="-100" dirty="0"/>
              <a:t>(B) </a:t>
            </a:r>
            <a:r>
              <a:rPr lang="zh-TW" altLang="en-US" sz="2400" spc="-100" dirty="0"/>
              <a:t>以 </a:t>
            </a:r>
            <a:r>
              <a:rPr lang="en-US" altLang="zh-TW" sz="2400" spc="-100" dirty="0"/>
              <a:t>99.99%</a:t>
            </a:r>
            <a:r>
              <a:rPr lang="zh-TW" altLang="en-US" sz="2400" spc="-100" dirty="0"/>
              <a:t>服務水平標準來看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本次事件長達半年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以一年 </a:t>
            </a:r>
            <a:r>
              <a:rPr lang="en-US" altLang="zh-TW" sz="2400" spc="-100" dirty="0"/>
              <a:t>365 </a:t>
            </a:r>
            <a:r>
              <a:rPr lang="zh-TW" altLang="en-US" sz="2400" spc="-100" dirty="0"/>
              <a:t>天計算仍符合 </a:t>
            </a:r>
            <a:r>
              <a:rPr lang="en-US" altLang="zh-TW" sz="2400" spc="-100" dirty="0"/>
              <a:t>99.99%</a:t>
            </a:r>
            <a:r>
              <a:rPr lang="zh-TW" altLang="en-US" sz="2400" spc="-100" dirty="0"/>
              <a:t>服務水平</a:t>
            </a:r>
          </a:p>
          <a:p>
            <a:pPr algn="just"/>
            <a:r>
              <a:rPr lang="en-US" altLang="zh-TW" sz="2400" spc="-100" dirty="0"/>
              <a:t>(C) </a:t>
            </a:r>
            <a:r>
              <a:rPr lang="zh-TW" altLang="en-US" sz="2400" spc="-100" dirty="0"/>
              <a:t>在 </a:t>
            </a:r>
            <a:r>
              <a:rPr lang="en-US" altLang="zh-TW" sz="2400" spc="-100" dirty="0"/>
              <a:t>Web root </a:t>
            </a:r>
            <a:r>
              <a:rPr lang="zh-TW" altLang="en-US" sz="2400" spc="-100" dirty="0"/>
              <a:t>目錄出現 </a:t>
            </a:r>
            <a:r>
              <a:rPr lang="en-US" altLang="zh-TW" sz="2400" spc="-100" dirty="0"/>
              <a:t>lcx.exe,</a:t>
            </a:r>
            <a:r>
              <a:rPr lang="zh-TW" altLang="en-US" sz="2400" spc="-100" dirty="0"/>
              <a:t>屬被駭客入侵的資安事件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必須先通知部會主管後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緊急補救風險處理</a:t>
            </a:r>
          </a:p>
          <a:p>
            <a:pPr algn="just"/>
            <a:r>
              <a:rPr lang="en-US" altLang="zh-TW" sz="2400" spc="-100" dirty="0"/>
              <a:t>(D)</a:t>
            </a:r>
            <a:r>
              <a:rPr lang="zh-TW" altLang="en-US" sz="2400" spc="-100" dirty="0"/>
              <a:t>必須在「國家資通安全通報應變網站」進行通報</a:t>
            </a:r>
          </a:p>
        </p:txBody>
      </p:sp>
      <p:sp>
        <p:nvSpPr>
          <p:cNvPr id="6" name="矩形 5"/>
          <p:cNvSpPr/>
          <p:nvPr/>
        </p:nvSpPr>
        <p:spPr>
          <a:xfrm>
            <a:off x="953789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複選題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714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0615" y="2225927"/>
            <a:ext cx="82496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2400" spc="-100" dirty="0">
                <a:solidFill>
                  <a:srgbClr val="FF0000"/>
                </a:solidFill>
              </a:rPr>
              <a:t>(A)</a:t>
            </a:r>
            <a:r>
              <a:rPr lang="zh-TW" altLang="en-US" sz="2400" spc="-100" dirty="0">
                <a:solidFill>
                  <a:srgbClr val="FF0000"/>
                </a:solidFill>
              </a:rPr>
              <a:t>長達半年未發現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是因為缺乏有效監管網站存活狀態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可利用工具建立監控機制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監控 </a:t>
            </a:r>
            <a:r>
              <a:rPr lang="en-US" altLang="zh-TW" sz="2400" spc="-100" dirty="0">
                <a:solidFill>
                  <a:srgbClr val="FF0000"/>
                </a:solidFill>
              </a:rPr>
              <a:t>Web Server</a:t>
            </a:r>
            <a:r>
              <a:rPr lang="zh-TW" altLang="en-US" sz="2400" spc="-100" dirty="0">
                <a:solidFill>
                  <a:srgbClr val="FF0000"/>
                </a:solidFill>
              </a:rPr>
              <a:t>、</a:t>
            </a:r>
            <a:r>
              <a:rPr lang="en-US" altLang="zh-TW" sz="2400" spc="-100" dirty="0">
                <a:solidFill>
                  <a:srgbClr val="FF0000"/>
                </a:solidFill>
              </a:rPr>
              <a:t>URL </a:t>
            </a:r>
            <a:r>
              <a:rPr lang="zh-TW" altLang="en-US" sz="2400" spc="-100" dirty="0">
                <a:solidFill>
                  <a:srgbClr val="FF0000"/>
                </a:solidFill>
              </a:rPr>
              <a:t>連結、資料庫 </a:t>
            </a:r>
            <a:r>
              <a:rPr lang="en-US" altLang="zh-TW" sz="2400" spc="-100" dirty="0">
                <a:solidFill>
                  <a:srgbClr val="FF0000"/>
                </a:solidFill>
              </a:rPr>
              <a:t>1433 </a:t>
            </a:r>
            <a:r>
              <a:rPr lang="zh-TW" altLang="en-US" sz="2400" spc="-100" dirty="0">
                <a:solidFill>
                  <a:srgbClr val="FF0000"/>
                </a:solidFill>
              </a:rPr>
              <a:t>通訊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就可以知道系統 </a:t>
            </a:r>
            <a:r>
              <a:rPr lang="en-US" altLang="zh-TW" sz="2400" spc="-100" dirty="0">
                <a:solidFill>
                  <a:srgbClr val="FF0000"/>
                </a:solidFill>
              </a:rPr>
              <a:t>SLA </a:t>
            </a:r>
            <a:r>
              <a:rPr lang="zh-TW" altLang="en-US" sz="2400" spc="-100" dirty="0">
                <a:solidFill>
                  <a:srgbClr val="FF0000"/>
                </a:solidFill>
              </a:rPr>
              <a:t>狀態與降低中斷服務的風險</a:t>
            </a:r>
          </a:p>
          <a:p>
            <a:pPr algn="just"/>
            <a:r>
              <a:rPr lang="en-US" altLang="zh-TW" sz="2400" spc="-100" dirty="0"/>
              <a:t>(B) </a:t>
            </a:r>
            <a:r>
              <a:rPr lang="zh-TW" altLang="en-US" sz="2400" spc="-100" dirty="0"/>
              <a:t>以 </a:t>
            </a:r>
            <a:r>
              <a:rPr lang="en-US" altLang="zh-TW" sz="2400" spc="-100" dirty="0"/>
              <a:t>99.99%</a:t>
            </a:r>
            <a:r>
              <a:rPr lang="zh-TW" altLang="en-US" sz="2400" spc="-100" dirty="0"/>
              <a:t>服務水平標準來看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本次事件長達半年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以一年 </a:t>
            </a:r>
            <a:r>
              <a:rPr lang="en-US" altLang="zh-TW" sz="2400" spc="-100" dirty="0"/>
              <a:t>365 </a:t>
            </a:r>
            <a:r>
              <a:rPr lang="zh-TW" altLang="en-US" sz="2400" spc="-100" dirty="0"/>
              <a:t>天計算仍符合 </a:t>
            </a:r>
            <a:r>
              <a:rPr lang="en-US" altLang="zh-TW" sz="2400" spc="-100" dirty="0"/>
              <a:t>99.99%</a:t>
            </a:r>
            <a:r>
              <a:rPr lang="zh-TW" altLang="en-US" sz="2400" spc="-100" dirty="0"/>
              <a:t>服務水平</a:t>
            </a:r>
          </a:p>
          <a:p>
            <a:pPr algn="just"/>
            <a:r>
              <a:rPr lang="en-US" altLang="zh-TW" sz="2400" spc="-100" dirty="0">
                <a:solidFill>
                  <a:srgbClr val="FF0000"/>
                </a:solidFill>
              </a:rPr>
              <a:t>(C) </a:t>
            </a:r>
            <a:r>
              <a:rPr lang="zh-TW" altLang="en-US" sz="2400" spc="-100" dirty="0">
                <a:solidFill>
                  <a:srgbClr val="FF0000"/>
                </a:solidFill>
              </a:rPr>
              <a:t>在 </a:t>
            </a:r>
            <a:r>
              <a:rPr lang="en-US" altLang="zh-TW" sz="2400" spc="-100" dirty="0">
                <a:solidFill>
                  <a:srgbClr val="FF0000"/>
                </a:solidFill>
              </a:rPr>
              <a:t>Web root </a:t>
            </a:r>
            <a:r>
              <a:rPr lang="zh-TW" altLang="en-US" sz="2400" spc="-100" dirty="0">
                <a:solidFill>
                  <a:srgbClr val="FF0000"/>
                </a:solidFill>
              </a:rPr>
              <a:t>目錄出現 </a:t>
            </a:r>
            <a:r>
              <a:rPr lang="en-US" altLang="zh-TW" sz="2400" spc="-100" dirty="0">
                <a:solidFill>
                  <a:srgbClr val="FF0000"/>
                </a:solidFill>
              </a:rPr>
              <a:t>lcx.exe,</a:t>
            </a:r>
            <a:r>
              <a:rPr lang="zh-TW" altLang="en-US" sz="2400" spc="-100" dirty="0">
                <a:solidFill>
                  <a:srgbClr val="FF0000"/>
                </a:solidFill>
              </a:rPr>
              <a:t>屬被駭客入侵的資安事件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必須先通知部會主管後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緊急補救風險處理</a:t>
            </a:r>
          </a:p>
          <a:p>
            <a:pPr algn="just"/>
            <a:r>
              <a:rPr lang="en-US" altLang="zh-TW" sz="2400" spc="-100" dirty="0">
                <a:solidFill>
                  <a:srgbClr val="FF0000"/>
                </a:solidFill>
              </a:rPr>
              <a:t>(D)</a:t>
            </a:r>
            <a:r>
              <a:rPr lang="zh-TW" altLang="en-US" sz="2400" spc="-100" dirty="0">
                <a:solidFill>
                  <a:srgbClr val="FF0000"/>
                </a:solidFill>
              </a:rPr>
              <a:t>必須在「國家資通安全通報應變網站」進行通報</a:t>
            </a:r>
          </a:p>
        </p:txBody>
      </p:sp>
      <p:sp>
        <p:nvSpPr>
          <p:cNvPr id="6" name="矩形 5"/>
          <p:cNvSpPr/>
          <p:nvPr/>
        </p:nvSpPr>
        <p:spPr>
          <a:xfrm>
            <a:off x="953789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複選題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401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713747"/>
            <a:ext cx="9144000" cy="19009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風險</a:t>
            </a:r>
            <a:r>
              <a:rPr lang="zh-TW" altLang="en-US" sz="3600" dirty="0" smtClean="0"/>
              <a:t>處理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992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風險處理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63892" y="2395120"/>
            <a:ext cx="4841708" cy="22490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風險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緩解</a:t>
            </a:r>
            <a:r>
              <a:rPr lang="en-US" altLang="zh-TW" dirty="0"/>
              <a:t>(Risk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Mitigation</a:t>
            </a:r>
            <a:r>
              <a:rPr lang="en-US" altLang="zh-TW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風險</a:t>
            </a:r>
            <a:r>
              <a:rPr lang="zh-TW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接受</a:t>
            </a:r>
            <a:r>
              <a:rPr lang="en-US" altLang="zh-TW" dirty="0"/>
              <a:t>(Risk </a:t>
            </a:r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</a:t>
            </a:r>
            <a:r>
              <a:rPr lang="en-US" altLang="zh-TW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風險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規避</a:t>
            </a:r>
            <a:r>
              <a:rPr lang="en-US" altLang="zh-TW" dirty="0"/>
              <a:t>(Risk Avoidance)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風險</a:t>
            </a:r>
            <a:r>
              <a:rPr lang="zh-TW" altLang="en-US" dirty="0"/>
              <a:t>轉移</a:t>
            </a:r>
            <a:r>
              <a:rPr lang="en-US" altLang="zh-TW" dirty="0"/>
              <a:t>(Risk Transference)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361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風險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緩解</a:t>
            </a:r>
            <a:r>
              <a:rPr lang="en-US" altLang="zh-TW" dirty="0"/>
              <a:t>(Risk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Mitigation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79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風險</a:t>
            </a:r>
            <a:r>
              <a:rPr lang="zh-TW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接受</a:t>
            </a:r>
            <a:r>
              <a:rPr lang="en-US" altLang="zh-TW" dirty="0"/>
              <a:t>(Risk </a:t>
            </a:r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10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風險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規避</a:t>
            </a:r>
            <a:r>
              <a:rPr lang="en-US" altLang="zh-TW" dirty="0"/>
              <a:t>(Risk Avoidance)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47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風險轉移</a:t>
            </a:r>
            <a:r>
              <a:rPr lang="en-US" altLang="zh-TW" dirty="0"/>
              <a:t>(Risk Transference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00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7894" y="1076991"/>
            <a:ext cx="82496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spc="-100" dirty="0"/>
              <a:t>M </a:t>
            </a:r>
            <a:r>
              <a:rPr lang="zh-TW" altLang="en-US" sz="3200" spc="-100" dirty="0"/>
              <a:t>公司位於 </a:t>
            </a:r>
            <a:r>
              <a:rPr lang="en-US" altLang="zh-TW" sz="3200" spc="-100" dirty="0"/>
              <a:t>Q </a:t>
            </a:r>
            <a:r>
              <a:rPr lang="zh-TW" altLang="en-US" sz="3200" spc="-100" dirty="0"/>
              <a:t>大樓一樓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每年的颱風季節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網管人員很擔心相關</a:t>
            </a:r>
            <a:r>
              <a:rPr lang="zh-TW" altLang="en-US" sz="3200" b="1" spc="-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設備因淹水而損壞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經反映問題給高階主管後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管理階層決定</a:t>
            </a:r>
            <a:r>
              <a:rPr lang="zh-TW" altLang="en-US" sz="3200" b="1" spc="-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購買相關保險</a:t>
            </a:r>
            <a:r>
              <a:rPr lang="zh-TW" altLang="en-US" sz="3200" spc="-100" dirty="0"/>
              <a:t>以因應相關的風險</a:t>
            </a:r>
            <a:r>
              <a:rPr lang="zh-TW" altLang="en-US" sz="3200" spc="-100" dirty="0" smtClean="0"/>
              <a:t>。</a:t>
            </a:r>
            <a:endParaRPr lang="en-US" altLang="zh-TW" sz="3200" spc="-100" dirty="0" smtClean="0"/>
          </a:p>
          <a:p>
            <a:pPr algn="just"/>
            <a:r>
              <a:rPr lang="zh-TW" altLang="en-US" sz="3200" spc="-100" dirty="0" smtClean="0"/>
              <a:t>請問</a:t>
            </a:r>
            <a:r>
              <a:rPr lang="zh-TW" altLang="en-US" sz="3200" spc="-100" dirty="0"/>
              <a:t>上述案例是風險處理中的何種選項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/>
              <a:t>(A)</a:t>
            </a:r>
            <a:r>
              <a:rPr lang="zh-TW" altLang="en-US" sz="3200" spc="-100" dirty="0"/>
              <a:t>風險緩解</a:t>
            </a:r>
            <a:r>
              <a:rPr lang="en-US" altLang="zh-TW" sz="3200" spc="-100" dirty="0"/>
              <a:t>(Risk Mitigation)</a:t>
            </a:r>
          </a:p>
          <a:p>
            <a:pPr algn="just"/>
            <a:r>
              <a:rPr lang="en-US" altLang="zh-TW" sz="3200" spc="-100" dirty="0"/>
              <a:t>(B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風險</a:t>
            </a:r>
            <a:r>
              <a:rPr lang="zh-TW" altLang="en-US" sz="3200" spc="-100" dirty="0"/>
              <a:t>接受</a:t>
            </a:r>
            <a:r>
              <a:rPr lang="en-US" altLang="zh-TW" sz="3200" spc="-100" dirty="0"/>
              <a:t>(Risk Acceptance)</a:t>
            </a:r>
          </a:p>
          <a:p>
            <a:pPr algn="just"/>
            <a:r>
              <a:rPr lang="en-US" altLang="zh-TW" sz="3200" spc="-100" dirty="0"/>
              <a:t>(C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風險</a:t>
            </a:r>
            <a:r>
              <a:rPr lang="zh-TW" altLang="en-US" sz="3200" spc="-100" dirty="0"/>
              <a:t>規避</a:t>
            </a:r>
            <a:r>
              <a:rPr lang="en-US" altLang="zh-TW" sz="3200" spc="-100" dirty="0"/>
              <a:t>(Risk Avoidance)</a:t>
            </a:r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風險轉移</a:t>
            </a:r>
            <a:r>
              <a:rPr lang="en-US" altLang="zh-TW" sz="3200" spc="-100" dirty="0"/>
              <a:t>(Risk Transference)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60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2161</Words>
  <Application>Microsoft Office PowerPoint</Application>
  <PresentationFormat>如螢幕大小 (4:3)</PresentationFormat>
  <Paragraphs>142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108 年度 中級資訊安全工程師 能力鑑定試題</vt:lpstr>
      <vt:lpstr>PowerPoint 簡報</vt:lpstr>
      <vt:lpstr>PowerPoint 簡報</vt:lpstr>
      <vt:lpstr>風險處理 </vt:lpstr>
      <vt:lpstr>風險緩解(Risk Mitigation) </vt:lpstr>
      <vt:lpstr>風險接受(Risk Acceptance) </vt:lpstr>
      <vt:lpstr>風險規避(Risk Avoidance)</vt:lpstr>
      <vt:lpstr>風險轉移(Risk Transference)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網路安全</dc:title>
  <dc:creator>BREAKALLCTF{Letmeseesee}</dc:creator>
  <cp:lastModifiedBy>KSUIE</cp:lastModifiedBy>
  <cp:revision>137</cp:revision>
  <dcterms:created xsi:type="dcterms:W3CDTF">2019-05-14T03:32:08Z</dcterms:created>
  <dcterms:modified xsi:type="dcterms:W3CDTF">2020-07-14T03:43:15Z</dcterms:modified>
</cp:coreProperties>
</file>