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665" r:id="rId3"/>
    <p:sldId id="279" r:id="rId4"/>
    <p:sldId id="429" r:id="rId5"/>
    <p:sldId id="643" r:id="rId6"/>
    <p:sldId id="280" r:id="rId7"/>
    <p:sldId id="644" r:id="rId8"/>
    <p:sldId id="584" r:id="rId9"/>
    <p:sldId id="645" r:id="rId10"/>
    <p:sldId id="586" r:id="rId11"/>
    <p:sldId id="646" r:id="rId12"/>
    <p:sldId id="666" r:id="rId13"/>
    <p:sldId id="588" r:id="rId14"/>
    <p:sldId id="647" r:id="rId15"/>
    <p:sldId id="430" r:id="rId16"/>
    <p:sldId id="648" r:id="rId17"/>
    <p:sldId id="591" r:id="rId18"/>
    <p:sldId id="649" r:id="rId19"/>
    <p:sldId id="593" r:id="rId20"/>
    <p:sldId id="650" r:id="rId21"/>
    <p:sldId id="595" r:id="rId22"/>
    <p:sldId id="651" r:id="rId23"/>
    <p:sldId id="667" r:id="rId24"/>
    <p:sldId id="597" r:id="rId25"/>
    <p:sldId id="281" r:id="rId26"/>
    <p:sldId id="652" r:id="rId27"/>
    <p:sldId id="599" r:id="rId28"/>
    <p:sldId id="653" r:id="rId29"/>
    <p:sldId id="601" r:id="rId30"/>
    <p:sldId id="654" r:id="rId31"/>
    <p:sldId id="603" r:id="rId32"/>
    <p:sldId id="655" r:id="rId33"/>
    <p:sldId id="668" r:id="rId34"/>
    <p:sldId id="607" r:id="rId35"/>
    <p:sldId id="656" r:id="rId36"/>
    <p:sldId id="431" r:id="rId37"/>
    <p:sldId id="657" r:id="rId38"/>
    <p:sldId id="609" r:id="rId39"/>
    <p:sldId id="658" r:id="rId40"/>
    <p:sldId id="611" r:id="rId41"/>
    <p:sldId id="659" r:id="rId42"/>
    <p:sldId id="613" r:id="rId43"/>
    <p:sldId id="660" r:id="rId44"/>
    <p:sldId id="669" r:id="rId45"/>
    <p:sldId id="615" r:id="rId46"/>
    <p:sldId id="282" r:id="rId47"/>
    <p:sldId id="661" r:id="rId48"/>
    <p:sldId id="617" r:id="rId49"/>
    <p:sldId id="662" r:id="rId50"/>
    <p:sldId id="619" r:id="rId51"/>
    <p:sldId id="663" r:id="rId52"/>
    <p:sldId id="621" r:id="rId53"/>
    <p:sldId id="664" r:id="rId5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p:scale>
          <a:sx n="73" d="100"/>
          <a:sy n="73" d="100"/>
        </p:scale>
        <p:origin x="-1608" y="-3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791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35799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7899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97361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2589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46668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831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17742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02052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82679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2020/7/20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408672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E2006-521E-4552-B696-4238123AD110}" type="datetimeFigureOut">
              <a:rPr lang="zh-TW" altLang="en-US" smtClean="0"/>
              <a:t>2020/7/20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446930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b="1" dirty="0">
                <a:latin typeface="微軟正黑體" panose="020B0604030504040204" pitchFamily="34" charset="-120"/>
                <a:ea typeface="微軟正黑體" panose="020B0604030504040204" pitchFamily="34" charset="-120"/>
              </a:rPr>
              <a:t>108 </a:t>
            </a:r>
            <a:r>
              <a:rPr lang="zh-TW" altLang="en-US" sz="4800" b="1" dirty="0" smtClean="0">
                <a:latin typeface="微軟正黑體" panose="020B0604030504040204" pitchFamily="34" charset="-120"/>
                <a:ea typeface="微軟正黑體" panose="020B0604030504040204" pitchFamily="34" charset="-120"/>
              </a:rPr>
              <a:t>年度</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中級</a:t>
            </a:r>
            <a:r>
              <a:rPr lang="zh-TW" altLang="en-US" sz="4800" b="1" dirty="0">
                <a:latin typeface="微軟正黑體" panose="020B0604030504040204" pitchFamily="34" charset="-120"/>
                <a:ea typeface="微軟正黑體" panose="020B0604030504040204" pitchFamily="34" charset="-120"/>
              </a:rPr>
              <a:t>資訊安全</a:t>
            </a:r>
            <a:r>
              <a:rPr lang="zh-TW" altLang="en-US" sz="4800" b="1" dirty="0" smtClean="0">
                <a:latin typeface="微軟正黑體" panose="020B0604030504040204" pitchFamily="34" charset="-120"/>
                <a:ea typeface="微軟正黑體" panose="020B0604030504040204" pitchFamily="34" charset="-120"/>
              </a:rPr>
              <a:t>工程師</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能力</a:t>
            </a:r>
            <a:r>
              <a:rPr lang="zh-TW" altLang="en-US" sz="4800" b="1" dirty="0">
                <a:latin typeface="微軟正黑體" panose="020B0604030504040204" pitchFamily="34" charset="-120"/>
                <a:ea typeface="微軟正黑體" panose="020B0604030504040204" pitchFamily="34" charset="-120"/>
              </a:rPr>
              <a:t>鑑定試題</a:t>
            </a:r>
          </a:p>
        </p:txBody>
      </p:sp>
      <p:sp>
        <p:nvSpPr>
          <p:cNvPr id="3" name="副標題 2"/>
          <p:cNvSpPr>
            <a:spLocks noGrp="1"/>
          </p:cNvSpPr>
          <p:nvPr>
            <p:ph type="subTitle" idx="1"/>
          </p:nvPr>
        </p:nvSpPr>
        <p:spPr/>
        <p:txBody>
          <a:bodyPr/>
          <a:lstStyle/>
          <a:p>
            <a:r>
              <a:rPr lang="zh-TW" altLang="en-US" dirty="0"/>
              <a:t>資訊安全規劃實務</a:t>
            </a:r>
          </a:p>
        </p:txBody>
      </p:sp>
    </p:spTree>
    <p:extLst>
      <p:ext uri="{BB962C8B-B14F-4D97-AF65-F5344CB8AC3E}">
        <p14:creationId xmlns:p14="http://schemas.microsoft.com/office/powerpoint/2010/main" val="2130618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9543"/>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MIS </a:t>
            </a:r>
            <a:r>
              <a:rPr lang="zh-TW" altLang="en-US" sz="3200" spc="-100" dirty="0"/>
              <a:t>在完成事件處置過程中依據之 </a:t>
            </a:r>
            <a:r>
              <a:rPr lang="en-US" altLang="zh-TW" sz="3200" spc="-100" dirty="0"/>
              <a:t>ISO/IEC 27001 </a:t>
            </a:r>
            <a:r>
              <a:rPr lang="zh-TW" altLang="en-US" sz="3200" spc="-100" dirty="0"/>
              <a:t>相關制度</a:t>
            </a:r>
            <a:r>
              <a:rPr lang="en-US" altLang="zh-TW" sz="3200" spc="-100" dirty="0"/>
              <a:t>,</a:t>
            </a:r>
            <a:r>
              <a:rPr lang="zh-TW" altLang="en-US" sz="3200" spc="-100" dirty="0"/>
              <a:t>下列敘述何者「不」正確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A)MIS </a:t>
            </a:r>
            <a:r>
              <a:rPr lang="zh-TW" altLang="en-US" sz="3200" spc="-100" dirty="0"/>
              <a:t>需撰寫資安事件報告</a:t>
            </a:r>
            <a:r>
              <a:rPr lang="en-US" altLang="zh-TW" sz="3200" spc="-100" dirty="0"/>
              <a:t>,</a:t>
            </a:r>
            <a:r>
              <a:rPr lang="zh-TW" altLang="en-US" sz="3200" spc="-100" dirty="0"/>
              <a:t>作為事件處理記錄</a:t>
            </a:r>
          </a:p>
          <a:p>
            <a:pPr algn="just"/>
            <a:r>
              <a:rPr lang="en-US" altLang="zh-TW" sz="3200" spc="-100" dirty="0"/>
              <a:t>(B) MIS </a:t>
            </a:r>
            <a:r>
              <a:rPr lang="zh-TW" altLang="en-US" sz="3200" spc="-100" dirty="0"/>
              <a:t>需執行矯正措施</a:t>
            </a:r>
            <a:r>
              <a:rPr lang="en-US" altLang="zh-TW" sz="3200" spc="-100" dirty="0"/>
              <a:t>,</a:t>
            </a:r>
            <a:r>
              <a:rPr lang="zh-TW" altLang="en-US" sz="3200" spc="-100" dirty="0"/>
              <a:t>以利 </a:t>
            </a:r>
            <a:r>
              <a:rPr lang="en-US" altLang="zh-TW" sz="3200" spc="-100" dirty="0"/>
              <a:t>PDCA </a:t>
            </a:r>
            <a:r>
              <a:rPr lang="zh-TW" altLang="en-US" sz="3200" spc="-100" dirty="0"/>
              <a:t>流程管理</a:t>
            </a:r>
          </a:p>
          <a:p>
            <a:pPr algn="just"/>
            <a:r>
              <a:rPr lang="en-US" altLang="zh-TW" sz="3200" spc="-100" dirty="0"/>
              <a:t>(C) MIS </a:t>
            </a:r>
            <a:r>
              <a:rPr lang="zh-TW" altLang="en-US" sz="3200" spc="-100" dirty="0"/>
              <a:t>關閉 </a:t>
            </a:r>
            <a:r>
              <a:rPr lang="en-US" altLang="zh-TW" sz="3200" spc="-100" dirty="0"/>
              <a:t>Exchange OWA </a:t>
            </a:r>
            <a:r>
              <a:rPr lang="zh-TW" altLang="en-US" sz="3200" spc="-100" dirty="0"/>
              <a:t>外部服務</a:t>
            </a:r>
            <a:r>
              <a:rPr lang="en-US" altLang="zh-TW" sz="3200" spc="-100" dirty="0"/>
              <a:t>,</a:t>
            </a:r>
            <a:r>
              <a:rPr lang="zh-TW" altLang="en-US" sz="3200" spc="-100" dirty="0"/>
              <a:t>需填寫連線申請表單</a:t>
            </a:r>
          </a:p>
          <a:p>
            <a:pPr algn="just"/>
            <a:r>
              <a:rPr lang="en-US" altLang="zh-TW" sz="3200" spc="-100" dirty="0"/>
              <a:t>(D)VPN </a:t>
            </a:r>
            <a:r>
              <a:rPr lang="zh-TW" altLang="en-US" sz="3200" spc="-100" dirty="0"/>
              <a:t>服務開啟</a:t>
            </a:r>
            <a:r>
              <a:rPr lang="en-US" altLang="zh-TW" sz="3200" spc="-100" dirty="0"/>
              <a:t>,</a:t>
            </a:r>
            <a:r>
              <a:rPr lang="zh-TW" altLang="en-US" sz="3200" spc="-100" dirty="0"/>
              <a:t>只需口頭告知即可</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013623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9543"/>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MIS </a:t>
            </a:r>
            <a:r>
              <a:rPr lang="zh-TW" altLang="en-US" sz="3200" spc="-100" dirty="0"/>
              <a:t>在完成事件處置過程中依據之 </a:t>
            </a:r>
            <a:r>
              <a:rPr lang="en-US" altLang="zh-TW" sz="3200" spc="-100" dirty="0"/>
              <a:t>ISO/IEC 27001 </a:t>
            </a:r>
            <a:r>
              <a:rPr lang="zh-TW" altLang="en-US" sz="3200" spc="-100" dirty="0"/>
              <a:t>相關制度</a:t>
            </a:r>
            <a:r>
              <a:rPr lang="en-US" altLang="zh-TW" sz="3200" spc="-100" dirty="0"/>
              <a:t>,</a:t>
            </a:r>
            <a:r>
              <a:rPr lang="zh-TW" altLang="en-US" sz="3200" spc="-100" dirty="0"/>
              <a:t>下列敘述何者「不」正確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A)MIS </a:t>
            </a:r>
            <a:r>
              <a:rPr lang="zh-TW" altLang="en-US" sz="3200" spc="-100" dirty="0"/>
              <a:t>需撰寫資安事件報告</a:t>
            </a:r>
            <a:r>
              <a:rPr lang="en-US" altLang="zh-TW" sz="3200" spc="-100" dirty="0"/>
              <a:t>,</a:t>
            </a:r>
            <a:r>
              <a:rPr lang="zh-TW" altLang="en-US" sz="3200" spc="-100" dirty="0"/>
              <a:t>作為事件處理記錄</a:t>
            </a:r>
          </a:p>
          <a:p>
            <a:pPr algn="just"/>
            <a:r>
              <a:rPr lang="en-US" altLang="zh-TW" sz="3200" spc="-100" dirty="0"/>
              <a:t>(B) MIS </a:t>
            </a:r>
            <a:r>
              <a:rPr lang="zh-TW" altLang="en-US" sz="3200" spc="-100" dirty="0"/>
              <a:t>需執行矯正措施</a:t>
            </a:r>
            <a:r>
              <a:rPr lang="en-US" altLang="zh-TW" sz="3200" spc="-100" dirty="0"/>
              <a:t>,</a:t>
            </a:r>
            <a:r>
              <a:rPr lang="zh-TW" altLang="en-US" sz="3200" spc="-100" dirty="0"/>
              <a:t>以利 </a:t>
            </a:r>
            <a:r>
              <a:rPr lang="en-US" altLang="zh-TW" sz="3200" spc="-100" dirty="0"/>
              <a:t>PDCA </a:t>
            </a:r>
            <a:r>
              <a:rPr lang="zh-TW" altLang="en-US" sz="3200" spc="-100" dirty="0"/>
              <a:t>流程管理</a:t>
            </a:r>
          </a:p>
          <a:p>
            <a:pPr algn="just"/>
            <a:r>
              <a:rPr lang="en-US" altLang="zh-TW" sz="3200" spc="-100" dirty="0"/>
              <a:t>(C) MIS </a:t>
            </a:r>
            <a:r>
              <a:rPr lang="zh-TW" altLang="en-US" sz="3200" spc="-100" dirty="0"/>
              <a:t>關閉 </a:t>
            </a:r>
            <a:r>
              <a:rPr lang="en-US" altLang="zh-TW" sz="3200" spc="-100" dirty="0"/>
              <a:t>Exchange OWA </a:t>
            </a:r>
            <a:r>
              <a:rPr lang="zh-TW" altLang="en-US" sz="3200" spc="-100" dirty="0"/>
              <a:t>外部服務</a:t>
            </a:r>
            <a:r>
              <a:rPr lang="en-US" altLang="zh-TW" sz="3200" spc="-100" dirty="0"/>
              <a:t>,</a:t>
            </a:r>
            <a:r>
              <a:rPr lang="zh-TW" altLang="en-US" sz="3200" spc="-100" dirty="0"/>
              <a:t>需填寫連線申請表單</a:t>
            </a:r>
          </a:p>
          <a:p>
            <a:pPr algn="just"/>
            <a:r>
              <a:rPr lang="en-US" altLang="zh-TW" sz="3200" spc="-100" dirty="0">
                <a:solidFill>
                  <a:srgbClr val="FF0000"/>
                </a:solidFill>
              </a:rPr>
              <a:t>(D)VPN </a:t>
            </a:r>
            <a:r>
              <a:rPr lang="zh-TW" altLang="en-US" sz="3200" spc="-100" dirty="0">
                <a:solidFill>
                  <a:srgbClr val="FF0000"/>
                </a:solidFill>
              </a:rPr>
              <a:t>服務開啟</a:t>
            </a:r>
            <a:r>
              <a:rPr lang="en-US" altLang="zh-TW" sz="3200" spc="-100" dirty="0">
                <a:solidFill>
                  <a:srgbClr val="FF0000"/>
                </a:solidFill>
              </a:rPr>
              <a:t>,</a:t>
            </a:r>
            <a:r>
              <a:rPr lang="zh-TW" altLang="en-US" sz="3200" spc="-100" dirty="0">
                <a:solidFill>
                  <a:srgbClr val="FF0000"/>
                </a:solidFill>
              </a:rPr>
              <a:t>只需口頭告知即可</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704572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691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en-US" altLang="zh-TW" sz="3200" spc="-150" dirty="0"/>
              <a:t>A </a:t>
            </a:r>
            <a:r>
              <a:rPr lang="zh-TW" altLang="en-US" sz="3200" spc="-150" dirty="0"/>
              <a:t>公司為一中小型 </a:t>
            </a:r>
            <a:r>
              <a:rPr lang="en-US" altLang="zh-TW" sz="3200" spc="-150" dirty="0"/>
              <a:t>3C </a:t>
            </a:r>
            <a:r>
              <a:rPr lang="zh-TW" altLang="en-US" sz="3200" spc="-150" dirty="0"/>
              <a:t>電器設備販售商</a:t>
            </a:r>
            <a:r>
              <a:rPr lang="en-US" altLang="zh-TW" sz="3200" spc="-150" dirty="0"/>
              <a:t>,</a:t>
            </a:r>
            <a:r>
              <a:rPr lang="zh-TW" altLang="en-US" sz="3200" spc="-150" dirty="0"/>
              <a:t>服務客群除國內之外</a:t>
            </a:r>
            <a:r>
              <a:rPr lang="en-US" altLang="zh-TW" sz="3200" spc="-150" dirty="0"/>
              <a:t>(</a:t>
            </a:r>
            <a:r>
              <a:rPr lang="zh-TW" altLang="en-US" sz="3200" spc="-150" dirty="0"/>
              <a:t>總公司</a:t>
            </a:r>
            <a:r>
              <a:rPr lang="en-US" altLang="zh-TW" sz="3200" spc="-150" dirty="0"/>
              <a:t>),</a:t>
            </a:r>
            <a:r>
              <a:rPr lang="zh-TW" altLang="en-US" sz="3200" spc="-150" dirty="0"/>
              <a:t>觸角亦已開拓至歐洲</a:t>
            </a:r>
            <a:r>
              <a:rPr lang="en-US" altLang="zh-TW" sz="3200" spc="-150" dirty="0"/>
              <a:t>(</a:t>
            </a:r>
            <a:r>
              <a:rPr lang="zh-TW" altLang="en-US" sz="3200" spc="-150" dirty="0"/>
              <a:t>分公司</a:t>
            </a:r>
            <a:r>
              <a:rPr lang="en-US" altLang="zh-TW" sz="3200" spc="-150" dirty="0"/>
              <a:t>),</a:t>
            </a:r>
            <a:r>
              <a:rPr lang="zh-TW" altLang="en-US" sz="3200" spc="-150" dirty="0"/>
              <a:t>目前以 </a:t>
            </a:r>
            <a:r>
              <a:rPr lang="en-US" altLang="zh-TW" sz="3200" spc="-150" dirty="0"/>
              <a:t>O2O(Online To Offline)</a:t>
            </a:r>
            <a:r>
              <a:rPr lang="zh-TW" altLang="en-US" sz="3200" spc="-150" dirty="0"/>
              <a:t>營銷模式進行商品販售。</a:t>
            </a:r>
          </a:p>
          <a:p>
            <a:r>
              <a:rPr lang="zh-TW" altLang="en-US" sz="3200" spc="-150" dirty="0"/>
              <a:t>為刺激商品販售動能</a:t>
            </a:r>
            <a:r>
              <a:rPr lang="en-US" altLang="zh-TW" sz="3200" spc="-150" dirty="0"/>
              <a:t>,</a:t>
            </a:r>
            <a:r>
              <a:rPr lang="zh-TW" altLang="en-US" sz="3200" spc="-150" dirty="0"/>
              <a:t>該公司於每季均提供會員參加抽獎活動</a:t>
            </a:r>
            <a:r>
              <a:rPr lang="en-US" altLang="zh-TW" sz="3200" spc="-150" dirty="0"/>
              <a:t>,</a:t>
            </a:r>
            <a:r>
              <a:rPr lang="zh-TW" altLang="en-US" sz="3200" spc="-150" dirty="0"/>
              <a:t>依據抽獎結果以電子郵件方式通知中獎之會員</a:t>
            </a:r>
            <a:r>
              <a:rPr lang="en-US" altLang="zh-TW" sz="3200" spc="-150" dirty="0"/>
              <a:t>,</a:t>
            </a:r>
            <a:r>
              <a:rPr lang="zh-TW" altLang="en-US" sz="3200" spc="-150" dirty="0"/>
              <a:t>並將所獲獎品寄送至會員指定之地址。</a:t>
            </a:r>
          </a:p>
          <a:p>
            <a:r>
              <a:rPr lang="zh-TW" altLang="en-US" sz="3200" spc="-150" dirty="0"/>
              <a:t>另該公司為強化各業務活動之效能</a:t>
            </a:r>
            <a:r>
              <a:rPr lang="en-US" altLang="zh-TW" sz="3200" spc="-150" dirty="0"/>
              <a:t>,</a:t>
            </a:r>
            <a:r>
              <a:rPr lang="zh-TW" altLang="en-US" sz="3200" spc="-150" dirty="0"/>
              <a:t>因此採購了一批相關軟、硬體設備</a:t>
            </a:r>
            <a:r>
              <a:rPr lang="en-US" altLang="zh-TW" sz="3200" spc="-150" dirty="0"/>
              <a:t>(</a:t>
            </a:r>
            <a:r>
              <a:rPr lang="zh-TW" altLang="en-US" sz="3200" spc="-150" dirty="0"/>
              <a:t>軟、硬體設備資料詳如附錄一</a:t>
            </a:r>
            <a:r>
              <a:rPr lang="en-US" altLang="zh-TW" sz="3200" spc="-150" dirty="0"/>
              <a:t>),</a:t>
            </a:r>
            <a:r>
              <a:rPr lang="zh-TW" altLang="en-US" sz="3200" spc="-150" dirty="0"/>
              <a:t>以滿足公司自動化與資訊化的作業需求。</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3599823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1229231"/>
            <a:ext cx="8249618" cy="5016758"/>
          </a:xfrm>
          <a:prstGeom prst="rect">
            <a:avLst/>
          </a:prstGeom>
        </p:spPr>
        <p:txBody>
          <a:bodyPr wrap="square">
            <a:spAutoFit/>
          </a:bodyPr>
          <a:lstStyle/>
          <a:p>
            <a:r>
              <a:rPr lang="zh-TW" altLang="en-US" sz="3200" spc="-150" dirty="0"/>
              <a:t>附錄一</a:t>
            </a:r>
            <a:r>
              <a:rPr lang="en-US" altLang="zh-TW" sz="3200" spc="-150" dirty="0"/>
              <a:t>:</a:t>
            </a:r>
          </a:p>
          <a:p>
            <a:r>
              <a:rPr lang="en-US" altLang="zh-TW" sz="3200" spc="-150" dirty="0"/>
              <a:t>I. </a:t>
            </a:r>
            <a:r>
              <a:rPr lang="zh-TW" altLang="en-US" sz="3200" spc="-150" dirty="0"/>
              <a:t>軟體明細</a:t>
            </a:r>
            <a:r>
              <a:rPr lang="en-US" altLang="zh-TW" sz="3200" spc="-150" dirty="0"/>
              <a:t>:</a:t>
            </a:r>
          </a:p>
          <a:p>
            <a:r>
              <a:rPr lang="en-US" altLang="zh-TW" sz="3200" spc="-150" dirty="0" err="1"/>
              <a:t>i</a:t>
            </a:r>
            <a:r>
              <a:rPr lang="en-US" altLang="zh-TW" sz="3200" spc="-150" dirty="0"/>
              <a:t>. </a:t>
            </a:r>
            <a:r>
              <a:rPr lang="zh-TW" altLang="en-US" sz="3200" spc="-150" dirty="0"/>
              <a:t>作業系統</a:t>
            </a:r>
          </a:p>
          <a:p>
            <a:r>
              <a:rPr lang="en-US" altLang="zh-TW" sz="3200" spc="-150" dirty="0"/>
              <a:t>ii. </a:t>
            </a:r>
            <a:r>
              <a:rPr lang="zh-TW" altLang="en-US" sz="3200" spc="-150" dirty="0"/>
              <a:t>伺服器軟體</a:t>
            </a:r>
          </a:p>
          <a:p>
            <a:r>
              <a:rPr lang="en-US" altLang="zh-TW" sz="3200" spc="-150" dirty="0"/>
              <a:t>iii. </a:t>
            </a:r>
            <a:r>
              <a:rPr lang="zh-TW" altLang="en-US" sz="3200" spc="-150" dirty="0"/>
              <a:t>資料庫軟體</a:t>
            </a:r>
          </a:p>
          <a:p>
            <a:r>
              <a:rPr lang="en-US" altLang="zh-TW" sz="3200" spc="-150" dirty="0"/>
              <a:t>iv. </a:t>
            </a:r>
            <a:r>
              <a:rPr lang="zh-TW" altLang="en-US" sz="3200" spc="-150" dirty="0"/>
              <a:t>防毒軟體</a:t>
            </a:r>
          </a:p>
          <a:p>
            <a:r>
              <a:rPr lang="en-US" altLang="zh-TW" sz="3200" spc="-150" dirty="0"/>
              <a:t>v. </a:t>
            </a:r>
            <a:r>
              <a:rPr lang="zh-TW" altLang="en-US" sz="3200" spc="-150" dirty="0"/>
              <a:t>客製化 </a:t>
            </a:r>
            <a:r>
              <a:rPr lang="en-US" altLang="zh-TW" sz="3200" spc="-150" dirty="0"/>
              <a:t>ERP </a:t>
            </a:r>
            <a:r>
              <a:rPr lang="zh-TW" altLang="en-US" sz="3200" spc="-150" dirty="0"/>
              <a:t>系統</a:t>
            </a:r>
          </a:p>
          <a:p>
            <a:r>
              <a:rPr lang="en-US" altLang="zh-TW" sz="3200" spc="-150" dirty="0"/>
              <a:t>II. </a:t>
            </a:r>
            <a:r>
              <a:rPr lang="zh-TW" altLang="en-US" sz="3200" spc="-150" dirty="0"/>
              <a:t>硬體明細</a:t>
            </a:r>
            <a:r>
              <a:rPr lang="en-US" altLang="zh-TW" sz="3200" spc="-150" dirty="0"/>
              <a:t>:</a:t>
            </a:r>
          </a:p>
          <a:p>
            <a:r>
              <a:rPr lang="en-US" altLang="zh-TW" sz="3200" spc="-150" dirty="0" err="1"/>
              <a:t>i</a:t>
            </a:r>
            <a:r>
              <a:rPr lang="en-US" altLang="zh-TW" sz="3200" spc="-150" dirty="0"/>
              <a:t>. </a:t>
            </a:r>
            <a:r>
              <a:rPr lang="zh-TW" altLang="en-US" sz="3200" spc="-150" dirty="0"/>
              <a:t>行政電腦硬體</a:t>
            </a:r>
          </a:p>
          <a:p>
            <a:r>
              <a:rPr lang="en-US" altLang="zh-TW" sz="3200" spc="-150" dirty="0"/>
              <a:t>ii. </a:t>
            </a:r>
            <a:r>
              <a:rPr lang="zh-TW" altLang="en-US" sz="3200" spc="-150" dirty="0"/>
              <a:t>伺服器硬體</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4064171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29231"/>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關於該公司法務部門新主管為讓公司有關會員的業務活動能符合法律要求</a:t>
            </a:r>
            <a:r>
              <a:rPr lang="en-US" altLang="zh-TW" sz="3200" spc="-100" dirty="0"/>
              <a:t>,</a:t>
            </a:r>
            <a:r>
              <a:rPr lang="zh-TW" altLang="en-US" sz="3200" spc="-100" dirty="0"/>
              <a:t>因此提出了幾個供執行業務活動之同仁參考運用的法律規範</a:t>
            </a:r>
            <a:r>
              <a:rPr lang="en-US" altLang="zh-TW" sz="3200" spc="-100" dirty="0"/>
              <a:t>,</a:t>
            </a:r>
            <a:r>
              <a:rPr lang="zh-TW" altLang="en-US" sz="3200" spc="-100" dirty="0"/>
              <a:t>下列敘述哪些較正確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a:t>
            </a:r>
            <a:r>
              <a:rPr lang="zh-TW" altLang="en-US" sz="3200" spc="-100" dirty="0"/>
              <a:t>政府採購法</a:t>
            </a:r>
          </a:p>
          <a:p>
            <a:pPr algn="just"/>
            <a:r>
              <a:rPr lang="en-US" altLang="zh-TW" sz="3200" spc="-100" dirty="0"/>
              <a:t>(B) </a:t>
            </a:r>
            <a:r>
              <a:rPr lang="zh-TW" altLang="en-US" sz="3200" spc="-100" dirty="0"/>
              <a:t>個人資料保護法</a:t>
            </a:r>
          </a:p>
          <a:p>
            <a:pPr algn="just"/>
            <a:r>
              <a:rPr lang="en-US" altLang="zh-TW" sz="3200" spc="-100" dirty="0"/>
              <a:t>(C) </a:t>
            </a:r>
            <a:r>
              <a:rPr lang="zh-TW" altLang="en-US" sz="3200" spc="-100" dirty="0"/>
              <a:t>一般資料保護規則</a:t>
            </a:r>
            <a:r>
              <a:rPr lang="en-US" altLang="zh-TW" sz="3200" spc="-100" dirty="0"/>
              <a:t>(General Data Protection Regulation, GDPR)</a:t>
            </a:r>
          </a:p>
          <a:p>
            <a:pPr algn="just"/>
            <a:r>
              <a:rPr lang="en-US" altLang="zh-TW" sz="3200" spc="-100" dirty="0"/>
              <a:t>(D)</a:t>
            </a:r>
            <a:r>
              <a:rPr lang="zh-TW" altLang="en-US" sz="3200" spc="-100" dirty="0"/>
              <a:t>國家標準制定辦法</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246646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29231"/>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關於該公司法務部門新主管為讓公司有關會員的業務活動能符合法律要求</a:t>
            </a:r>
            <a:r>
              <a:rPr lang="en-US" altLang="zh-TW" sz="3200" spc="-100" dirty="0"/>
              <a:t>,</a:t>
            </a:r>
            <a:r>
              <a:rPr lang="zh-TW" altLang="en-US" sz="3200" spc="-100" dirty="0"/>
              <a:t>因此提出了幾個供執行業務活動之同仁參考運用的法律規範</a:t>
            </a:r>
            <a:r>
              <a:rPr lang="en-US" altLang="zh-TW" sz="3200" spc="-100" dirty="0"/>
              <a:t>,</a:t>
            </a:r>
            <a:r>
              <a:rPr lang="zh-TW" altLang="en-US" sz="3200" spc="-100" dirty="0"/>
              <a:t>下列敘述哪些較正確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a:t>
            </a:r>
            <a:r>
              <a:rPr lang="zh-TW" altLang="en-US" sz="3200" spc="-100" dirty="0"/>
              <a:t>政府採購法</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個人</a:t>
            </a:r>
            <a:r>
              <a:rPr lang="zh-TW" altLang="en-US" sz="3200" spc="-100" dirty="0">
                <a:solidFill>
                  <a:srgbClr val="FF0000"/>
                </a:solidFill>
              </a:rPr>
              <a:t>資料保護法</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一般</a:t>
            </a:r>
            <a:r>
              <a:rPr lang="zh-TW" altLang="en-US" sz="3200" spc="-100" dirty="0">
                <a:solidFill>
                  <a:srgbClr val="FF0000"/>
                </a:solidFill>
              </a:rPr>
              <a:t>資料保護規則</a:t>
            </a:r>
            <a:r>
              <a:rPr lang="en-US" altLang="zh-TW" sz="3200" spc="-100" dirty="0">
                <a:solidFill>
                  <a:srgbClr val="FF0000"/>
                </a:solidFill>
              </a:rPr>
              <a:t>(General Data Protection Regulation, GDPR)</a:t>
            </a:r>
          </a:p>
          <a:p>
            <a:pPr algn="just"/>
            <a:r>
              <a:rPr lang="en-US" altLang="zh-TW" sz="3200" spc="-100" dirty="0"/>
              <a:t>(D)</a:t>
            </a:r>
            <a:r>
              <a:rPr lang="zh-TW" altLang="en-US" sz="3200" spc="-100" dirty="0"/>
              <a:t>國家標準制定辦法</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51725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448687"/>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關於該公司為避免個資外洩之風險發生</a:t>
            </a:r>
            <a:r>
              <a:rPr lang="en-US" altLang="zh-TW" sz="3200" spc="-100" dirty="0"/>
              <a:t>,</a:t>
            </a:r>
            <a:r>
              <a:rPr lang="zh-TW" altLang="en-US" sz="3200" spc="-100" dirty="0"/>
              <a:t>公司高層指派有關部門之同仁針對前述要求進行之處理</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將個資外洩風險轉移至保險公司</a:t>
            </a:r>
          </a:p>
          <a:p>
            <a:pPr algn="just"/>
            <a:r>
              <a:rPr lang="en-US" altLang="zh-TW" sz="3200" spc="-100" dirty="0"/>
              <a:t>(B) </a:t>
            </a:r>
            <a:r>
              <a:rPr lang="zh-TW" altLang="en-US" sz="3200" spc="-100" dirty="0"/>
              <a:t>協調會計部門保留預算</a:t>
            </a:r>
          </a:p>
          <a:p>
            <a:pPr algn="just"/>
            <a:r>
              <a:rPr lang="en-US" altLang="zh-TW" sz="3200" spc="-100" dirty="0"/>
              <a:t>(C) </a:t>
            </a:r>
            <a:r>
              <a:rPr lang="zh-TW" altLang="en-US" sz="3200" spc="-100" dirty="0"/>
              <a:t>購買資安設備並進行參數之正確設定</a:t>
            </a:r>
          </a:p>
          <a:p>
            <a:pPr algn="just"/>
            <a:r>
              <a:rPr lang="en-US" altLang="zh-TW" sz="3200" spc="-100" dirty="0"/>
              <a:t>(D)</a:t>
            </a:r>
            <a:r>
              <a:rPr lang="zh-TW" altLang="en-US" sz="3200" spc="-100" dirty="0"/>
              <a:t>進行個人資料之盤點</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84926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448687"/>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關於該公司為避免個資外洩之風險發生</a:t>
            </a:r>
            <a:r>
              <a:rPr lang="en-US" altLang="zh-TW" sz="3200" spc="-100" dirty="0"/>
              <a:t>,</a:t>
            </a:r>
            <a:r>
              <a:rPr lang="zh-TW" altLang="en-US" sz="3200" spc="-100" dirty="0"/>
              <a:t>公司高層指派有關部門之同仁針對前述要求進行之處理</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將個資外洩風險轉移至保險公司</a:t>
            </a:r>
          </a:p>
          <a:p>
            <a:pPr algn="just"/>
            <a:r>
              <a:rPr lang="en-US" altLang="zh-TW" sz="3200" spc="-100" dirty="0">
                <a:solidFill>
                  <a:srgbClr val="FF0000"/>
                </a:solidFill>
              </a:rPr>
              <a:t>(B) </a:t>
            </a:r>
            <a:r>
              <a:rPr lang="zh-TW" altLang="en-US" sz="3200" spc="-100" dirty="0">
                <a:solidFill>
                  <a:srgbClr val="FF0000"/>
                </a:solidFill>
              </a:rPr>
              <a:t>協調會計部門保留預算</a:t>
            </a:r>
          </a:p>
          <a:p>
            <a:pPr algn="just"/>
            <a:r>
              <a:rPr lang="en-US" altLang="zh-TW" sz="3200" spc="-100" dirty="0"/>
              <a:t>(C) </a:t>
            </a:r>
            <a:r>
              <a:rPr lang="zh-TW" altLang="en-US" sz="3200" spc="-100" dirty="0"/>
              <a:t>購買資安設備並進行參數之正確設定</a:t>
            </a:r>
          </a:p>
          <a:p>
            <a:pPr algn="just"/>
            <a:r>
              <a:rPr lang="en-US" altLang="zh-TW" sz="3200" spc="-100" dirty="0"/>
              <a:t>(D)</a:t>
            </a:r>
            <a:r>
              <a:rPr lang="zh-TW" altLang="en-US" sz="3200" spc="-100" dirty="0"/>
              <a:t>進行個人資料之盤點</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716791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76872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關於該公司為強化各業務活動之效能所採購之軟體</a:t>
            </a:r>
            <a:r>
              <a:rPr lang="en-US" altLang="zh-TW" sz="3200" spc="-100" dirty="0"/>
              <a:t>,</a:t>
            </a:r>
            <a:r>
              <a:rPr lang="zh-TW" altLang="en-US" sz="3200" spc="-100" dirty="0"/>
              <a:t>下列何者於上線前必須進行原始碼檢測</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伺服器軟體</a:t>
            </a:r>
          </a:p>
          <a:p>
            <a:pPr algn="just"/>
            <a:r>
              <a:rPr lang="en-US" altLang="zh-TW" sz="3200" spc="-100" dirty="0"/>
              <a:t>(B) </a:t>
            </a:r>
            <a:r>
              <a:rPr lang="zh-TW" altLang="en-US" sz="3200" spc="-100" dirty="0"/>
              <a:t>資料庫軟體</a:t>
            </a:r>
          </a:p>
          <a:p>
            <a:pPr algn="just"/>
            <a:r>
              <a:rPr lang="en-US" altLang="zh-TW" sz="3200" spc="-100" dirty="0"/>
              <a:t>(C) </a:t>
            </a:r>
            <a:r>
              <a:rPr lang="zh-TW" altLang="en-US" sz="3200" spc="-100" dirty="0"/>
              <a:t>防毒軟體</a:t>
            </a:r>
          </a:p>
          <a:p>
            <a:pPr algn="just"/>
            <a:r>
              <a:rPr lang="en-US" altLang="zh-TW" sz="3200" spc="-100" dirty="0"/>
              <a:t>(D)</a:t>
            </a:r>
            <a:r>
              <a:rPr lang="zh-TW" altLang="en-US" sz="3200" spc="-100" dirty="0"/>
              <a:t>客製化 </a:t>
            </a:r>
            <a:r>
              <a:rPr lang="en-US" altLang="zh-TW" sz="3200" spc="-100" dirty="0"/>
              <a:t>ERP </a:t>
            </a:r>
            <a:r>
              <a:rPr lang="zh-TW" altLang="en-US" sz="3200" spc="-100" dirty="0" smtClean="0"/>
              <a:t>系統</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89817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2201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76872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關於該公司為強化各業務活動之效能所採購之軟體</a:t>
            </a:r>
            <a:r>
              <a:rPr lang="en-US" altLang="zh-TW" sz="3200" spc="-100" dirty="0"/>
              <a:t>,</a:t>
            </a:r>
            <a:r>
              <a:rPr lang="zh-TW" altLang="en-US" sz="3200" spc="-100" dirty="0"/>
              <a:t>下列何者於上線前必須進行原始碼檢測</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伺服器軟體</a:t>
            </a:r>
          </a:p>
          <a:p>
            <a:pPr algn="just"/>
            <a:r>
              <a:rPr lang="en-US" altLang="zh-TW" sz="3200" spc="-100" dirty="0"/>
              <a:t>(B) </a:t>
            </a:r>
            <a:r>
              <a:rPr lang="zh-TW" altLang="en-US" sz="3200" spc="-100" dirty="0"/>
              <a:t>資料庫軟體</a:t>
            </a:r>
          </a:p>
          <a:p>
            <a:pPr algn="just"/>
            <a:r>
              <a:rPr lang="en-US" altLang="zh-TW" sz="3200" spc="-100" dirty="0"/>
              <a:t>(C) </a:t>
            </a:r>
            <a:r>
              <a:rPr lang="zh-TW" altLang="en-US" sz="3200" spc="-100" dirty="0"/>
              <a:t>防毒軟體</a:t>
            </a:r>
          </a:p>
          <a:p>
            <a:pPr algn="just"/>
            <a:r>
              <a:rPr lang="en-US" altLang="zh-TW" sz="3200" spc="-100" dirty="0">
                <a:solidFill>
                  <a:srgbClr val="FF0000"/>
                </a:solidFill>
              </a:rPr>
              <a:t>(D)</a:t>
            </a:r>
            <a:r>
              <a:rPr lang="zh-TW" altLang="en-US" sz="3200" spc="-100" dirty="0">
                <a:solidFill>
                  <a:srgbClr val="FF0000"/>
                </a:solidFill>
              </a:rPr>
              <a:t>客製化 </a:t>
            </a:r>
            <a:r>
              <a:rPr lang="en-US" altLang="zh-TW" sz="3200" spc="-100" dirty="0">
                <a:solidFill>
                  <a:srgbClr val="FF0000"/>
                </a:solidFill>
              </a:rPr>
              <a:t>ERP </a:t>
            </a:r>
            <a:r>
              <a:rPr lang="zh-TW" altLang="en-US" sz="3200" spc="-100" dirty="0" smtClean="0">
                <a:solidFill>
                  <a:srgbClr val="FF0000"/>
                </a:solidFill>
              </a:rPr>
              <a:t>系統</a:t>
            </a:r>
            <a:endParaRPr lang="zh-TW" altLang="en-US" sz="3200" spc="-100" dirty="0">
              <a:solidFill>
                <a:srgbClr val="FF0000"/>
              </a:solidFill>
            </a:endParaRP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471844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668143"/>
            <a:ext cx="8249618" cy="4031873"/>
          </a:xfrm>
          <a:prstGeom prst="rect">
            <a:avLst/>
          </a:prstGeom>
        </p:spPr>
        <p:txBody>
          <a:bodyPr wrap="square">
            <a:spAutoFit/>
          </a:bodyPr>
          <a:lstStyle/>
          <a:p>
            <a:pPr algn="just"/>
            <a:r>
              <a:rPr lang="zh-TW" altLang="en-US" sz="3200" spc="-100" dirty="0"/>
              <a:t>承上題</a:t>
            </a:r>
            <a:r>
              <a:rPr lang="en-US" altLang="zh-TW" sz="3200" spc="-100" dirty="0"/>
              <a:t>,</a:t>
            </a:r>
            <a:r>
              <a:rPr lang="zh-TW" altLang="en-US" sz="3200" spc="-100" dirty="0"/>
              <a:t>若活動進行中</a:t>
            </a:r>
            <a:r>
              <a:rPr lang="en-US" altLang="zh-TW" sz="3200" spc="-100" dirty="0"/>
              <a:t>,</a:t>
            </a:r>
            <a:r>
              <a:rPr lang="zh-TW" altLang="en-US" sz="3200" spc="-100" dirty="0"/>
              <a:t>該公司資安人員發現資料庫遭駭客入侵之處理</a:t>
            </a:r>
            <a:r>
              <a:rPr lang="en-US" altLang="zh-TW" sz="3200" spc="-100" dirty="0"/>
              <a:t>,</a:t>
            </a:r>
            <a:r>
              <a:rPr lang="zh-TW" altLang="en-US" sz="3200" spc="-100" dirty="0"/>
              <a:t>下列敘述何者較正確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立即依據緊急應變程序進行</a:t>
            </a:r>
          </a:p>
          <a:p>
            <a:pPr algn="just"/>
            <a:r>
              <a:rPr lang="en-US" altLang="zh-TW" sz="3200" spc="-100" dirty="0"/>
              <a:t>(B) </a:t>
            </a:r>
            <a:r>
              <a:rPr lang="zh-TW" altLang="en-US" sz="3200" spc="-100" dirty="0"/>
              <a:t>立即關閉資料庫伺服器之電源</a:t>
            </a:r>
          </a:p>
          <a:p>
            <a:pPr algn="just"/>
            <a:r>
              <a:rPr lang="en-US" altLang="zh-TW" sz="3200" spc="-100" dirty="0"/>
              <a:t>(C) </a:t>
            </a:r>
            <a:r>
              <a:rPr lang="zh-TW" altLang="en-US" sz="3200" spc="-100" dirty="0"/>
              <a:t>立即通報防毒廠商</a:t>
            </a:r>
          </a:p>
          <a:p>
            <a:pPr algn="just"/>
            <a:r>
              <a:rPr lang="en-US" altLang="zh-TW" sz="3200" spc="-100" dirty="0"/>
              <a:t>(D)</a:t>
            </a:r>
            <a:r>
              <a:rPr lang="zh-TW" altLang="en-US" sz="3200" spc="-100" dirty="0"/>
              <a:t>立即登入資料庫採證</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zh-TW" altLang="en-US" sz="3200" dirty="0"/>
              <a:t>單</a:t>
            </a:r>
            <a:r>
              <a:rPr lang="zh-TW" altLang="en-US" sz="3200" dirty="0" smtClean="0"/>
              <a:t>選題</a:t>
            </a:r>
            <a:r>
              <a:rPr lang="en-US" altLang="zh-TW" sz="3200" dirty="0"/>
              <a:t>)</a:t>
            </a:r>
            <a:endParaRPr lang="zh-TW" altLang="en-US" sz="3200" dirty="0"/>
          </a:p>
        </p:txBody>
      </p:sp>
    </p:spTree>
    <p:extLst>
      <p:ext uri="{BB962C8B-B14F-4D97-AF65-F5344CB8AC3E}">
        <p14:creationId xmlns:p14="http://schemas.microsoft.com/office/powerpoint/2010/main" val="516448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668143"/>
            <a:ext cx="8249618" cy="4031873"/>
          </a:xfrm>
          <a:prstGeom prst="rect">
            <a:avLst/>
          </a:prstGeom>
        </p:spPr>
        <p:txBody>
          <a:bodyPr wrap="square">
            <a:spAutoFit/>
          </a:bodyPr>
          <a:lstStyle/>
          <a:p>
            <a:pPr algn="just"/>
            <a:r>
              <a:rPr lang="zh-TW" altLang="en-US" sz="3200" spc="-100" dirty="0"/>
              <a:t>承上題</a:t>
            </a:r>
            <a:r>
              <a:rPr lang="en-US" altLang="zh-TW" sz="3200" spc="-100" dirty="0"/>
              <a:t>,</a:t>
            </a:r>
            <a:r>
              <a:rPr lang="zh-TW" altLang="en-US" sz="3200" spc="-100" dirty="0"/>
              <a:t>若活動進行中</a:t>
            </a:r>
            <a:r>
              <a:rPr lang="en-US" altLang="zh-TW" sz="3200" spc="-100" dirty="0"/>
              <a:t>,</a:t>
            </a:r>
            <a:r>
              <a:rPr lang="zh-TW" altLang="en-US" sz="3200" spc="-100" dirty="0"/>
              <a:t>該公司資安人員發現資料庫遭駭客入侵之處理</a:t>
            </a:r>
            <a:r>
              <a:rPr lang="en-US" altLang="zh-TW" sz="3200" spc="-100" dirty="0"/>
              <a:t>,</a:t>
            </a:r>
            <a:r>
              <a:rPr lang="zh-TW" altLang="en-US" sz="3200" spc="-100" dirty="0"/>
              <a:t>下列敘述何者較正確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立即依據緊急應變程序進行</a:t>
            </a:r>
          </a:p>
          <a:p>
            <a:pPr algn="just"/>
            <a:r>
              <a:rPr lang="en-US" altLang="zh-TW" sz="3200" spc="-100" dirty="0"/>
              <a:t>(B) </a:t>
            </a:r>
            <a:r>
              <a:rPr lang="zh-TW" altLang="en-US" sz="3200" spc="-100" dirty="0"/>
              <a:t>立即關閉資料庫伺服器之電源</a:t>
            </a:r>
          </a:p>
          <a:p>
            <a:pPr algn="just"/>
            <a:r>
              <a:rPr lang="en-US" altLang="zh-TW" sz="3200" spc="-100" dirty="0"/>
              <a:t>(C) </a:t>
            </a:r>
            <a:r>
              <a:rPr lang="zh-TW" altLang="en-US" sz="3200" spc="-100" dirty="0"/>
              <a:t>立即通報防毒廠商</a:t>
            </a:r>
          </a:p>
          <a:p>
            <a:pPr algn="just"/>
            <a:r>
              <a:rPr lang="en-US" altLang="zh-TW" sz="3200" spc="-100" dirty="0"/>
              <a:t>(D)</a:t>
            </a:r>
            <a:r>
              <a:rPr lang="zh-TW" altLang="en-US" sz="3200" spc="-100" dirty="0"/>
              <a:t>立即登入資料庫採證</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zh-TW" altLang="en-US" sz="3200" dirty="0"/>
              <a:t>單</a:t>
            </a:r>
            <a:r>
              <a:rPr lang="zh-TW" altLang="en-US" sz="3200" dirty="0" smtClean="0"/>
              <a:t>選題</a:t>
            </a:r>
            <a:r>
              <a:rPr lang="en-US" altLang="zh-TW" sz="3200" dirty="0"/>
              <a:t>)</a:t>
            </a:r>
            <a:endParaRPr lang="zh-TW" altLang="en-US" sz="3200" dirty="0"/>
          </a:p>
        </p:txBody>
      </p:sp>
    </p:spTree>
    <p:extLst>
      <p:ext uri="{BB962C8B-B14F-4D97-AF65-F5344CB8AC3E}">
        <p14:creationId xmlns:p14="http://schemas.microsoft.com/office/powerpoint/2010/main" val="941567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6919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6001643"/>
          </a:xfrm>
          <a:prstGeom prst="rect">
            <a:avLst/>
          </a:prstGeom>
        </p:spPr>
        <p:txBody>
          <a:bodyPr wrap="square">
            <a:spAutoFit/>
          </a:bodyPr>
          <a:lstStyle/>
          <a:p>
            <a:r>
              <a:rPr lang="zh-TW" altLang="en-US" sz="3200" spc="-150" dirty="0"/>
              <a:t>超能力公司於年初通過全公司 </a:t>
            </a:r>
            <a:r>
              <a:rPr lang="en-US" altLang="zh-TW" sz="3200" spc="-150" dirty="0"/>
              <a:t>ISO/IEC 27001 </a:t>
            </a:r>
            <a:r>
              <a:rPr lang="zh-TW" altLang="en-US" sz="3200" spc="-150" dirty="0"/>
              <a:t>驗證</a:t>
            </a:r>
            <a:r>
              <a:rPr lang="en-US" altLang="zh-TW" sz="3200" spc="-150" dirty="0"/>
              <a:t>,</a:t>
            </a:r>
            <a:r>
              <a:rPr lang="zh-TW" altLang="en-US" sz="3200" spc="-150" dirty="0"/>
              <a:t>其中關於系統維運部分的相關政策</a:t>
            </a:r>
            <a:r>
              <a:rPr lang="en-US" altLang="zh-TW" sz="3200" spc="-150" dirty="0"/>
              <a:t>,</a:t>
            </a:r>
            <a:r>
              <a:rPr lang="zh-TW" altLang="en-US" sz="3200" spc="-150" dirty="0"/>
              <a:t>要求重要系統中斷時間不得超過 </a:t>
            </a:r>
            <a:r>
              <a:rPr lang="en-US" altLang="zh-TW" sz="3200" spc="-150" dirty="0"/>
              <a:t>2 </a:t>
            </a:r>
            <a:r>
              <a:rPr lang="zh-TW" altLang="en-US" sz="3200" spc="-150" dirty="0"/>
              <a:t>小時</a:t>
            </a:r>
            <a:r>
              <a:rPr lang="en-US" altLang="zh-TW" sz="3200" spc="-150" dirty="0"/>
              <a:t>,</a:t>
            </a:r>
            <a:r>
              <a:rPr lang="zh-TW" altLang="en-US" sz="3200" spc="-150" dirty="0"/>
              <a:t>所有重要系統及其相關支援環境皆依此標準建立。</a:t>
            </a:r>
          </a:p>
          <a:p>
            <a:r>
              <a:rPr lang="zh-TW" altLang="en-US" sz="3200" spc="-150" dirty="0"/>
              <a:t>超能力公司年中接獲開心買公司重要訂單</a:t>
            </a:r>
            <a:r>
              <a:rPr lang="en-US" altLang="zh-TW" sz="3200" spc="-150" dirty="0"/>
              <a:t>,</a:t>
            </a:r>
            <a:r>
              <a:rPr lang="zh-TW" altLang="en-US" sz="3200" spc="-150" dirty="0"/>
              <a:t>由公司負責提供環境建立並維護開心買公司網路訂購系統</a:t>
            </a:r>
            <a:r>
              <a:rPr lang="en-US" altLang="zh-TW" sz="3200" spc="-150" dirty="0"/>
              <a:t>,</a:t>
            </a:r>
            <a:r>
              <a:rPr lang="zh-TW" altLang="en-US" sz="3200" spc="-150" dirty="0"/>
              <a:t>並於合約要求該網路訂購系統若因該公司之問題中斷超過 </a:t>
            </a:r>
            <a:r>
              <a:rPr lang="en-US" altLang="zh-TW" sz="3200" spc="-150" dirty="0"/>
              <a:t>3 </a:t>
            </a:r>
            <a:r>
              <a:rPr lang="zh-TW" altLang="en-US" sz="3200" spc="-150" dirty="0"/>
              <a:t>分鐘</a:t>
            </a:r>
            <a:r>
              <a:rPr lang="en-US" altLang="zh-TW" sz="3200" spc="-150" dirty="0"/>
              <a:t>,</a:t>
            </a:r>
            <a:r>
              <a:rPr lang="zh-TW" altLang="en-US" sz="3200" spc="-150" dirty="0"/>
              <a:t>超能力公司需賠償開心買公司</a:t>
            </a:r>
            <a:r>
              <a:rPr lang="zh-TW" altLang="en-US" sz="3200" spc="-150" dirty="0" smtClean="0"/>
              <a:t>。</a:t>
            </a:r>
            <a:endParaRPr lang="en-US" altLang="zh-TW" sz="3200" spc="-150" dirty="0" smtClean="0"/>
          </a:p>
          <a:p>
            <a:r>
              <a:rPr lang="zh-TW" altLang="en-US" sz="3200" spc="-150" dirty="0" smtClean="0"/>
              <a:t>超</a:t>
            </a:r>
            <a:r>
              <a:rPr lang="zh-TW" altLang="en-US" sz="3200" spc="-150" dirty="0"/>
              <a:t>能力公司據此將該系統判定為重要系統</a:t>
            </a:r>
            <a:r>
              <a:rPr lang="en-US" altLang="zh-TW" sz="3200" spc="-150" dirty="0"/>
              <a:t>,</a:t>
            </a:r>
            <a:r>
              <a:rPr lang="zh-TW" altLang="en-US" sz="3200" spc="-150" dirty="0"/>
              <a:t>並於既有重要系統支援環境導入此新架設的購物系統</a:t>
            </a:r>
            <a:r>
              <a:rPr lang="en-US" altLang="zh-TW" sz="3200" spc="-150" dirty="0"/>
              <a:t>,</a:t>
            </a:r>
            <a:r>
              <a:rPr lang="zh-TW" altLang="en-US" sz="3200" spc="-150" dirty="0"/>
              <a:t>並為該系統在原機房建立備援機制。</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a:t>
            </a:r>
            <a:endParaRPr lang="zh-TW" altLang="en-US" sz="3200" dirty="0"/>
          </a:p>
        </p:txBody>
      </p:sp>
    </p:spTree>
    <p:extLst>
      <p:ext uri="{BB962C8B-B14F-4D97-AF65-F5344CB8AC3E}">
        <p14:creationId xmlns:p14="http://schemas.microsoft.com/office/powerpoint/2010/main" val="1626695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485263"/>
            <a:ext cx="856792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關於超能力公司將接獲開心買公司訂單並導入新系統視為重大事件</a:t>
            </a:r>
            <a:r>
              <a:rPr lang="en-US" altLang="zh-TW" sz="3200" spc="-100" dirty="0"/>
              <a:t>,</a:t>
            </a:r>
            <a:r>
              <a:rPr lang="zh-TW" altLang="en-US" sz="3200" spc="-100" dirty="0"/>
              <a:t>依據 </a:t>
            </a:r>
            <a:r>
              <a:rPr lang="en-US" altLang="zh-TW" sz="3200" spc="-100" dirty="0"/>
              <a:t>ISO/IEC 27001 </a:t>
            </a:r>
            <a:r>
              <a:rPr lang="zh-TW" altLang="en-US" sz="3200" spc="-100" dirty="0"/>
              <a:t>之規範</a:t>
            </a:r>
            <a:r>
              <a:rPr lang="en-US" altLang="zh-TW" sz="3200" spc="-100" dirty="0"/>
              <a:t>,</a:t>
            </a:r>
            <a:r>
              <a:rPr lang="zh-TW" altLang="en-US" sz="3200" spc="-100" dirty="0"/>
              <a:t>下列哪些是超能力公司應進行之事項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重新審查資安政策確認其合宜性</a:t>
            </a:r>
          </a:p>
          <a:p>
            <a:pPr algn="just"/>
            <a:r>
              <a:rPr lang="en-US" altLang="zh-TW" sz="3200" spc="-100" dirty="0"/>
              <a:t>(B</a:t>
            </a:r>
            <a:r>
              <a:rPr lang="en-US" altLang="zh-TW" sz="3200" spc="-100" dirty="0" smtClean="0"/>
              <a:t>)</a:t>
            </a:r>
            <a:r>
              <a:rPr lang="zh-TW" altLang="en-US" sz="3200" spc="-100" dirty="0" smtClean="0"/>
              <a:t>新</a:t>
            </a:r>
            <a:r>
              <a:rPr lang="zh-TW" altLang="en-US" sz="3200" spc="-100" dirty="0"/>
              <a:t>系統導入後</a:t>
            </a:r>
            <a:r>
              <a:rPr lang="en-US" altLang="zh-TW" sz="3200" spc="-100" dirty="0"/>
              <a:t>,</a:t>
            </a:r>
            <a:r>
              <a:rPr lang="zh-TW" altLang="en-US" sz="3200" spc="-100" dirty="0"/>
              <a:t>須重新申請 </a:t>
            </a:r>
            <a:r>
              <a:rPr lang="en-US" altLang="zh-TW" sz="3200" spc="-100" dirty="0"/>
              <a:t>ISO/IEC </a:t>
            </a:r>
            <a:r>
              <a:rPr lang="en-US" altLang="zh-TW" sz="3200" spc="-100" dirty="0" smtClean="0"/>
              <a:t>27001</a:t>
            </a:r>
            <a:r>
              <a:rPr lang="zh-TW" altLang="en-US" sz="3200" spc="-100" dirty="0" smtClean="0"/>
              <a:t>之</a:t>
            </a:r>
            <a:r>
              <a:rPr lang="zh-TW" altLang="en-US" sz="3200" spc="-100" dirty="0"/>
              <a:t>驗證</a:t>
            </a:r>
          </a:p>
          <a:p>
            <a:pPr algn="just"/>
            <a:r>
              <a:rPr lang="en-US" altLang="zh-TW" sz="3200" spc="-100" dirty="0"/>
              <a:t>(C</a:t>
            </a:r>
            <a:r>
              <a:rPr lang="en-US" altLang="zh-TW" sz="3200" spc="-100" dirty="0" smtClean="0"/>
              <a:t>)</a:t>
            </a:r>
            <a:r>
              <a:rPr lang="zh-TW" altLang="en-US" sz="3200" spc="-100" dirty="0" smtClean="0"/>
              <a:t>針對</a:t>
            </a:r>
            <a:r>
              <a:rPr lang="zh-TW" altLang="en-US" sz="3200" spc="-100" dirty="0"/>
              <a:t>此變化進行風險評估</a:t>
            </a:r>
          </a:p>
          <a:p>
            <a:pPr algn="just"/>
            <a:r>
              <a:rPr lang="en-US" altLang="zh-TW" sz="3200" spc="-100" dirty="0"/>
              <a:t>(D)</a:t>
            </a:r>
            <a:r>
              <a:rPr lang="zh-TW" altLang="en-US" sz="3200" spc="-100" dirty="0"/>
              <a:t>對於新系統的導入進行安全性評估及容量管制評估</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zh-TW" altLang="en-US" sz="3200" dirty="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56202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485263"/>
            <a:ext cx="856792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關於超能力公司將接獲開心買公司訂單並導入新系統視為重大事件</a:t>
            </a:r>
            <a:r>
              <a:rPr lang="en-US" altLang="zh-TW" sz="3200" spc="-100" dirty="0"/>
              <a:t>,</a:t>
            </a:r>
            <a:r>
              <a:rPr lang="zh-TW" altLang="en-US" sz="3200" spc="-100" dirty="0"/>
              <a:t>依據 </a:t>
            </a:r>
            <a:r>
              <a:rPr lang="en-US" altLang="zh-TW" sz="3200" spc="-100" dirty="0"/>
              <a:t>ISO/IEC 27001 </a:t>
            </a:r>
            <a:r>
              <a:rPr lang="zh-TW" altLang="en-US" sz="3200" spc="-100" dirty="0"/>
              <a:t>之規範</a:t>
            </a:r>
            <a:r>
              <a:rPr lang="en-US" altLang="zh-TW" sz="3200" spc="-100" dirty="0"/>
              <a:t>,</a:t>
            </a:r>
            <a:r>
              <a:rPr lang="zh-TW" altLang="en-US" sz="3200" spc="-100" dirty="0"/>
              <a:t>下列哪些是超能力公司應進行之事項</a:t>
            </a:r>
            <a:r>
              <a:rPr lang="en-US" altLang="zh-TW" sz="3200" spc="-100" dirty="0" smtClean="0"/>
              <a:t>?</a:t>
            </a:r>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重新審查資安政策確認其合宜性</a:t>
            </a:r>
          </a:p>
          <a:p>
            <a:pPr algn="just"/>
            <a:r>
              <a:rPr lang="en-US" altLang="zh-TW" sz="3200" spc="-100" dirty="0"/>
              <a:t>(B</a:t>
            </a:r>
            <a:r>
              <a:rPr lang="en-US" altLang="zh-TW" sz="3200" spc="-100" dirty="0" smtClean="0"/>
              <a:t>)</a:t>
            </a:r>
            <a:r>
              <a:rPr lang="zh-TW" altLang="en-US" sz="3200" spc="-100" dirty="0" smtClean="0"/>
              <a:t>新</a:t>
            </a:r>
            <a:r>
              <a:rPr lang="zh-TW" altLang="en-US" sz="3200" spc="-100" dirty="0"/>
              <a:t>系統導入後</a:t>
            </a:r>
            <a:r>
              <a:rPr lang="en-US" altLang="zh-TW" sz="3200" spc="-100" dirty="0"/>
              <a:t>,</a:t>
            </a:r>
            <a:r>
              <a:rPr lang="zh-TW" altLang="en-US" sz="3200" spc="-100" dirty="0"/>
              <a:t>須重新申請 </a:t>
            </a:r>
            <a:r>
              <a:rPr lang="en-US" altLang="zh-TW" sz="3200" spc="-100" dirty="0"/>
              <a:t>ISO/IEC </a:t>
            </a:r>
            <a:r>
              <a:rPr lang="en-US" altLang="zh-TW" sz="3200" spc="-100" dirty="0" smtClean="0"/>
              <a:t>27001</a:t>
            </a:r>
            <a:r>
              <a:rPr lang="zh-TW" altLang="en-US" sz="3200" spc="-100" dirty="0" smtClean="0"/>
              <a:t>之</a:t>
            </a:r>
            <a:r>
              <a:rPr lang="zh-TW" altLang="en-US" sz="3200" spc="-100" dirty="0"/>
              <a:t>驗證</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針對</a:t>
            </a:r>
            <a:r>
              <a:rPr lang="zh-TW" altLang="en-US" sz="3200" spc="-100" dirty="0">
                <a:solidFill>
                  <a:srgbClr val="FF0000"/>
                </a:solidFill>
              </a:rPr>
              <a:t>此變化進行風險評估</a:t>
            </a:r>
          </a:p>
          <a:p>
            <a:pPr algn="just"/>
            <a:r>
              <a:rPr lang="en-US" altLang="zh-TW" sz="3200" spc="-100" dirty="0">
                <a:solidFill>
                  <a:srgbClr val="FF0000"/>
                </a:solidFill>
              </a:rPr>
              <a:t>(D)</a:t>
            </a:r>
            <a:r>
              <a:rPr lang="zh-TW" altLang="en-US" sz="3200" spc="-100" dirty="0">
                <a:solidFill>
                  <a:srgbClr val="FF0000"/>
                </a:solidFill>
              </a:rPr>
              <a:t>對於新系統的導入進行安全性評估及容量管制評估</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zh-TW" altLang="en-US" sz="3200" dirty="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483612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01799"/>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關於超能力公司依完整評估後決定的備援模式</a:t>
            </a:r>
            <a:r>
              <a:rPr lang="en-US" altLang="zh-TW" sz="3200" spc="-100" dirty="0"/>
              <a:t>,</a:t>
            </a:r>
            <a:r>
              <a:rPr lang="zh-TW" altLang="en-US" sz="3200" spc="-100" dirty="0"/>
              <a:t>若從公司管理決策階層的角度來看</a:t>
            </a:r>
            <a:r>
              <a:rPr lang="en-US" altLang="zh-TW" sz="3200" spc="-100" dirty="0"/>
              <a:t>,</a:t>
            </a:r>
            <a:r>
              <a:rPr lang="zh-TW" altLang="en-US" sz="3200" spc="-100" dirty="0"/>
              <a:t>下列敘述何者最適當</a:t>
            </a:r>
            <a:r>
              <a:rPr lang="en-US" altLang="zh-TW" sz="3200" spc="-100" dirty="0" smtClean="0"/>
              <a:t>?</a:t>
            </a:r>
          </a:p>
          <a:p>
            <a:pPr algn="just"/>
            <a:endParaRPr lang="en-US" altLang="zh-TW" sz="3200" spc="-100" dirty="0" smtClean="0"/>
          </a:p>
          <a:p>
            <a:pPr algn="just"/>
            <a:endParaRPr lang="en-US" altLang="zh-TW" sz="3200" spc="-100" dirty="0"/>
          </a:p>
          <a:p>
            <a:pPr algn="just"/>
            <a:r>
              <a:rPr lang="en-US" altLang="zh-TW" sz="3200" spc="-100" dirty="0"/>
              <a:t>(A)</a:t>
            </a:r>
            <a:r>
              <a:rPr lang="zh-TW" altLang="en-US" sz="3200" spc="-100" dirty="0"/>
              <a:t>此備援模式不正確</a:t>
            </a:r>
            <a:r>
              <a:rPr lang="en-US" altLang="zh-TW" sz="3200" spc="-100" dirty="0"/>
              <a:t>,</a:t>
            </a:r>
            <a:r>
              <a:rPr lang="zh-TW" altLang="en-US" sz="3200" spc="-100" dirty="0"/>
              <a:t>因為未能滿足客戶要求</a:t>
            </a:r>
          </a:p>
          <a:p>
            <a:pPr algn="just"/>
            <a:r>
              <a:rPr lang="en-US" altLang="zh-TW" sz="3200" spc="-100" dirty="0"/>
              <a:t>(B</a:t>
            </a:r>
            <a:r>
              <a:rPr lang="en-US" altLang="zh-TW" sz="3200" spc="-100" dirty="0" smtClean="0"/>
              <a:t>)</a:t>
            </a:r>
            <a:r>
              <a:rPr lang="zh-TW" altLang="en-US" sz="3200" spc="-100" dirty="0" smtClean="0"/>
              <a:t>此</a:t>
            </a:r>
            <a:r>
              <a:rPr lang="zh-TW" altLang="en-US" sz="3200" spc="-100" dirty="0"/>
              <a:t>備援模式不正確</a:t>
            </a:r>
            <a:r>
              <a:rPr lang="en-US" altLang="zh-TW" sz="3200" spc="-100" dirty="0"/>
              <a:t>,</a:t>
            </a:r>
            <a:r>
              <a:rPr lang="zh-TW" altLang="en-US" sz="3200" spc="-100" dirty="0"/>
              <a:t>因為可能因此而被罰款</a:t>
            </a:r>
          </a:p>
          <a:p>
            <a:pPr algn="just"/>
            <a:r>
              <a:rPr lang="en-US" altLang="zh-TW" sz="3200" spc="-100" dirty="0"/>
              <a:t>(C</a:t>
            </a:r>
            <a:r>
              <a:rPr lang="en-US" altLang="zh-TW" sz="3200" spc="-100" dirty="0" smtClean="0"/>
              <a:t>)</a:t>
            </a:r>
            <a:r>
              <a:rPr lang="zh-TW" altLang="en-US" sz="3200" spc="-100" dirty="0" smtClean="0"/>
              <a:t>此</a:t>
            </a:r>
            <a:r>
              <a:rPr lang="zh-TW" altLang="en-US" sz="3200" spc="-100" dirty="0"/>
              <a:t>備援模式正確</a:t>
            </a:r>
            <a:r>
              <a:rPr lang="en-US" altLang="zh-TW" sz="3200" spc="-100" dirty="0"/>
              <a:t>,</a:t>
            </a:r>
            <a:r>
              <a:rPr lang="zh-TW" altLang="en-US" sz="3200" spc="-100" dirty="0"/>
              <a:t>因為符合公司的相關政策</a:t>
            </a:r>
          </a:p>
          <a:p>
            <a:pPr algn="just"/>
            <a:r>
              <a:rPr lang="en-US" altLang="zh-TW" sz="3200" spc="-100" dirty="0"/>
              <a:t>(D)</a:t>
            </a:r>
            <a:r>
              <a:rPr lang="zh-TW" altLang="en-US" sz="3200" spc="-100" dirty="0"/>
              <a:t>此備援模式正確</a:t>
            </a:r>
            <a:r>
              <a:rPr lang="en-US" altLang="zh-TW" sz="3200" spc="-100" dirty="0"/>
              <a:t>,</a:t>
            </a:r>
            <a:r>
              <a:rPr lang="zh-TW" altLang="en-US" sz="3200" spc="-100" dirty="0"/>
              <a:t>因為經過完整評估後確認產生的風險及衝擊在公司可承受範圍</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00832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01799"/>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關於超能力公司依完整評估後決定的備援模式</a:t>
            </a:r>
            <a:r>
              <a:rPr lang="en-US" altLang="zh-TW" sz="3200" spc="-100" dirty="0"/>
              <a:t>,</a:t>
            </a:r>
            <a:r>
              <a:rPr lang="zh-TW" altLang="en-US" sz="3200" spc="-100" dirty="0"/>
              <a:t>若從公司管理決策階層的角度來看</a:t>
            </a:r>
            <a:r>
              <a:rPr lang="en-US" altLang="zh-TW" sz="3200" spc="-100" dirty="0"/>
              <a:t>,</a:t>
            </a:r>
            <a:r>
              <a:rPr lang="zh-TW" altLang="en-US" sz="3200" spc="-100" dirty="0"/>
              <a:t>下列敘述何者最適當</a:t>
            </a:r>
            <a:r>
              <a:rPr lang="en-US" altLang="zh-TW" sz="3200" spc="-100" dirty="0" smtClean="0"/>
              <a:t>?</a:t>
            </a:r>
          </a:p>
          <a:p>
            <a:pPr algn="just"/>
            <a:endParaRPr lang="en-US" altLang="zh-TW" sz="3200" spc="-100" dirty="0" smtClean="0"/>
          </a:p>
          <a:p>
            <a:pPr algn="just"/>
            <a:endParaRPr lang="en-US" altLang="zh-TW" sz="3200" spc="-100" dirty="0"/>
          </a:p>
          <a:p>
            <a:pPr algn="just"/>
            <a:r>
              <a:rPr lang="en-US" altLang="zh-TW" sz="3200" spc="-100" dirty="0"/>
              <a:t>(A)</a:t>
            </a:r>
            <a:r>
              <a:rPr lang="zh-TW" altLang="en-US" sz="3200" spc="-100" dirty="0"/>
              <a:t>此備援模式不正確</a:t>
            </a:r>
            <a:r>
              <a:rPr lang="en-US" altLang="zh-TW" sz="3200" spc="-100" dirty="0"/>
              <a:t>,</a:t>
            </a:r>
            <a:r>
              <a:rPr lang="zh-TW" altLang="en-US" sz="3200" spc="-100" dirty="0"/>
              <a:t>因為未能滿足客戶要求</a:t>
            </a:r>
          </a:p>
          <a:p>
            <a:pPr algn="just"/>
            <a:r>
              <a:rPr lang="en-US" altLang="zh-TW" sz="3200" spc="-100" dirty="0"/>
              <a:t>(B</a:t>
            </a:r>
            <a:r>
              <a:rPr lang="en-US" altLang="zh-TW" sz="3200" spc="-100" dirty="0" smtClean="0"/>
              <a:t>)</a:t>
            </a:r>
            <a:r>
              <a:rPr lang="zh-TW" altLang="en-US" sz="3200" spc="-100" dirty="0" smtClean="0"/>
              <a:t>此</a:t>
            </a:r>
            <a:r>
              <a:rPr lang="zh-TW" altLang="en-US" sz="3200" spc="-100" dirty="0"/>
              <a:t>備援模式不正確</a:t>
            </a:r>
            <a:r>
              <a:rPr lang="en-US" altLang="zh-TW" sz="3200" spc="-100" dirty="0"/>
              <a:t>,</a:t>
            </a:r>
            <a:r>
              <a:rPr lang="zh-TW" altLang="en-US" sz="3200" spc="-100" dirty="0"/>
              <a:t>因為可能因此而被罰款</a:t>
            </a:r>
          </a:p>
          <a:p>
            <a:pPr algn="just"/>
            <a:r>
              <a:rPr lang="en-US" altLang="zh-TW" sz="3200" spc="-100" dirty="0"/>
              <a:t>(C</a:t>
            </a:r>
            <a:r>
              <a:rPr lang="en-US" altLang="zh-TW" sz="3200" spc="-100" dirty="0" smtClean="0"/>
              <a:t>)</a:t>
            </a:r>
            <a:r>
              <a:rPr lang="zh-TW" altLang="en-US" sz="3200" spc="-100" dirty="0" smtClean="0"/>
              <a:t>此</a:t>
            </a:r>
            <a:r>
              <a:rPr lang="zh-TW" altLang="en-US" sz="3200" spc="-100" dirty="0"/>
              <a:t>備援模式正確</a:t>
            </a:r>
            <a:r>
              <a:rPr lang="en-US" altLang="zh-TW" sz="3200" spc="-100" dirty="0"/>
              <a:t>,</a:t>
            </a:r>
            <a:r>
              <a:rPr lang="zh-TW" altLang="en-US" sz="3200" spc="-100" dirty="0"/>
              <a:t>因為符合公司的相關政策</a:t>
            </a:r>
          </a:p>
          <a:p>
            <a:pPr algn="just"/>
            <a:r>
              <a:rPr lang="en-US" altLang="zh-TW" sz="3200" spc="-100" dirty="0">
                <a:solidFill>
                  <a:srgbClr val="FF0000"/>
                </a:solidFill>
              </a:rPr>
              <a:t>(D)</a:t>
            </a:r>
            <a:r>
              <a:rPr lang="zh-TW" altLang="en-US" sz="3200" spc="-100" dirty="0">
                <a:solidFill>
                  <a:srgbClr val="FF0000"/>
                </a:solidFill>
              </a:rPr>
              <a:t>此備援模式正確</a:t>
            </a:r>
            <a:r>
              <a:rPr lang="en-US" altLang="zh-TW" sz="3200" spc="-100" dirty="0">
                <a:solidFill>
                  <a:srgbClr val="FF0000"/>
                </a:solidFill>
              </a:rPr>
              <a:t>,</a:t>
            </a:r>
            <a:r>
              <a:rPr lang="zh-TW" altLang="en-US" sz="3200" spc="-100" dirty="0">
                <a:solidFill>
                  <a:srgbClr val="FF0000"/>
                </a:solidFill>
              </a:rPr>
              <a:t>因為經過完整評估後確認產生的風險及衝擊在公司可承受範圍</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9885295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83767" y="160413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關於超能力公司決定要符合合約所述的系統維運規格</a:t>
            </a:r>
            <a:r>
              <a:rPr lang="en-US" altLang="zh-TW" sz="3200" spc="-100" dirty="0"/>
              <a:t>,</a:t>
            </a:r>
            <a:r>
              <a:rPr lang="zh-TW" altLang="en-US" sz="3200" spc="-100" dirty="0"/>
              <a:t>下列何種備援模式最為適合</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(A)Cold Site(</a:t>
            </a:r>
            <a:r>
              <a:rPr lang="zh-TW" altLang="en-US" sz="3200" spc="-100" dirty="0"/>
              <a:t>冷備援</a:t>
            </a:r>
            <a:r>
              <a:rPr lang="en-US" altLang="zh-TW" sz="3200" spc="-100" dirty="0"/>
              <a:t>)</a:t>
            </a:r>
          </a:p>
          <a:p>
            <a:pPr algn="just"/>
            <a:r>
              <a:rPr lang="en-US" altLang="zh-TW" sz="3200" spc="-100" dirty="0"/>
              <a:t>(</a:t>
            </a:r>
            <a:r>
              <a:rPr lang="en-US" altLang="zh-TW" sz="3200" spc="-100" dirty="0" smtClean="0"/>
              <a:t>B)Warm </a:t>
            </a:r>
            <a:r>
              <a:rPr lang="en-US" altLang="zh-TW" sz="3200" spc="-100" dirty="0"/>
              <a:t>Site(</a:t>
            </a:r>
            <a:r>
              <a:rPr lang="zh-TW" altLang="en-US" sz="3200" spc="-100" dirty="0"/>
              <a:t>暖備援</a:t>
            </a:r>
            <a:r>
              <a:rPr lang="en-US" altLang="zh-TW" sz="3200" spc="-100" dirty="0"/>
              <a:t>)</a:t>
            </a:r>
          </a:p>
          <a:p>
            <a:pPr algn="just"/>
            <a:r>
              <a:rPr lang="en-US" altLang="zh-TW" sz="3200" spc="-100" dirty="0"/>
              <a:t>(</a:t>
            </a:r>
            <a:r>
              <a:rPr lang="en-US" altLang="zh-TW" sz="3200" spc="-100" dirty="0" smtClean="0"/>
              <a:t>C)Hot </a:t>
            </a:r>
            <a:r>
              <a:rPr lang="en-US" altLang="zh-TW" sz="3200" spc="-100" dirty="0"/>
              <a:t>Site(</a:t>
            </a:r>
            <a:r>
              <a:rPr lang="zh-TW" altLang="en-US" sz="3200" spc="-100" dirty="0"/>
              <a:t>熱備援</a:t>
            </a:r>
            <a:r>
              <a:rPr lang="en-US" altLang="zh-TW" sz="3200" spc="-100" dirty="0"/>
              <a:t>)</a:t>
            </a:r>
          </a:p>
          <a:p>
            <a:pPr algn="just"/>
            <a:r>
              <a:rPr lang="en-US" altLang="zh-TW" sz="3200" spc="-100" dirty="0"/>
              <a:t>(D)</a:t>
            </a:r>
            <a:r>
              <a:rPr lang="zh-TW" altLang="en-US" sz="3200" spc="-100" dirty="0"/>
              <a:t>依照題目所述之規劃即可</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1970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734" y="592133"/>
            <a:ext cx="8577937" cy="6370975"/>
          </a:xfrm>
          <a:prstGeom prst="rect">
            <a:avLst/>
          </a:prstGeom>
        </p:spPr>
        <p:txBody>
          <a:bodyPr wrap="square">
            <a:spAutoFit/>
          </a:bodyPr>
          <a:lstStyle/>
          <a:p>
            <a:pPr algn="just"/>
            <a:r>
              <a:rPr lang="zh-TW" altLang="en-US" sz="2400" spc="-100" dirty="0"/>
              <a:t>某上櫃企業已通過 </a:t>
            </a:r>
            <a:r>
              <a:rPr lang="en-US" altLang="zh-TW" sz="2400" spc="-100" dirty="0"/>
              <a:t>ISO/IEC 27001 </a:t>
            </a:r>
            <a:r>
              <a:rPr lang="zh-TW" altLang="en-US" sz="2400" spc="-100" dirty="0"/>
              <a:t>認證</a:t>
            </a:r>
            <a:r>
              <a:rPr lang="en-US" altLang="zh-TW" sz="2400" spc="-100" dirty="0"/>
              <a:t>,</a:t>
            </a:r>
            <a:r>
              <a:rPr lang="zh-TW" altLang="en-US" sz="2400" spc="-100" dirty="0"/>
              <a:t>於某上班日發現公司半數同仁 </a:t>
            </a:r>
            <a:r>
              <a:rPr lang="en-US" altLang="zh-TW" sz="2400" spc="-100" dirty="0"/>
              <a:t>AD </a:t>
            </a:r>
            <a:r>
              <a:rPr lang="zh-TW" altLang="en-US" sz="2400" spc="-100" dirty="0"/>
              <a:t>帳號遭到鎖定</a:t>
            </a:r>
            <a:r>
              <a:rPr lang="en-US" altLang="zh-TW" sz="2400" spc="-100" dirty="0"/>
              <a:t>,</a:t>
            </a:r>
            <a:r>
              <a:rPr lang="zh-TW" altLang="en-US" sz="2400" spc="-100" dirty="0"/>
              <a:t>無法使用 </a:t>
            </a:r>
            <a:r>
              <a:rPr lang="en-US" altLang="zh-TW" sz="2400" spc="-100" dirty="0"/>
              <a:t>AD </a:t>
            </a:r>
            <a:r>
              <a:rPr lang="zh-TW" altLang="en-US" sz="2400" spc="-100" dirty="0"/>
              <a:t>帳號密碼登入電腦系統</a:t>
            </a:r>
            <a:r>
              <a:rPr lang="zh-TW" altLang="en-US" sz="2400" spc="-100" dirty="0" smtClean="0"/>
              <a:t>。</a:t>
            </a:r>
            <a:endParaRPr lang="en-US" altLang="zh-TW" sz="2400" spc="-100" dirty="0" smtClean="0"/>
          </a:p>
          <a:p>
            <a:pPr algn="just"/>
            <a:r>
              <a:rPr lang="en-US" altLang="zh-TW" sz="2400" spc="-100" dirty="0" smtClean="0"/>
              <a:t>MIS </a:t>
            </a:r>
            <a:r>
              <a:rPr lang="zh-TW" altLang="en-US" sz="2400" spc="-100" dirty="0"/>
              <a:t>進行 </a:t>
            </a:r>
            <a:r>
              <a:rPr lang="en-US" altLang="zh-TW" sz="2400" spc="-100" dirty="0"/>
              <a:t>AD </a:t>
            </a:r>
            <a:r>
              <a:rPr lang="zh-TW" altLang="en-US" sz="2400" spc="-100" dirty="0"/>
              <a:t>解鎖後</a:t>
            </a:r>
            <a:r>
              <a:rPr lang="en-US" altLang="zh-TW" sz="2400" spc="-100" dirty="0"/>
              <a:t>,</a:t>
            </a:r>
            <a:r>
              <a:rPr lang="zh-TW" altLang="en-US" sz="2400" spc="-100" dirty="0"/>
              <a:t>同仁隨即再次被鎖定無法登入</a:t>
            </a:r>
            <a:r>
              <a:rPr lang="en-US" altLang="zh-TW" sz="2400" spc="-100" dirty="0"/>
              <a:t>,</a:t>
            </a:r>
            <a:r>
              <a:rPr lang="zh-TW" altLang="en-US" sz="2400" spc="-100" dirty="0"/>
              <a:t>慌亂初期 </a:t>
            </a:r>
            <a:r>
              <a:rPr lang="en-US" altLang="zh-TW" sz="2400" spc="-100" dirty="0"/>
              <a:t>MIS </a:t>
            </a:r>
            <a:r>
              <a:rPr lang="zh-TW" altLang="en-US" sz="2400" spc="-100" dirty="0"/>
              <a:t>採取區域性斷網</a:t>
            </a:r>
            <a:r>
              <a:rPr lang="en-US" altLang="zh-TW" sz="2400" spc="-100" dirty="0"/>
              <a:t>,</a:t>
            </a:r>
            <a:r>
              <a:rPr lang="zh-TW" altLang="en-US" sz="2400" spc="-100" dirty="0"/>
              <a:t>依然無效。</a:t>
            </a:r>
          </a:p>
          <a:p>
            <a:pPr algn="just"/>
            <a:r>
              <a:rPr lang="zh-TW" altLang="en-US" sz="2400" spc="-100" dirty="0"/>
              <a:t>隨即分析 </a:t>
            </a:r>
            <a:r>
              <a:rPr lang="en-US" altLang="zh-TW" sz="2400" spc="-100" dirty="0"/>
              <a:t>AD </a:t>
            </a:r>
            <a:r>
              <a:rPr lang="zh-TW" altLang="en-US" sz="2400" spc="-100" dirty="0"/>
              <a:t>主機事件記錄</a:t>
            </a:r>
            <a:r>
              <a:rPr lang="en-US" altLang="zh-TW" sz="2400" spc="-100" dirty="0"/>
              <a:t>,</a:t>
            </a:r>
            <a:r>
              <a:rPr lang="zh-TW" altLang="en-US" sz="2400" spc="-100" dirty="0"/>
              <a:t>發現都是 </a:t>
            </a:r>
            <a:r>
              <a:rPr lang="en-US" altLang="zh-TW" sz="2400" spc="-100" dirty="0"/>
              <a:t>Exchange Server </a:t>
            </a:r>
            <a:r>
              <a:rPr lang="zh-TW" altLang="en-US" sz="2400" spc="-100" dirty="0"/>
              <a:t>所造成</a:t>
            </a:r>
            <a:r>
              <a:rPr lang="en-US" altLang="zh-TW" sz="2400" spc="-100" dirty="0"/>
              <a:t>,</a:t>
            </a:r>
            <a:r>
              <a:rPr lang="zh-TW" altLang="en-US" sz="2400" spc="-100" dirty="0"/>
              <a:t>進一步分析防火牆記錄</a:t>
            </a:r>
            <a:r>
              <a:rPr lang="en-US" altLang="zh-TW" sz="2400" spc="-100" dirty="0"/>
              <a:t>,</a:t>
            </a:r>
            <a:r>
              <a:rPr lang="zh-TW" altLang="en-US" sz="2400" spc="-100" dirty="0"/>
              <a:t>發現大量外部 </a:t>
            </a:r>
            <a:r>
              <a:rPr lang="en-US" altLang="zh-TW" sz="2400" spc="-100" dirty="0"/>
              <a:t>access OWA </a:t>
            </a:r>
            <a:r>
              <a:rPr lang="zh-TW" altLang="en-US" sz="2400" spc="-100" dirty="0"/>
              <a:t>的 </a:t>
            </a:r>
            <a:r>
              <a:rPr lang="en-US" altLang="zh-TW" sz="2400" spc="-100" dirty="0"/>
              <a:t>443 Port </a:t>
            </a:r>
            <a:r>
              <a:rPr lang="zh-TW" altLang="en-US" sz="2400" spc="-100" dirty="0"/>
              <a:t>登入失敗</a:t>
            </a:r>
            <a:r>
              <a:rPr lang="en-US" altLang="zh-TW" sz="2400" spc="-100" dirty="0"/>
              <a:t>,</a:t>
            </a:r>
            <a:r>
              <a:rPr lang="zh-TW" altLang="en-US" sz="2400" spc="-100" dirty="0"/>
              <a:t>有多個來源遠端攻擊者裝置嘗試入侵 </a:t>
            </a:r>
            <a:r>
              <a:rPr lang="en-US" altLang="zh-TW" sz="2400" spc="-100" dirty="0"/>
              <a:t>Web Mail </a:t>
            </a:r>
            <a:r>
              <a:rPr lang="zh-TW" altLang="en-US" sz="2400" spc="-100" dirty="0"/>
              <a:t>系統失敗</a:t>
            </a:r>
            <a:r>
              <a:rPr lang="en-US" altLang="zh-TW" sz="2400" spc="-100" dirty="0"/>
              <a:t>,</a:t>
            </a:r>
            <a:r>
              <a:rPr lang="zh-TW" altLang="en-US" sz="2400" spc="-100" dirty="0"/>
              <a:t>類似「</a:t>
            </a:r>
            <a:r>
              <a:rPr lang="en-US" altLang="zh-TW" sz="2400" spc="-100" dirty="0" err="1"/>
              <a:t>DDoS</a:t>
            </a:r>
            <a:r>
              <a:rPr lang="zh-TW" altLang="en-US" sz="2400" spc="-100" dirty="0"/>
              <a:t>」與「密碼暴力攻擊」。</a:t>
            </a:r>
          </a:p>
          <a:p>
            <a:pPr algn="just"/>
            <a:r>
              <a:rPr lang="en-US" altLang="zh-TW" sz="2400" spc="-100" dirty="0"/>
              <a:t>MIS </a:t>
            </a:r>
            <a:r>
              <a:rPr lang="zh-TW" altLang="en-US" sz="2400" spc="-100" dirty="0"/>
              <a:t>採取緊急應變措施</a:t>
            </a:r>
            <a:r>
              <a:rPr lang="en-US" altLang="zh-TW" sz="2400" spc="-100" dirty="0"/>
              <a:t>,</a:t>
            </a:r>
            <a:r>
              <a:rPr lang="zh-TW" altLang="en-US" sz="2400" spc="-100" dirty="0"/>
              <a:t>阻斷相關攻擊者裝置 </a:t>
            </a:r>
            <a:r>
              <a:rPr lang="en-US" altLang="zh-TW" sz="2400" spc="-100" dirty="0"/>
              <a:t>IP</a:t>
            </a:r>
            <a:r>
              <a:rPr lang="zh-TW" altLang="en-US" sz="2400" spc="-100" dirty="0"/>
              <a:t>。可是每隔一段時間會自動換成其他國家地區 </a:t>
            </a:r>
            <a:r>
              <a:rPr lang="en-US" altLang="zh-TW" sz="2400" spc="-100" dirty="0"/>
              <a:t>IP </a:t>
            </a:r>
            <a:r>
              <a:rPr lang="zh-TW" altLang="en-US" sz="2400" spc="-100" dirty="0"/>
              <a:t>持續入侵攻擊</a:t>
            </a:r>
            <a:r>
              <a:rPr lang="en-US" altLang="zh-TW" sz="2400" spc="-100" dirty="0"/>
              <a:t>,MIS </a:t>
            </a:r>
            <a:r>
              <a:rPr lang="zh-TW" altLang="en-US" sz="2400" spc="-100" dirty="0"/>
              <a:t>進一步將境外非台 </a:t>
            </a:r>
            <a:r>
              <a:rPr lang="en-US" altLang="zh-TW" sz="2400" spc="-100" dirty="0"/>
              <a:t>IP</a:t>
            </a:r>
            <a:r>
              <a:rPr lang="zh-TW" altLang="en-US" sz="2400" spc="-100" dirty="0"/>
              <a:t>全面禁止</a:t>
            </a:r>
            <a:r>
              <a:rPr lang="en-US" altLang="zh-TW" sz="2400" spc="-100" dirty="0"/>
              <a:t>,</a:t>
            </a:r>
            <a:r>
              <a:rPr lang="zh-TW" altLang="en-US" sz="2400" spc="-100" dirty="0"/>
              <a:t>以短暫維持運作</a:t>
            </a:r>
            <a:r>
              <a:rPr lang="zh-TW" altLang="en-US" sz="2400" spc="-100" dirty="0" smtClean="0"/>
              <a:t>。</a:t>
            </a:r>
            <a:endParaRPr lang="en-US" altLang="zh-TW" sz="2400" spc="-100" dirty="0" smtClean="0"/>
          </a:p>
          <a:p>
            <a:pPr algn="just"/>
            <a:r>
              <a:rPr lang="zh-TW" altLang="en-US" sz="2400" spc="-100" dirty="0" smtClean="0"/>
              <a:t>但</a:t>
            </a:r>
            <a:r>
              <a:rPr lang="zh-TW" altLang="en-US" sz="2400" spc="-100" dirty="0"/>
              <a:t>相關攻擊來源竟轉換台灣地區 </a:t>
            </a:r>
            <a:r>
              <a:rPr lang="en-US" altLang="zh-TW" sz="2400" spc="-100" dirty="0"/>
              <a:t>IP</a:t>
            </a:r>
            <a:r>
              <a:rPr lang="zh-TW" altLang="en-US" sz="2400" spc="-100" dirty="0" smtClean="0"/>
              <a:t>。</a:t>
            </a:r>
            <a:endParaRPr lang="en-US" altLang="zh-TW" sz="2400" spc="-100" dirty="0" smtClean="0"/>
          </a:p>
          <a:p>
            <a:pPr algn="just"/>
            <a:r>
              <a:rPr lang="en-US" altLang="zh-TW" sz="2400" spc="-100" dirty="0" smtClean="0"/>
              <a:t>MIS </a:t>
            </a:r>
            <a:r>
              <a:rPr lang="zh-TW" altLang="en-US" sz="2400" spc="-100" dirty="0"/>
              <a:t>進一步採取關閉用外部開放使用 </a:t>
            </a:r>
            <a:r>
              <a:rPr lang="en-US" altLang="zh-TW" sz="2400" spc="-100" dirty="0"/>
              <a:t>Exchange OWA </a:t>
            </a:r>
            <a:r>
              <a:rPr lang="zh-TW" altLang="en-US" sz="2400" spc="-100" dirty="0"/>
              <a:t>服務</a:t>
            </a:r>
            <a:r>
              <a:rPr lang="en-US" altLang="zh-TW" sz="2400" spc="-100" dirty="0"/>
              <a:t>,</a:t>
            </a:r>
            <a:r>
              <a:rPr lang="zh-TW" altLang="en-US" sz="2400" spc="-100" dirty="0"/>
              <a:t>要求公司外部活動人員須以 </a:t>
            </a:r>
            <a:r>
              <a:rPr lang="en-US" altLang="zh-TW" sz="2400" spc="-100" dirty="0"/>
              <a:t>VPN </a:t>
            </a:r>
            <a:r>
              <a:rPr lang="zh-TW" altLang="en-US" sz="2400" spc="-100" dirty="0"/>
              <a:t>方式</a:t>
            </a:r>
            <a:r>
              <a:rPr lang="en-US" altLang="zh-TW" sz="2400" spc="-100" dirty="0"/>
              <a:t>,</a:t>
            </a:r>
            <a:r>
              <a:rPr lang="zh-TW" altLang="en-US" sz="2400" spc="-100" dirty="0"/>
              <a:t>建立裝置放行白名單方式</a:t>
            </a:r>
            <a:r>
              <a:rPr lang="en-US" altLang="zh-TW" sz="2400" spc="-100" dirty="0"/>
              <a:t>,</a:t>
            </a:r>
            <a:r>
              <a:rPr lang="zh-TW" altLang="en-US" sz="2400" spc="-100" dirty="0"/>
              <a:t>進行</a:t>
            </a:r>
            <a:r>
              <a:rPr lang="en-US" altLang="zh-TW" sz="2400" spc="-100" dirty="0"/>
              <a:t>Exchange </a:t>
            </a:r>
            <a:r>
              <a:rPr lang="zh-TW" altLang="en-US" sz="2400" spc="-100" dirty="0"/>
              <a:t>郵件登入作業。而 </a:t>
            </a:r>
            <a:r>
              <a:rPr lang="en-US" altLang="zh-TW" sz="2400" spc="-100" dirty="0"/>
              <a:t>VPN </a:t>
            </a:r>
            <a:r>
              <a:rPr lang="zh-TW" altLang="en-US" sz="2400" spc="-100" dirty="0"/>
              <a:t>依群組方式申請建立不同放行權限</a:t>
            </a:r>
            <a:r>
              <a:rPr lang="en-US" altLang="zh-TW" sz="2400" spc="-100" dirty="0"/>
              <a:t>,</a:t>
            </a:r>
            <a:r>
              <a:rPr lang="zh-TW" altLang="en-US" sz="2400" spc="-100" dirty="0"/>
              <a:t>非全面開放。</a:t>
            </a:r>
          </a:p>
          <a:p>
            <a:pPr algn="just"/>
            <a:r>
              <a:rPr lang="zh-TW" altLang="en-US" sz="2400" spc="-100" dirty="0"/>
              <a:t>並對來自台灣的攻擊裝置主機</a:t>
            </a:r>
            <a:r>
              <a:rPr lang="en-US" altLang="zh-TW" sz="2400" spc="-100" dirty="0"/>
              <a:t>,</a:t>
            </a:r>
            <a:r>
              <a:rPr lang="zh-TW" altLang="en-US" sz="2400" spc="-100" dirty="0"/>
              <a:t>進行反查</a:t>
            </a:r>
            <a:r>
              <a:rPr lang="en-US" altLang="zh-TW" sz="2400" spc="-100" dirty="0"/>
              <a:t>,</a:t>
            </a:r>
            <a:r>
              <a:rPr lang="zh-TW" altLang="en-US" sz="2400" spc="-100" dirty="0"/>
              <a:t>確認其管理公司以及</a:t>
            </a:r>
            <a:r>
              <a:rPr lang="zh-TW" altLang="en-US" sz="2400" spc="-100" dirty="0" smtClean="0"/>
              <a:t>人員。</a:t>
            </a:r>
            <a:endParaRPr lang="zh-TW" altLang="en-US" sz="2400" spc="-100" dirty="0"/>
          </a:p>
        </p:txBody>
      </p:sp>
      <p:sp>
        <p:nvSpPr>
          <p:cNvPr id="6" name="矩形 5"/>
          <p:cNvSpPr/>
          <p:nvPr/>
        </p:nvSpPr>
        <p:spPr>
          <a:xfrm>
            <a:off x="227734" y="71366"/>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3501805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83767" y="160413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關於超能力公司決定要符合合約所述的系統維運規格</a:t>
            </a:r>
            <a:r>
              <a:rPr lang="en-US" altLang="zh-TW" sz="3200" spc="-100" dirty="0"/>
              <a:t>,</a:t>
            </a:r>
            <a:r>
              <a:rPr lang="zh-TW" altLang="en-US" sz="3200" spc="-100" dirty="0"/>
              <a:t>下列何種備援模式最為適合</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(A)Cold Site(</a:t>
            </a:r>
            <a:r>
              <a:rPr lang="zh-TW" altLang="en-US" sz="3200" spc="-100" dirty="0"/>
              <a:t>冷備援</a:t>
            </a:r>
            <a:r>
              <a:rPr lang="en-US" altLang="zh-TW" sz="3200" spc="-100" dirty="0"/>
              <a:t>)</a:t>
            </a:r>
          </a:p>
          <a:p>
            <a:pPr algn="just"/>
            <a:r>
              <a:rPr lang="en-US" altLang="zh-TW" sz="3200" spc="-100" dirty="0"/>
              <a:t>(</a:t>
            </a:r>
            <a:r>
              <a:rPr lang="en-US" altLang="zh-TW" sz="3200" spc="-100" dirty="0" smtClean="0"/>
              <a:t>B)Warm </a:t>
            </a:r>
            <a:r>
              <a:rPr lang="en-US" altLang="zh-TW" sz="3200" spc="-100" dirty="0"/>
              <a:t>Site(</a:t>
            </a:r>
            <a:r>
              <a:rPr lang="zh-TW" altLang="en-US" sz="3200" spc="-100" dirty="0"/>
              <a:t>暖備援</a:t>
            </a:r>
            <a:r>
              <a:rPr lang="en-US" altLang="zh-TW" sz="3200" spc="-100" dirty="0"/>
              <a:t>)</a:t>
            </a:r>
          </a:p>
          <a:p>
            <a:pPr algn="just"/>
            <a:r>
              <a:rPr lang="en-US" altLang="zh-TW" sz="3200" spc="-100" dirty="0">
                <a:solidFill>
                  <a:srgbClr val="FF0000"/>
                </a:solidFill>
              </a:rPr>
              <a:t>(</a:t>
            </a:r>
            <a:r>
              <a:rPr lang="en-US" altLang="zh-TW" sz="3200" spc="-100" dirty="0" smtClean="0">
                <a:solidFill>
                  <a:srgbClr val="FF0000"/>
                </a:solidFill>
              </a:rPr>
              <a:t>C)Hot </a:t>
            </a:r>
            <a:r>
              <a:rPr lang="en-US" altLang="zh-TW" sz="3200" spc="-100" dirty="0">
                <a:solidFill>
                  <a:srgbClr val="FF0000"/>
                </a:solidFill>
              </a:rPr>
              <a:t>Site(</a:t>
            </a:r>
            <a:r>
              <a:rPr lang="zh-TW" altLang="en-US" sz="3200" spc="-100" dirty="0">
                <a:solidFill>
                  <a:srgbClr val="FF0000"/>
                </a:solidFill>
              </a:rPr>
              <a:t>熱備援</a:t>
            </a:r>
            <a:r>
              <a:rPr lang="en-US" altLang="zh-TW" sz="3200" spc="-100" dirty="0">
                <a:solidFill>
                  <a:srgbClr val="FF0000"/>
                </a:solidFill>
              </a:rPr>
              <a:t>)</a:t>
            </a:r>
          </a:p>
          <a:p>
            <a:pPr algn="just"/>
            <a:r>
              <a:rPr lang="en-US" altLang="zh-TW" sz="3200" spc="-100" dirty="0"/>
              <a:t>(D)</a:t>
            </a:r>
            <a:r>
              <a:rPr lang="zh-TW" altLang="en-US" sz="3200" spc="-100" dirty="0"/>
              <a:t>依照題目所述之規劃即可</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640146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8047" y="1256663"/>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若超能力公司位於台北市</a:t>
            </a:r>
            <a:r>
              <a:rPr lang="en-US" altLang="zh-TW" sz="3200" spc="-100" dirty="0"/>
              <a:t>,</a:t>
            </a:r>
            <a:r>
              <a:rPr lang="zh-TW" altLang="en-US" sz="3200" spc="-100" dirty="0"/>
              <a:t>為降低因地震、颱風等災害造成資訊系統停止運作之風險</a:t>
            </a:r>
            <a:r>
              <a:rPr lang="en-US" altLang="zh-TW" sz="3200" spc="-100" dirty="0"/>
              <a:t>,</a:t>
            </a:r>
            <a:r>
              <a:rPr lang="zh-TW" altLang="en-US" sz="3200" spc="-100" dirty="0"/>
              <a:t>公司擬設置第二備援機房</a:t>
            </a:r>
            <a:r>
              <a:rPr lang="en-US" altLang="zh-TW" sz="3200" spc="-100" dirty="0"/>
              <a:t>,</a:t>
            </a:r>
            <a:r>
              <a:rPr lang="zh-TW" altLang="en-US" sz="3200" spc="-100" dirty="0"/>
              <a:t>下列何縣市之降低風險效果最差</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台中市</a:t>
            </a:r>
          </a:p>
          <a:p>
            <a:pPr algn="just"/>
            <a:r>
              <a:rPr lang="en-US" altLang="zh-TW" sz="3200" spc="-100" dirty="0"/>
              <a:t>(B) </a:t>
            </a:r>
            <a:r>
              <a:rPr lang="zh-TW" altLang="en-US" sz="3200" spc="-100" dirty="0"/>
              <a:t>雲林縣</a:t>
            </a:r>
          </a:p>
          <a:p>
            <a:pPr algn="just"/>
            <a:r>
              <a:rPr lang="en-US" altLang="zh-TW" sz="3200" spc="-100" dirty="0"/>
              <a:t>(C) </a:t>
            </a:r>
            <a:r>
              <a:rPr lang="zh-TW" altLang="en-US" sz="3200" spc="-100" dirty="0"/>
              <a:t>基隆市</a:t>
            </a:r>
          </a:p>
          <a:p>
            <a:pPr algn="just"/>
            <a:r>
              <a:rPr lang="en-US" altLang="zh-TW" sz="3200" spc="-100" dirty="0"/>
              <a:t>(D)</a:t>
            </a:r>
            <a:r>
              <a:rPr lang="zh-TW" altLang="en-US" sz="3200" spc="-100" dirty="0"/>
              <a:t>高雄市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96318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8047" y="1256663"/>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若超能力公司位於台北市</a:t>
            </a:r>
            <a:r>
              <a:rPr lang="en-US" altLang="zh-TW" sz="3200" spc="-100" dirty="0"/>
              <a:t>,</a:t>
            </a:r>
            <a:r>
              <a:rPr lang="zh-TW" altLang="en-US" sz="3200" spc="-100" dirty="0"/>
              <a:t>為降低因地震、颱風等災害造成資訊系統停止運作之風險</a:t>
            </a:r>
            <a:r>
              <a:rPr lang="en-US" altLang="zh-TW" sz="3200" spc="-100" dirty="0"/>
              <a:t>,</a:t>
            </a:r>
            <a:r>
              <a:rPr lang="zh-TW" altLang="en-US" sz="3200" spc="-100" dirty="0"/>
              <a:t>公司擬設置第二備援機房</a:t>
            </a:r>
            <a:r>
              <a:rPr lang="en-US" altLang="zh-TW" sz="3200" spc="-100" dirty="0"/>
              <a:t>,</a:t>
            </a:r>
            <a:r>
              <a:rPr lang="zh-TW" altLang="en-US" sz="3200" spc="-100" dirty="0"/>
              <a:t>下列何縣市之降低風險效果最差</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台中市</a:t>
            </a:r>
          </a:p>
          <a:p>
            <a:pPr algn="just"/>
            <a:r>
              <a:rPr lang="en-US" altLang="zh-TW" sz="3200" spc="-100" dirty="0"/>
              <a:t>(B) </a:t>
            </a:r>
            <a:r>
              <a:rPr lang="zh-TW" altLang="en-US" sz="3200" spc="-100" dirty="0"/>
              <a:t>雲林縣</a:t>
            </a:r>
          </a:p>
          <a:p>
            <a:pPr algn="just"/>
            <a:r>
              <a:rPr lang="en-US" altLang="zh-TW" sz="3200" spc="-100" dirty="0">
                <a:solidFill>
                  <a:srgbClr val="FF0000"/>
                </a:solidFill>
              </a:rPr>
              <a:t>(C) </a:t>
            </a:r>
            <a:r>
              <a:rPr lang="zh-TW" altLang="en-US" sz="3200" spc="-100" dirty="0">
                <a:solidFill>
                  <a:srgbClr val="FF0000"/>
                </a:solidFill>
              </a:rPr>
              <a:t>基隆市</a:t>
            </a:r>
          </a:p>
          <a:p>
            <a:pPr algn="just"/>
            <a:r>
              <a:rPr lang="en-US" altLang="zh-TW" sz="3200" spc="-100" dirty="0"/>
              <a:t>(D)</a:t>
            </a:r>
            <a:r>
              <a:rPr lang="zh-TW" altLang="en-US" sz="3200" spc="-100" dirty="0"/>
              <a:t>高雄市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289270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6919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1430399"/>
            <a:ext cx="8249618" cy="4031873"/>
          </a:xfrm>
          <a:prstGeom prst="rect">
            <a:avLst/>
          </a:prstGeom>
        </p:spPr>
        <p:txBody>
          <a:bodyPr wrap="square">
            <a:spAutoFit/>
          </a:bodyPr>
          <a:lstStyle/>
          <a:p>
            <a:r>
              <a:rPr lang="en-US" altLang="zh-TW" sz="3200" spc="-150" dirty="0"/>
              <a:t>ABC </a:t>
            </a:r>
            <a:r>
              <a:rPr lang="zh-TW" altLang="en-US" sz="3200" spc="-150" dirty="0"/>
              <a:t>公司為了提高資安防護</a:t>
            </a:r>
            <a:r>
              <a:rPr lang="en-US" altLang="zh-TW" sz="3200" spc="-150" dirty="0"/>
              <a:t>,</a:t>
            </a:r>
            <a:r>
              <a:rPr lang="zh-TW" altLang="en-US" sz="3200" spc="-150" dirty="0"/>
              <a:t>全公司通過 </a:t>
            </a:r>
            <a:r>
              <a:rPr lang="en-US" altLang="zh-TW" sz="3200" spc="-150" dirty="0"/>
              <a:t>ISO/IEC 27001 </a:t>
            </a:r>
            <a:r>
              <a:rPr lang="zh-TW" altLang="en-US" sz="3200" spc="-150" dirty="0"/>
              <a:t>驗證</a:t>
            </a:r>
            <a:r>
              <a:rPr lang="en-US" altLang="zh-TW" sz="3200" spc="-150" dirty="0"/>
              <a:t>,</a:t>
            </a:r>
            <a:r>
              <a:rPr lang="zh-TW" altLang="en-US" sz="3200" spc="-150" dirty="0"/>
              <a:t>並「每半年」安排一次後續稽核</a:t>
            </a:r>
            <a:r>
              <a:rPr lang="en-US" altLang="zh-TW" sz="3200" spc="-150" dirty="0"/>
              <a:t>,</a:t>
            </a:r>
            <a:r>
              <a:rPr lang="zh-TW" altLang="en-US" sz="3200" spc="-150" dirty="0"/>
              <a:t>以確保證書的有效性。</a:t>
            </a:r>
          </a:p>
          <a:p>
            <a:r>
              <a:rPr lang="zh-TW" altLang="en-US" sz="3200" spc="-150" dirty="0"/>
              <a:t>此次外部稽核派了稽核員 </a:t>
            </a:r>
            <a:r>
              <a:rPr lang="en-US" altLang="zh-TW" sz="3200" spc="-150" dirty="0"/>
              <a:t>Kelly </a:t>
            </a:r>
            <a:r>
              <a:rPr lang="zh-TW" altLang="en-US" sz="3200" spc="-150" dirty="0"/>
              <a:t>負責執行三天的稽核</a:t>
            </a:r>
            <a:r>
              <a:rPr lang="zh-TW" altLang="en-US" sz="3200" spc="-150" dirty="0" smtClean="0"/>
              <a:t>。</a:t>
            </a:r>
            <a:endParaRPr lang="en-US" altLang="zh-TW" sz="3200" spc="-150" dirty="0" smtClean="0"/>
          </a:p>
          <a:p>
            <a:endParaRPr lang="zh-TW" altLang="en-US" sz="3200" spc="-150" dirty="0"/>
          </a:p>
          <a:p>
            <a:r>
              <a:rPr lang="zh-TW" altLang="en-US" sz="3200" spc="-150" dirty="0"/>
              <a:t>受稽的資訊單位主管 </a:t>
            </a:r>
            <a:r>
              <a:rPr lang="en-US" altLang="zh-TW" sz="3200" spc="-150" dirty="0"/>
              <a:t>Tim </a:t>
            </a:r>
            <a:r>
              <a:rPr lang="zh-TW" altLang="en-US" sz="3200" spc="-150" dirty="0"/>
              <a:t>拿出一份資料表</a:t>
            </a:r>
            <a:r>
              <a:rPr lang="en-US" altLang="zh-TW" sz="3200" spc="-150" dirty="0"/>
              <a:t>,</a:t>
            </a:r>
            <a:r>
              <a:rPr lang="zh-TW" altLang="en-US" sz="3200" spc="-150" dirty="0"/>
              <a:t>其中部分資料如下</a:t>
            </a:r>
            <a:r>
              <a:rPr lang="en-US" altLang="zh-TW" sz="3200" spc="-150" dirty="0"/>
              <a:t>:</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spTree>
    <p:extLst>
      <p:ext uri="{BB962C8B-B14F-4D97-AF65-F5344CB8AC3E}">
        <p14:creationId xmlns:p14="http://schemas.microsoft.com/office/powerpoint/2010/main" val="34160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graphicFrame>
        <p:nvGraphicFramePr>
          <p:cNvPr id="2" name="表格 1"/>
          <p:cNvGraphicFramePr>
            <a:graphicFrameLocks noGrp="1"/>
          </p:cNvGraphicFramePr>
          <p:nvPr>
            <p:extLst>
              <p:ext uri="{D42A27DB-BD31-4B8C-83A1-F6EECF244321}">
                <p14:modId xmlns:p14="http://schemas.microsoft.com/office/powerpoint/2010/main" val="2165657230"/>
              </p:ext>
            </p:extLst>
          </p:nvPr>
        </p:nvGraphicFramePr>
        <p:xfrm>
          <a:off x="-31777" y="985460"/>
          <a:ext cx="9175777" cy="5262940"/>
        </p:xfrm>
        <a:graphic>
          <a:graphicData uri="http://schemas.openxmlformats.org/drawingml/2006/table">
            <a:tbl>
              <a:tblPr firstRow="1" firstCol="1" bandRow="1">
                <a:tableStyleId>{5C22544A-7EE6-4342-B048-85BDC9FD1C3A}</a:tableStyleId>
              </a:tblPr>
              <a:tblGrid>
                <a:gridCol w="1183922">
                  <a:extLst>
                    <a:ext uri="{9D8B030D-6E8A-4147-A177-3AD203B41FA5}">
                      <a16:colId xmlns="" xmlns:a16="http://schemas.microsoft.com/office/drawing/2014/main" val="574096202"/>
                    </a:ext>
                  </a:extLst>
                </a:gridCol>
                <a:gridCol w="2176272">
                  <a:extLst>
                    <a:ext uri="{9D8B030D-6E8A-4147-A177-3AD203B41FA5}">
                      <a16:colId xmlns="" xmlns:a16="http://schemas.microsoft.com/office/drawing/2014/main" val="2131012147"/>
                    </a:ext>
                  </a:extLst>
                </a:gridCol>
                <a:gridCol w="1792224">
                  <a:extLst>
                    <a:ext uri="{9D8B030D-6E8A-4147-A177-3AD203B41FA5}">
                      <a16:colId xmlns="" xmlns:a16="http://schemas.microsoft.com/office/drawing/2014/main" val="2910736620"/>
                    </a:ext>
                  </a:extLst>
                </a:gridCol>
                <a:gridCol w="1801368">
                  <a:extLst>
                    <a:ext uri="{9D8B030D-6E8A-4147-A177-3AD203B41FA5}">
                      <a16:colId xmlns="" xmlns:a16="http://schemas.microsoft.com/office/drawing/2014/main" val="324219507"/>
                    </a:ext>
                  </a:extLst>
                </a:gridCol>
                <a:gridCol w="2221991">
                  <a:extLst>
                    <a:ext uri="{9D8B030D-6E8A-4147-A177-3AD203B41FA5}">
                      <a16:colId xmlns="" xmlns:a16="http://schemas.microsoft.com/office/drawing/2014/main" val="2288016515"/>
                    </a:ext>
                  </a:extLst>
                </a:gridCol>
              </a:tblGrid>
              <a:tr h="1369086">
                <a:tc>
                  <a:txBody>
                    <a:bodyPr/>
                    <a:lstStyle/>
                    <a:p>
                      <a:pPr>
                        <a:spcAft>
                          <a:spcPts val="0"/>
                        </a:spcAft>
                      </a:pPr>
                      <a:r>
                        <a:rPr lang="zh-TW" sz="2000" kern="100" dirty="0">
                          <a:effectLst/>
                        </a:rPr>
                        <a:t>資產編號</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資產名稱</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最大可以承受</a:t>
                      </a:r>
                    </a:p>
                    <a:p>
                      <a:pPr>
                        <a:spcAft>
                          <a:spcPts val="0"/>
                        </a:spcAft>
                      </a:pPr>
                      <a:r>
                        <a:rPr lang="zh-TW" sz="2000" kern="100" dirty="0">
                          <a:effectLst/>
                        </a:rPr>
                        <a:t>中斷時間</a:t>
                      </a:r>
                    </a:p>
                    <a:p>
                      <a:pPr>
                        <a:spcAft>
                          <a:spcPts val="0"/>
                        </a:spcAft>
                      </a:pPr>
                      <a:r>
                        <a:rPr lang="en-US" sz="2000" kern="100" dirty="0">
                          <a:effectLst/>
                        </a:rPr>
                        <a:t>(Max. Tolerable</a:t>
                      </a:r>
                      <a:endParaRPr lang="zh-TW" sz="2000" kern="100" dirty="0">
                        <a:effectLst/>
                      </a:endParaRPr>
                    </a:p>
                    <a:p>
                      <a:pPr>
                        <a:spcAft>
                          <a:spcPts val="0"/>
                        </a:spcAft>
                      </a:pPr>
                      <a:r>
                        <a:rPr lang="en-US" sz="2000" kern="100" dirty="0">
                          <a:effectLst/>
                        </a:rPr>
                        <a:t>Period of</a:t>
                      </a:r>
                      <a:endParaRPr lang="zh-TW" sz="2000" kern="100" dirty="0">
                        <a:effectLst/>
                      </a:endParaRPr>
                    </a:p>
                    <a:p>
                      <a:pPr>
                        <a:spcAft>
                          <a:spcPts val="0"/>
                        </a:spcAft>
                      </a:pPr>
                      <a:r>
                        <a:rPr lang="en-US" sz="2000" kern="100" dirty="0">
                          <a:effectLst/>
                        </a:rPr>
                        <a:t>Disruption)</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目標回復</a:t>
                      </a:r>
                      <a:r>
                        <a:rPr lang="zh-TW" sz="2000" kern="100" dirty="0" smtClean="0">
                          <a:effectLst/>
                        </a:rPr>
                        <a:t>時間</a:t>
                      </a:r>
                      <a:endParaRPr lang="zh-TW" sz="2000" kern="100" dirty="0">
                        <a:effectLst/>
                      </a:endParaRPr>
                    </a:p>
                    <a:p>
                      <a:pPr>
                        <a:spcAft>
                          <a:spcPts val="0"/>
                        </a:spcAft>
                      </a:pPr>
                      <a:r>
                        <a:rPr lang="en-US" sz="2000" kern="100" dirty="0">
                          <a:effectLst/>
                        </a:rPr>
                        <a:t>(Recovery</a:t>
                      </a:r>
                      <a:endParaRPr lang="zh-TW" sz="2000" kern="100" dirty="0">
                        <a:effectLst/>
                      </a:endParaRPr>
                    </a:p>
                    <a:p>
                      <a:pPr>
                        <a:spcAft>
                          <a:spcPts val="0"/>
                        </a:spcAft>
                      </a:pPr>
                      <a:r>
                        <a:rPr lang="en-US" sz="2000" kern="100" dirty="0" smtClean="0">
                          <a:effectLst/>
                        </a:rPr>
                        <a:t>Time</a:t>
                      </a:r>
                      <a:r>
                        <a:rPr lang="zh-TW" altLang="en-US" sz="2000" kern="100" dirty="0" smtClean="0">
                          <a:effectLst/>
                        </a:rPr>
                        <a:t> </a:t>
                      </a:r>
                      <a:r>
                        <a:rPr lang="en-US" sz="2000" kern="100" dirty="0" smtClean="0">
                          <a:effectLst/>
                        </a:rPr>
                        <a:t>Objective</a:t>
                      </a:r>
                      <a:r>
                        <a:rPr lang="en-US" sz="2000" kern="100" dirty="0">
                          <a:effectLst/>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可用性等級</a:t>
                      </a:r>
                    </a:p>
                    <a:p>
                      <a:pPr>
                        <a:spcAft>
                          <a:spcPts val="0"/>
                        </a:spcAft>
                      </a:pPr>
                      <a:r>
                        <a:rPr lang="en-US" sz="2000" kern="100" dirty="0">
                          <a:effectLst/>
                        </a:rPr>
                        <a:t>(</a:t>
                      </a:r>
                      <a:r>
                        <a:rPr lang="zh-TW" sz="2000" kern="100" dirty="0">
                          <a:effectLst/>
                        </a:rPr>
                        <a:t>四級</a:t>
                      </a:r>
                      <a:r>
                        <a:rPr lang="en-US" sz="2000" kern="100" dirty="0" smtClean="0">
                          <a:effectLst/>
                        </a:rPr>
                        <a:t>:</a:t>
                      </a:r>
                    </a:p>
                    <a:p>
                      <a:pPr>
                        <a:spcAft>
                          <a:spcPts val="0"/>
                        </a:spcAft>
                      </a:pPr>
                      <a:r>
                        <a:rPr lang="zh-TW" sz="2000" kern="100" dirty="0" smtClean="0">
                          <a:effectLst/>
                        </a:rPr>
                        <a:t>極高</a:t>
                      </a:r>
                      <a:r>
                        <a:rPr lang="zh-TW" sz="2000" kern="100" dirty="0">
                          <a:effectLst/>
                        </a:rPr>
                        <a:t>、高、中</a:t>
                      </a:r>
                      <a:r>
                        <a:rPr lang="zh-TW" sz="2000" kern="100" dirty="0" smtClean="0">
                          <a:effectLst/>
                        </a:rPr>
                        <a:t>、低</a:t>
                      </a:r>
                      <a:r>
                        <a:rPr lang="en-US" sz="2000" kern="100" dirty="0">
                          <a:effectLst/>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 xmlns:a16="http://schemas.microsoft.com/office/drawing/2014/main" val="3604305548"/>
                  </a:ext>
                </a:extLst>
              </a:tr>
              <a:tr h="782335">
                <a:tc>
                  <a:txBody>
                    <a:bodyPr/>
                    <a:lstStyle/>
                    <a:p>
                      <a:pPr>
                        <a:spcAft>
                          <a:spcPts val="0"/>
                        </a:spcAft>
                      </a:pPr>
                      <a:r>
                        <a:rPr lang="en-US" sz="2000" kern="100">
                          <a:effectLst/>
                        </a:rPr>
                        <a:t>001</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線上購務網頁</a:t>
                      </a:r>
                      <a:r>
                        <a:rPr lang="zh-TW" sz="2000" kern="100" dirty="0" smtClean="0">
                          <a:effectLst/>
                        </a:rPr>
                        <a:t>主機</a:t>
                      </a:r>
                      <a:r>
                        <a:rPr lang="en-US" sz="2000" kern="100" dirty="0" smtClean="0">
                          <a:effectLst/>
                        </a:rPr>
                        <a:t> </a:t>
                      </a:r>
                      <a:r>
                        <a:rPr lang="en-US" sz="2000" kern="100" dirty="0">
                          <a:effectLst/>
                        </a:rPr>
                        <a:t>(Web Server)</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30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20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極高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 xmlns:a16="http://schemas.microsoft.com/office/drawing/2014/main" val="889146118"/>
                  </a:ext>
                </a:extLst>
              </a:tr>
              <a:tr h="782335">
                <a:tc>
                  <a:txBody>
                    <a:bodyPr/>
                    <a:lstStyle/>
                    <a:p>
                      <a:pPr>
                        <a:spcAft>
                          <a:spcPts val="0"/>
                        </a:spcAft>
                      </a:pPr>
                      <a:r>
                        <a:rPr lang="en-US" sz="2000" kern="100">
                          <a:effectLst/>
                        </a:rPr>
                        <a:t>002</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線上購物資料庫</a:t>
                      </a:r>
                    </a:p>
                    <a:p>
                      <a:pPr>
                        <a:spcAft>
                          <a:spcPts val="0"/>
                        </a:spcAft>
                      </a:pPr>
                      <a:r>
                        <a:rPr lang="zh-TW" sz="2000" kern="100">
                          <a:effectLst/>
                        </a:rPr>
                        <a:t>主機</a:t>
                      </a:r>
                      <a:r>
                        <a:rPr lang="en-US" sz="2000" kern="100">
                          <a:effectLst/>
                        </a:rPr>
                        <a:t> (DB Server)</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30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20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極高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 xmlns:a16="http://schemas.microsoft.com/office/drawing/2014/main" val="1685550365"/>
                  </a:ext>
                </a:extLst>
              </a:tr>
              <a:tr h="782335">
                <a:tc>
                  <a:txBody>
                    <a:bodyPr/>
                    <a:lstStyle/>
                    <a:p>
                      <a:pPr>
                        <a:spcAft>
                          <a:spcPts val="0"/>
                        </a:spcAft>
                      </a:pPr>
                      <a:r>
                        <a:rPr lang="en-US" sz="2000" kern="100">
                          <a:effectLst/>
                        </a:rPr>
                        <a:t>003</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核心交換器</a:t>
                      </a:r>
                    </a:p>
                    <a:p>
                      <a:pPr>
                        <a:spcAft>
                          <a:spcPts val="0"/>
                        </a:spcAft>
                      </a:pPr>
                      <a:r>
                        <a:rPr lang="en-US" sz="2000" kern="100">
                          <a:effectLst/>
                        </a:rPr>
                        <a:t>(Core Switch)</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60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50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 xmlns:a16="http://schemas.microsoft.com/office/drawing/2014/main" val="1578090997"/>
                  </a:ext>
                </a:extLst>
              </a:tr>
              <a:tr h="782335">
                <a:tc>
                  <a:txBody>
                    <a:bodyPr/>
                    <a:lstStyle/>
                    <a:p>
                      <a:pPr>
                        <a:spcAft>
                          <a:spcPts val="0"/>
                        </a:spcAft>
                      </a:pPr>
                      <a:r>
                        <a:rPr lang="en-US" sz="2000" kern="100">
                          <a:effectLst/>
                        </a:rPr>
                        <a:t>004</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辦公室交換機</a:t>
                      </a:r>
                    </a:p>
                    <a:p>
                      <a:pPr>
                        <a:spcAft>
                          <a:spcPts val="0"/>
                        </a:spcAft>
                      </a:pPr>
                      <a:r>
                        <a:rPr lang="en-US" sz="2000" kern="100">
                          <a:effectLst/>
                        </a:rPr>
                        <a:t>(Office Switch)</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4 </a:t>
                      </a:r>
                      <a:r>
                        <a:rPr lang="zh-TW" sz="2400" kern="100">
                          <a:effectLst/>
                        </a:rPr>
                        <a:t>小時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3 </a:t>
                      </a:r>
                      <a:r>
                        <a:rPr lang="zh-TW" sz="2400" kern="100">
                          <a:effectLst/>
                        </a:rPr>
                        <a:t>小時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dirty="0">
                          <a:effectLst/>
                        </a:rPr>
                        <a:t>低</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 xmlns:a16="http://schemas.microsoft.com/office/drawing/2014/main" val="3553790032"/>
                  </a:ext>
                </a:extLst>
              </a:tr>
              <a:tr h="586751">
                <a:tc>
                  <a:txBody>
                    <a:bodyPr/>
                    <a:lstStyle/>
                    <a:p>
                      <a:pPr>
                        <a:spcAft>
                          <a:spcPts val="0"/>
                        </a:spcAft>
                      </a:pPr>
                      <a:r>
                        <a:rPr lang="en-US" sz="2000" kern="100">
                          <a:effectLst/>
                        </a:rPr>
                        <a:t>005</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對外防火牆</a:t>
                      </a:r>
                    </a:p>
                    <a:p>
                      <a:pPr>
                        <a:spcAft>
                          <a:spcPts val="0"/>
                        </a:spcAft>
                      </a:pPr>
                      <a:r>
                        <a:rPr lang="en-US" sz="2000" kern="100">
                          <a:effectLst/>
                        </a:rPr>
                        <a:t>(Firewall)</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30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20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dirty="0">
                          <a:effectLst/>
                        </a:rPr>
                        <a:t>極高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 xmlns:a16="http://schemas.microsoft.com/office/drawing/2014/main" val="2242878372"/>
                  </a:ext>
                </a:extLst>
              </a:tr>
            </a:tbl>
          </a:graphicData>
        </a:graphic>
      </p:graphicFrame>
    </p:spTree>
    <p:extLst>
      <p:ext uri="{BB962C8B-B14F-4D97-AF65-F5344CB8AC3E}">
        <p14:creationId xmlns:p14="http://schemas.microsoft.com/office/powerpoint/2010/main" val="3494609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74039" y="85635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根據 </a:t>
            </a:r>
            <a:r>
              <a:rPr lang="en-US" altLang="zh-TW" sz="3200" spc="-100" dirty="0"/>
              <a:t>Tim </a:t>
            </a:r>
            <a:r>
              <a:rPr lang="zh-TW" altLang="en-US" sz="3200" spc="-100" dirty="0"/>
              <a:t>提供的網路架構圖</a:t>
            </a:r>
            <a:r>
              <a:rPr lang="en-US" altLang="zh-TW" sz="3200" spc="-100" dirty="0"/>
              <a:t>,ABC</a:t>
            </a:r>
            <a:r>
              <a:rPr lang="zh-TW" altLang="en-US" sz="3200" spc="-100" dirty="0"/>
              <a:t>公司將網頁伺服器主機</a:t>
            </a:r>
            <a:r>
              <a:rPr lang="en-US" altLang="zh-TW" sz="3200" spc="-100" dirty="0"/>
              <a:t>,</a:t>
            </a:r>
            <a:r>
              <a:rPr lang="zh-TW" altLang="en-US" sz="3200" spc="-100" dirty="0"/>
              <a:t>放於 </a:t>
            </a:r>
            <a:r>
              <a:rPr lang="en-US" altLang="zh-TW" sz="3200" spc="-100" dirty="0"/>
              <a:t>DMZ(Demilitarized Zone)</a:t>
            </a:r>
            <a:r>
              <a:rPr lang="zh-TW" altLang="en-US" sz="3200" spc="-100" dirty="0"/>
              <a:t>區</a:t>
            </a:r>
            <a:r>
              <a:rPr lang="en-US" altLang="zh-TW" sz="3200" spc="-100" dirty="0"/>
              <a:t>,</a:t>
            </a:r>
            <a:r>
              <a:rPr lang="zh-TW" altLang="en-US" sz="3200" spc="-100" dirty="0"/>
              <a:t>資料庫主機放於內網的伺服主機網段</a:t>
            </a:r>
            <a:r>
              <a:rPr lang="en-US" altLang="zh-TW" sz="3200" spc="-100" dirty="0"/>
              <a:t>(Server Farm),</a:t>
            </a:r>
            <a:r>
              <a:rPr lang="zh-TW" altLang="en-US" sz="3200" spc="-100" dirty="0"/>
              <a:t>員工電腦使用獨立辦公室網段</a:t>
            </a:r>
            <a:r>
              <a:rPr lang="en-US" altLang="zh-TW" sz="3200" spc="-100" dirty="0"/>
              <a:t>,</a:t>
            </a:r>
            <a:r>
              <a:rPr lang="zh-TW" altLang="en-US" sz="3200" spc="-100" dirty="0"/>
              <a:t>上述網段皆透過核心交換器連接</a:t>
            </a:r>
            <a:r>
              <a:rPr lang="en-US" altLang="zh-TW" sz="3200" spc="-100" dirty="0"/>
              <a:t>,</a:t>
            </a:r>
            <a:r>
              <a:rPr lang="zh-TW" altLang="en-US" sz="3200" spc="-100" dirty="0"/>
              <a:t>下列何項資產編號的最大可承受中斷時間</a:t>
            </a:r>
            <a:r>
              <a:rPr lang="en-US" altLang="zh-TW" sz="3200" spc="-100" dirty="0"/>
              <a:t>(Maximum Tolerable Period of Disruption, MTPD)</a:t>
            </a:r>
            <a:r>
              <a:rPr lang="zh-TW" altLang="en-US" sz="3200" spc="-100" dirty="0"/>
              <a:t>最可能評估錯誤</a:t>
            </a:r>
            <a:r>
              <a:rPr lang="en-US" altLang="zh-TW" sz="3200" spc="-100" dirty="0" smtClean="0"/>
              <a:t>?</a:t>
            </a:r>
          </a:p>
          <a:p>
            <a:pPr algn="just"/>
            <a:endParaRPr lang="en-US" altLang="zh-TW" sz="3200" spc="-100" dirty="0"/>
          </a:p>
          <a:p>
            <a:pPr algn="just"/>
            <a:r>
              <a:rPr lang="en-US" altLang="zh-TW" sz="3200" spc="-100" dirty="0"/>
              <a:t>(A)001</a:t>
            </a:r>
          </a:p>
          <a:p>
            <a:pPr algn="just"/>
            <a:r>
              <a:rPr lang="en-US" altLang="zh-TW" sz="3200" spc="-100" dirty="0"/>
              <a:t>(</a:t>
            </a:r>
            <a:r>
              <a:rPr lang="en-US" altLang="zh-TW" sz="3200" spc="-100" dirty="0" smtClean="0"/>
              <a:t>B)002</a:t>
            </a:r>
            <a:endParaRPr lang="en-US" altLang="zh-TW" sz="3200" spc="-100" dirty="0"/>
          </a:p>
          <a:p>
            <a:pPr algn="just"/>
            <a:r>
              <a:rPr lang="en-US" altLang="zh-TW" sz="3200" spc="-100" dirty="0"/>
              <a:t>(</a:t>
            </a:r>
            <a:r>
              <a:rPr lang="en-US" altLang="zh-TW" sz="3200" spc="-100" dirty="0" smtClean="0"/>
              <a:t>C)003</a:t>
            </a:r>
            <a:endParaRPr lang="en-US" altLang="zh-TW" sz="3200" spc="-100" dirty="0"/>
          </a:p>
          <a:p>
            <a:pPr algn="just"/>
            <a:r>
              <a:rPr lang="en-US" altLang="zh-TW" sz="3200" spc="-100" dirty="0"/>
              <a:t>(D)004</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4221354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74039" y="85635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根據 </a:t>
            </a:r>
            <a:r>
              <a:rPr lang="en-US" altLang="zh-TW" sz="3200" spc="-100" dirty="0"/>
              <a:t>Tim </a:t>
            </a:r>
            <a:r>
              <a:rPr lang="zh-TW" altLang="en-US" sz="3200" spc="-100" dirty="0"/>
              <a:t>提供的網路架構圖</a:t>
            </a:r>
            <a:r>
              <a:rPr lang="en-US" altLang="zh-TW" sz="3200" spc="-100" dirty="0"/>
              <a:t>,ABC</a:t>
            </a:r>
            <a:r>
              <a:rPr lang="zh-TW" altLang="en-US" sz="3200" spc="-100" dirty="0"/>
              <a:t>公司將網頁伺服器主機</a:t>
            </a:r>
            <a:r>
              <a:rPr lang="en-US" altLang="zh-TW" sz="3200" spc="-100" dirty="0"/>
              <a:t>,</a:t>
            </a:r>
            <a:r>
              <a:rPr lang="zh-TW" altLang="en-US" sz="3200" spc="-100" dirty="0"/>
              <a:t>放於 </a:t>
            </a:r>
            <a:r>
              <a:rPr lang="en-US" altLang="zh-TW" sz="3200" spc="-100" dirty="0"/>
              <a:t>DMZ(Demilitarized Zone)</a:t>
            </a:r>
            <a:r>
              <a:rPr lang="zh-TW" altLang="en-US" sz="3200" spc="-100" dirty="0"/>
              <a:t>區</a:t>
            </a:r>
            <a:r>
              <a:rPr lang="en-US" altLang="zh-TW" sz="3200" spc="-100" dirty="0"/>
              <a:t>,</a:t>
            </a:r>
            <a:r>
              <a:rPr lang="zh-TW" altLang="en-US" sz="3200" spc="-100" dirty="0"/>
              <a:t>資料庫主機放於內網的伺服主機網段</a:t>
            </a:r>
            <a:r>
              <a:rPr lang="en-US" altLang="zh-TW" sz="3200" spc="-100" dirty="0"/>
              <a:t>(Server Farm),</a:t>
            </a:r>
            <a:r>
              <a:rPr lang="zh-TW" altLang="en-US" sz="3200" spc="-100" dirty="0"/>
              <a:t>員工電腦使用獨立辦公室網段</a:t>
            </a:r>
            <a:r>
              <a:rPr lang="en-US" altLang="zh-TW" sz="3200" spc="-100" dirty="0"/>
              <a:t>,</a:t>
            </a:r>
            <a:r>
              <a:rPr lang="zh-TW" altLang="en-US" sz="3200" spc="-100" dirty="0"/>
              <a:t>上述網段皆透過核心交換器連接</a:t>
            </a:r>
            <a:r>
              <a:rPr lang="en-US" altLang="zh-TW" sz="3200" spc="-100" dirty="0"/>
              <a:t>,</a:t>
            </a:r>
            <a:r>
              <a:rPr lang="zh-TW" altLang="en-US" sz="3200" spc="-100" dirty="0"/>
              <a:t>下列何項資產編號的最大可承受中斷時間</a:t>
            </a:r>
            <a:r>
              <a:rPr lang="en-US" altLang="zh-TW" sz="3200" spc="-100" dirty="0"/>
              <a:t>(Maximum Tolerable Period of Disruption, MTPD)</a:t>
            </a:r>
            <a:r>
              <a:rPr lang="zh-TW" altLang="en-US" sz="3200" spc="-100" dirty="0"/>
              <a:t>最可能評估錯誤</a:t>
            </a:r>
            <a:r>
              <a:rPr lang="en-US" altLang="zh-TW" sz="3200" spc="-100" dirty="0" smtClean="0"/>
              <a:t>?</a:t>
            </a:r>
          </a:p>
          <a:p>
            <a:pPr algn="just"/>
            <a:endParaRPr lang="en-US" altLang="zh-TW" sz="3200" spc="-100" dirty="0"/>
          </a:p>
          <a:p>
            <a:pPr algn="just"/>
            <a:r>
              <a:rPr lang="en-US" altLang="zh-TW" sz="3200" spc="-100" dirty="0"/>
              <a:t>(A)001</a:t>
            </a:r>
          </a:p>
          <a:p>
            <a:pPr algn="just"/>
            <a:r>
              <a:rPr lang="en-US" altLang="zh-TW" sz="3200" spc="-100" dirty="0"/>
              <a:t>(</a:t>
            </a:r>
            <a:r>
              <a:rPr lang="en-US" altLang="zh-TW" sz="3200" spc="-100" dirty="0" smtClean="0"/>
              <a:t>B)002</a:t>
            </a:r>
            <a:endParaRPr lang="en-US" altLang="zh-TW" sz="3200" spc="-100" dirty="0"/>
          </a:p>
          <a:p>
            <a:pPr algn="just"/>
            <a:r>
              <a:rPr lang="en-US" altLang="zh-TW" sz="3200" spc="-100" dirty="0">
                <a:solidFill>
                  <a:srgbClr val="FF0000"/>
                </a:solidFill>
              </a:rPr>
              <a:t>(</a:t>
            </a:r>
            <a:r>
              <a:rPr lang="en-US" altLang="zh-TW" sz="3200" spc="-100" dirty="0" smtClean="0">
                <a:solidFill>
                  <a:srgbClr val="FF0000"/>
                </a:solidFill>
              </a:rPr>
              <a:t>C)003</a:t>
            </a:r>
            <a:endParaRPr lang="en-US" altLang="zh-TW" sz="3200" spc="-100" dirty="0">
              <a:solidFill>
                <a:srgbClr val="FF0000"/>
              </a:solidFill>
            </a:endParaRPr>
          </a:p>
          <a:p>
            <a:pPr algn="just"/>
            <a:r>
              <a:rPr lang="en-US" altLang="zh-TW" sz="3200" spc="-100" dirty="0"/>
              <a:t>(D)004</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473603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36454" y="973199"/>
            <a:ext cx="8788090" cy="5693866"/>
          </a:xfrm>
          <a:prstGeom prst="rect">
            <a:avLst/>
          </a:prstGeom>
        </p:spPr>
        <p:txBody>
          <a:bodyPr wrap="square">
            <a:spAutoFit/>
          </a:bodyPr>
          <a:lstStyle/>
          <a:p>
            <a:pPr algn="just"/>
            <a:r>
              <a:rPr lang="zh-TW" altLang="en-US" sz="2800" spc="-100" dirty="0"/>
              <a:t>上述情境中</a:t>
            </a:r>
            <a:r>
              <a:rPr lang="en-US" altLang="zh-TW" sz="2800" spc="-100" dirty="0"/>
              <a:t>,</a:t>
            </a:r>
          </a:p>
          <a:p>
            <a:pPr algn="just"/>
            <a:r>
              <a:rPr lang="en-US" altLang="zh-TW" sz="2800" spc="-100" dirty="0"/>
              <a:t>Kelly:</a:t>
            </a:r>
            <a:r>
              <a:rPr lang="zh-TW" altLang="en-US" sz="2800" spc="-100" dirty="0"/>
              <a:t>請問貴公司</a:t>
            </a:r>
            <a:r>
              <a:rPr lang="en-US" altLang="zh-TW" sz="2800" spc="-100" dirty="0"/>
              <a:t>,</a:t>
            </a:r>
            <a:r>
              <a:rPr lang="zh-TW" altLang="en-US" sz="2800" spc="-100" dirty="0"/>
              <a:t>在風險評鑑的過程中</a:t>
            </a:r>
            <a:r>
              <a:rPr lang="en-US" altLang="zh-TW" sz="2800" spc="-100" dirty="0"/>
              <a:t>,</a:t>
            </a:r>
            <a:r>
              <a:rPr lang="zh-TW" altLang="en-US" sz="2800" spc="-100" dirty="0"/>
              <a:t>若發現有高於可接受風險等級</a:t>
            </a:r>
            <a:r>
              <a:rPr lang="en-US" altLang="zh-TW" sz="2800" spc="-100" dirty="0"/>
              <a:t>(Acceptable Risk Level)</a:t>
            </a:r>
            <a:r>
              <a:rPr lang="zh-TW" altLang="en-US" sz="2800" spc="-100" dirty="0"/>
              <a:t>的項目</a:t>
            </a:r>
            <a:r>
              <a:rPr lang="en-US" altLang="zh-TW" sz="2800" spc="-100" dirty="0"/>
              <a:t>,</a:t>
            </a:r>
            <a:r>
              <a:rPr lang="zh-TW" altLang="en-US" sz="2800" spc="-100" dirty="0"/>
              <a:t>接下來會怎麼處理</a:t>
            </a:r>
            <a:r>
              <a:rPr lang="en-US" altLang="zh-TW" sz="2800" spc="-100" dirty="0"/>
              <a:t>?</a:t>
            </a:r>
          </a:p>
          <a:p>
            <a:pPr algn="just"/>
            <a:r>
              <a:rPr lang="en-US" altLang="zh-TW" sz="2800" spc="-100" dirty="0"/>
              <a:t>Tim:</a:t>
            </a:r>
            <a:r>
              <a:rPr lang="zh-TW" altLang="en-US" sz="2800" spc="-100" dirty="0"/>
              <a:t>我們會提出風險處理計劃</a:t>
            </a:r>
            <a:r>
              <a:rPr lang="en-US" altLang="zh-TW" sz="2800" spc="-100" dirty="0"/>
              <a:t>,</a:t>
            </a:r>
            <a:r>
              <a:rPr lang="zh-TW" altLang="en-US" sz="2800" spc="-100" dirty="0"/>
              <a:t>執行處理計畫後</a:t>
            </a:r>
            <a:r>
              <a:rPr lang="en-US" altLang="zh-TW" sz="2800" spc="-100" dirty="0"/>
              <a:t>,</a:t>
            </a:r>
            <a:r>
              <a:rPr lang="zh-TW" altLang="en-US" sz="2800" spc="-100" dirty="0"/>
              <a:t>再進行風險再評鑑</a:t>
            </a:r>
            <a:r>
              <a:rPr lang="en-US" altLang="zh-TW" sz="2800" spc="-100" dirty="0"/>
              <a:t>(Re-Assessment),</a:t>
            </a:r>
            <a:r>
              <a:rPr lang="zh-TW" altLang="en-US" sz="2800" spc="-100" dirty="0"/>
              <a:t>看是否有把風險降到可接受風險等級以下</a:t>
            </a:r>
            <a:r>
              <a:rPr lang="zh-TW" altLang="en-US" sz="2800" spc="-100" dirty="0" smtClean="0"/>
              <a:t>。</a:t>
            </a:r>
            <a:endParaRPr lang="en-US" altLang="zh-TW" sz="2800" spc="-100" dirty="0" smtClean="0"/>
          </a:p>
          <a:p>
            <a:pPr algn="just"/>
            <a:r>
              <a:rPr lang="zh-TW" altLang="en-US" sz="2800" spc="-100" dirty="0" smtClean="0"/>
              <a:t>關於 </a:t>
            </a:r>
            <a:r>
              <a:rPr lang="en-US" altLang="zh-TW" sz="2800" spc="-100" dirty="0"/>
              <a:t>Tim </a:t>
            </a:r>
            <a:r>
              <a:rPr lang="zh-TW" altLang="en-US" sz="2800" spc="-100" dirty="0"/>
              <a:t>的回答</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回答的處理方式沒問題</a:t>
            </a:r>
          </a:p>
          <a:p>
            <a:pPr algn="just"/>
            <a:r>
              <a:rPr lang="en-US" altLang="zh-TW" sz="2800" spc="-100" dirty="0"/>
              <a:t>(B</a:t>
            </a:r>
            <a:r>
              <a:rPr lang="en-US" altLang="zh-TW" sz="2800" spc="-100" dirty="0" smtClean="0"/>
              <a:t>)</a:t>
            </a:r>
            <a:r>
              <a:rPr lang="zh-TW" altLang="en-US" sz="2800" spc="-100" dirty="0" smtClean="0"/>
              <a:t>有問題</a:t>
            </a:r>
            <a:r>
              <a:rPr lang="en-US" altLang="zh-TW" sz="2800" spc="-100" dirty="0"/>
              <a:t>,</a:t>
            </a:r>
            <a:r>
              <a:rPr lang="zh-TW" altLang="en-US" sz="2800" spc="-100" dirty="0"/>
              <a:t>風險再評鑑並不一定需要執行</a:t>
            </a:r>
          </a:p>
          <a:p>
            <a:pPr algn="just"/>
            <a:r>
              <a:rPr lang="en-US" altLang="zh-TW" sz="2800" spc="-100" dirty="0"/>
              <a:t>(C</a:t>
            </a:r>
            <a:r>
              <a:rPr lang="en-US" altLang="zh-TW" sz="2800" spc="-100" dirty="0" smtClean="0"/>
              <a:t>)</a:t>
            </a:r>
            <a:r>
              <a:rPr lang="zh-TW" altLang="en-US" sz="2800" spc="-100" dirty="0" smtClean="0"/>
              <a:t>有問題</a:t>
            </a:r>
            <a:r>
              <a:rPr lang="en-US" altLang="zh-TW" sz="2800" spc="-100" dirty="0"/>
              <a:t>,</a:t>
            </a:r>
            <a:r>
              <a:rPr lang="zh-TW" altLang="en-US" sz="2800" spc="-100" dirty="0"/>
              <a:t>風險再評鑑應在提出風險處理計畫後</a:t>
            </a:r>
            <a:r>
              <a:rPr lang="en-US" altLang="zh-TW" sz="2800" spc="-100" dirty="0"/>
              <a:t>,</a:t>
            </a:r>
            <a:r>
              <a:rPr lang="zh-TW" altLang="en-US" sz="2800" spc="-100" dirty="0"/>
              <a:t>即先執行</a:t>
            </a:r>
          </a:p>
          <a:p>
            <a:pPr algn="just"/>
            <a:r>
              <a:rPr lang="en-US" altLang="zh-TW" sz="2800" spc="-100" dirty="0"/>
              <a:t>(D)</a:t>
            </a:r>
            <a:r>
              <a:rPr lang="zh-TW" altLang="en-US" sz="2800" spc="-100" dirty="0"/>
              <a:t>有問題</a:t>
            </a:r>
            <a:r>
              <a:rPr lang="en-US" altLang="zh-TW" sz="2800" spc="-100" dirty="0"/>
              <a:t>,</a:t>
            </a:r>
            <a:r>
              <a:rPr lang="zh-TW" altLang="en-US" sz="2800" spc="-100" dirty="0"/>
              <a:t>高於可接受風險等級的項目</a:t>
            </a:r>
            <a:r>
              <a:rPr lang="en-US" altLang="zh-TW" sz="2800" spc="-100" dirty="0"/>
              <a:t>,</a:t>
            </a:r>
            <a:r>
              <a:rPr lang="zh-TW" altLang="en-US" sz="2800" spc="-100" dirty="0"/>
              <a:t>應先詢問受影響資產的管理單位是否需處理</a:t>
            </a:r>
            <a:r>
              <a:rPr lang="en-US" altLang="zh-TW" sz="2800" spc="-100" dirty="0"/>
              <a:t>,</a:t>
            </a:r>
            <a:r>
              <a:rPr lang="zh-TW" altLang="en-US" sz="2800" spc="-100" dirty="0"/>
              <a:t>再決定是否提出風險處理計畫</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365392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36454" y="973199"/>
            <a:ext cx="8788090" cy="5693866"/>
          </a:xfrm>
          <a:prstGeom prst="rect">
            <a:avLst/>
          </a:prstGeom>
        </p:spPr>
        <p:txBody>
          <a:bodyPr wrap="square">
            <a:spAutoFit/>
          </a:bodyPr>
          <a:lstStyle/>
          <a:p>
            <a:pPr algn="just"/>
            <a:r>
              <a:rPr lang="zh-TW" altLang="en-US" sz="2800" spc="-100" dirty="0"/>
              <a:t>上述情境中</a:t>
            </a:r>
            <a:r>
              <a:rPr lang="en-US" altLang="zh-TW" sz="2800" spc="-100" dirty="0"/>
              <a:t>,</a:t>
            </a:r>
          </a:p>
          <a:p>
            <a:pPr algn="just"/>
            <a:r>
              <a:rPr lang="en-US" altLang="zh-TW" sz="2800" spc="-100" dirty="0"/>
              <a:t>Kelly:</a:t>
            </a:r>
            <a:r>
              <a:rPr lang="zh-TW" altLang="en-US" sz="2800" spc="-100" dirty="0"/>
              <a:t>請問貴公司</a:t>
            </a:r>
            <a:r>
              <a:rPr lang="en-US" altLang="zh-TW" sz="2800" spc="-100" dirty="0"/>
              <a:t>,</a:t>
            </a:r>
            <a:r>
              <a:rPr lang="zh-TW" altLang="en-US" sz="2800" spc="-100" dirty="0"/>
              <a:t>在風險評鑑的過程中</a:t>
            </a:r>
            <a:r>
              <a:rPr lang="en-US" altLang="zh-TW" sz="2800" spc="-100" dirty="0"/>
              <a:t>,</a:t>
            </a:r>
            <a:r>
              <a:rPr lang="zh-TW" altLang="en-US" sz="2800" spc="-100" dirty="0"/>
              <a:t>若發現有高於可接受風險等級</a:t>
            </a:r>
            <a:r>
              <a:rPr lang="en-US" altLang="zh-TW" sz="2800" spc="-100" dirty="0"/>
              <a:t>(Acceptable Risk Level)</a:t>
            </a:r>
            <a:r>
              <a:rPr lang="zh-TW" altLang="en-US" sz="2800" spc="-100" dirty="0"/>
              <a:t>的項目</a:t>
            </a:r>
            <a:r>
              <a:rPr lang="en-US" altLang="zh-TW" sz="2800" spc="-100" dirty="0"/>
              <a:t>,</a:t>
            </a:r>
            <a:r>
              <a:rPr lang="zh-TW" altLang="en-US" sz="2800" spc="-100" dirty="0"/>
              <a:t>接下來會怎麼處理</a:t>
            </a:r>
            <a:r>
              <a:rPr lang="en-US" altLang="zh-TW" sz="2800" spc="-100" dirty="0"/>
              <a:t>?</a:t>
            </a:r>
          </a:p>
          <a:p>
            <a:pPr algn="just"/>
            <a:r>
              <a:rPr lang="en-US" altLang="zh-TW" sz="2800" spc="-100" dirty="0"/>
              <a:t>Tim:</a:t>
            </a:r>
            <a:r>
              <a:rPr lang="zh-TW" altLang="en-US" sz="2800" spc="-100" dirty="0"/>
              <a:t>我們會提出風險處理計劃</a:t>
            </a:r>
            <a:r>
              <a:rPr lang="en-US" altLang="zh-TW" sz="2800" spc="-100" dirty="0"/>
              <a:t>,</a:t>
            </a:r>
            <a:r>
              <a:rPr lang="zh-TW" altLang="en-US" sz="2800" spc="-100" dirty="0"/>
              <a:t>執行處理計畫後</a:t>
            </a:r>
            <a:r>
              <a:rPr lang="en-US" altLang="zh-TW" sz="2800" spc="-100" dirty="0"/>
              <a:t>,</a:t>
            </a:r>
            <a:r>
              <a:rPr lang="zh-TW" altLang="en-US" sz="2800" spc="-100" dirty="0"/>
              <a:t>再進行風險再評鑑</a:t>
            </a:r>
            <a:r>
              <a:rPr lang="en-US" altLang="zh-TW" sz="2800" spc="-100" dirty="0"/>
              <a:t>(Re-Assessment),</a:t>
            </a:r>
            <a:r>
              <a:rPr lang="zh-TW" altLang="en-US" sz="2800" spc="-100" dirty="0"/>
              <a:t>看是否有把風險降到可接受風險等級以下</a:t>
            </a:r>
            <a:r>
              <a:rPr lang="zh-TW" altLang="en-US" sz="2800" spc="-100" dirty="0" smtClean="0"/>
              <a:t>。</a:t>
            </a:r>
            <a:endParaRPr lang="en-US" altLang="zh-TW" sz="2800" spc="-100" dirty="0" smtClean="0"/>
          </a:p>
          <a:p>
            <a:pPr algn="just"/>
            <a:r>
              <a:rPr lang="zh-TW" altLang="en-US" sz="2800" spc="-100" dirty="0" smtClean="0"/>
              <a:t>關於 </a:t>
            </a:r>
            <a:r>
              <a:rPr lang="en-US" altLang="zh-TW" sz="2800" spc="-100" dirty="0"/>
              <a:t>Tim </a:t>
            </a:r>
            <a:r>
              <a:rPr lang="zh-TW" altLang="en-US" sz="2800" spc="-100" dirty="0"/>
              <a:t>的回答</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回答的處理方式沒問題</a:t>
            </a:r>
          </a:p>
          <a:p>
            <a:pPr algn="just"/>
            <a:r>
              <a:rPr lang="en-US" altLang="zh-TW" sz="2800" spc="-100" dirty="0"/>
              <a:t>(B</a:t>
            </a:r>
            <a:r>
              <a:rPr lang="en-US" altLang="zh-TW" sz="2800" spc="-100" dirty="0" smtClean="0"/>
              <a:t>)</a:t>
            </a:r>
            <a:r>
              <a:rPr lang="zh-TW" altLang="en-US" sz="2800" spc="-100" dirty="0" smtClean="0"/>
              <a:t>有問題</a:t>
            </a:r>
            <a:r>
              <a:rPr lang="en-US" altLang="zh-TW" sz="2800" spc="-100" dirty="0"/>
              <a:t>,</a:t>
            </a:r>
            <a:r>
              <a:rPr lang="zh-TW" altLang="en-US" sz="2800" spc="-100" dirty="0"/>
              <a:t>風險再評鑑並不一定需要執行</a:t>
            </a:r>
          </a:p>
          <a:p>
            <a:pPr algn="just"/>
            <a:r>
              <a:rPr lang="en-US" altLang="zh-TW" sz="2800" spc="-100" dirty="0">
                <a:solidFill>
                  <a:srgbClr val="FF0000"/>
                </a:solidFill>
              </a:rPr>
              <a:t>(C</a:t>
            </a:r>
            <a:r>
              <a:rPr lang="en-US" altLang="zh-TW" sz="2800" spc="-100" dirty="0" smtClean="0">
                <a:solidFill>
                  <a:srgbClr val="FF0000"/>
                </a:solidFill>
              </a:rPr>
              <a:t>)</a:t>
            </a:r>
            <a:r>
              <a:rPr lang="zh-TW" altLang="en-US" sz="2800" spc="-100" dirty="0" smtClean="0">
                <a:solidFill>
                  <a:srgbClr val="FF0000"/>
                </a:solidFill>
              </a:rPr>
              <a:t>有問題</a:t>
            </a:r>
            <a:r>
              <a:rPr lang="en-US" altLang="zh-TW" sz="2800" spc="-100" dirty="0">
                <a:solidFill>
                  <a:srgbClr val="FF0000"/>
                </a:solidFill>
              </a:rPr>
              <a:t>,</a:t>
            </a:r>
            <a:r>
              <a:rPr lang="zh-TW" altLang="en-US" sz="2800" spc="-100" dirty="0">
                <a:solidFill>
                  <a:srgbClr val="FF0000"/>
                </a:solidFill>
              </a:rPr>
              <a:t>風險再評鑑應在提出風險處理計畫後</a:t>
            </a:r>
            <a:r>
              <a:rPr lang="en-US" altLang="zh-TW" sz="2800" spc="-100" dirty="0">
                <a:solidFill>
                  <a:srgbClr val="FF0000"/>
                </a:solidFill>
              </a:rPr>
              <a:t>,</a:t>
            </a:r>
            <a:r>
              <a:rPr lang="zh-TW" altLang="en-US" sz="2800" spc="-100" dirty="0">
                <a:solidFill>
                  <a:srgbClr val="FF0000"/>
                </a:solidFill>
              </a:rPr>
              <a:t>即先執行</a:t>
            </a:r>
          </a:p>
          <a:p>
            <a:pPr algn="just"/>
            <a:r>
              <a:rPr lang="en-US" altLang="zh-TW" sz="2800" spc="-100" dirty="0"/>
              <a:t>(D)</a:t>
            </a:r>
            <a:r>
              <a:rPr lang="zh-TW" altLang="en-US" sz="2800" spc="-100" dirty="0"/>
              <a:t>有問題</a:t>
            </a:r>
            <a:r>
              <a:rPr lang="en-US" altLang="zh-TW" sz="2800" spc="-100" dirty="0"/>
              <a:t>,</a:t>
            </a:r>
            <a:r>
              <a:rPr lang="zh-TW" altLang="en-US" sz="2800" spc="-100" dirty="0"/>
              <a:t>高於可接受風險等級的項目</a:t>
            </a:r>
            <a:r>
              <a:rPr lang="en-US" altLang="zh-TW" sz="2800" spc="-100" dirty="0"/>
              <a:t>,</a:t>
            </a:r>
            <a:r>
              <a:rPr lang="zh-TW" altLang="en-US" sz="2800" spc="-100" dirty="0"/>
              <a:t>應先詢問受影響資產的管理單位是否需處理</a:t>
            </a:r>
            <a:r>
              <a:rPr lang="en-US" altLang="zh-TW" sz="2800" spc="-100" dirty="0"/>
              <a:t>,</a:t>
            </a:r>
            <a:r>
              <a:rPr lang="zh-TW" altLang="en-US" sz="2800" spc="-100" dirty="0"/>
              <a:t>再決定是否提出風險處理計畫</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884185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2008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關於事件發生當下之敘述</a:t>
            </a:r>
            <a:r>
              <a:rPr lang="en-US" altLang="zh-TW" sz="3200" spc="-100" dirty="0"/>
              <a:t>,</a:t>
            </a:r>
            <a:r>
              <a:rPr lang="zh-TW" altLang="en-US" sz="3200" spc="-100" dirty="0"/>
              <a:t>下列何者正確</a:t>
            </a:r>
            <a:r>
              <a:rPr lang="en-US" altLang="zh-TW" sz="3200" spc="-100" dirty="0"/>
              <a:t>,</a:t>
            </a:r>
            <a:r>
              <a:rPr lang="zh-TW" altLang="en-US" sz="3200" spc="-100" dirty="0"/>
              <a:t>且符合 </a:t>
            </a:r>
            <a:r>
              <a:rPr lang="en-US" altLang="zh-TW" sz="3200" spc="-100" dirty="0"/>
              <a:t>ISO/IEC 27001 </a:t>
            </a:r>
            <a:r>
              <a:rPr lang="zh-TW" altLang="en-US" sz="3200" spc="-100" dirty="0"/>
              <a:t>相關制度</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依據資安通報流程</a:t>
            </a:r>
            <a:r>
              <a:rPr lang="en-US" altLang="zh-TW" sz="3200" spc="-100" dirty="0"/>
              <a:t>,</a:t>
            </a:r>
            <a:r>
              <a:rPr lang="zh-TW" altLang="en-US" sz="3200" spc="-100" dirty="0"/>
              <a:t>應通報「資安官」、「資安主管」告知事件之危害以及可能處置對策</a:t>
            </a:r>
          </a:p>
          <a:p>
            <a:pPr algn="just"/>
            <a:r>
              <a:rPr lang="en-US" altLang="zh-TW" sz="3200" spc="-100" dirty="0"/>
              <a:t>(B</a:t>
            </a:r>
            <a:r>
              <a:rPr lang="en-US" altLang="zh-TW" sz="3200" spc="-100" dirty="0" smtClean="0"/>
              <a:t>)</a:t>
            </a:r>
            <a:r>
              <a:rPr lang="zh-TW" altLang="en-US" sz="3200" spc="-100" dirty="0" smtClean="0"/>
              <a:t>應</a:t>
            </a:r>
            <a:r>
              <a:rPr lang="zh-TW" altLang="en-US" sz="3200" spc="-100" dirty="0"/>
              <a:t>要求相關同仁</a:t>
            </a:r>
            <a:r>
              <a:rPr lang="en-US" altLang="zh-TW" sz="3200" spc="-100" dirty="0"/>
              <a:t>,</a:t>
            </a:r>
            <a:r>
              <a:rPr lang="zh-TW" altLang="en-US" sz="3200" spc="-100" dirty="0"/>
              <a:t>停止登入</a:t>
            </a:r>
            <a:r>
              <a:rPr lang="en-US" altLang="zh-TW" sz="3200" spc="-100" dirty="0"/>
              <a:t>,</a:t>
            </a:r>
            <a:r>
              <a:rPr lang="zh-TW" altLang="en-US" sz="3200" spc="-100" dirty="0"/>
              <a:t>將相關電腦重新安裝作業系統</a:t>
            </a:r>
          </a:p>
          <a:p>
            <a:pPr algn="just"/>
            <a:r>
              <a:rPr lang="en-US" altLang="zh-TW" sz="3200" spc="-100" dirty="0"/>
              <a:t>(C</a:t>
            </a:r>
            <a:r>
              <a:rPr lang="en-US" altLang="zh-TW" sz="3200" spc="-100" dirty="0" smtClean="0"/>
              <a:t>)</a:t>
            </a:r>
            <a:r>
              <a:rPr lang="zh-TW" altLang="en-US" sz="3200" spc="-100" dirty="0" smtClean="0"/>
              <a:t>通知</a:t>
            </a:r>
            <a:r>
              <a:rPr lang="zh-TW" altLang="en-US" sz="3200" spc="-100" dirty="0"/>
              <a:t>證交所發布公司重大訊息</a:t>
            </a:r>
          </a:p>
          <a:p>
            <a:pPr algn="just"/>
            <a:r>
              <a:rPr lang="en-US" altLang="zh-TW" sz="3200" spc="-100" dirty="0"/>
              <a:t>(D)</a:t>
            </a:r>
            <a:r>
              <a:rPr lang="zh-TW" altLang="en-US" sz="3200" spc="-100" dirty="0"/>
              <a:t>指責委外廠商沒辦理好相關委外工作</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18341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54582" y="817751"/>
            <a:ext cx="8888833" cy="6124754"/>
          </a:xfrm>
          <a:prstGeom prst="rect">
            <a:avLst/>
          </a:prstGeom>
        </p:spPr>
        <p:txBody>
          <a:bodyPr wrap="square">
            <a:spAutoFit/>
          </a:bodyPr>
          <a:lstStyle/>
          <a:p>
            <a:pPr algn="just"/>
            <a:r>
              <a:rPr lang="en-US" altLang="zh-TW" sz="2800" spc="-100" dirty="0"/>
              <a:t>Kelly </a:t>
            </a:r>
            <a:r>
              <a:rPr lang="zh-TW" altLang="en-US" sz="2800" spc="-100" dirty="0"/>
              <a:t>又接著問了下列的問題</a:t>
            </a:r>
            <a:r>
              <a:rPr lang="en-US" altLang="zh-TW" sz="2800" spc="-100" dirty="0"/>
              <a:t>:</a:t>
            </a:r>
            <a:r>
              <a:rPr lang="zh-TW" altLang="en-US" sz="2800" spc="-100" dirty="0"/>
              <a:t>請問風險處理</a:t>
            </a:r>
            <a:r>
              <a:rPr lang="en-US" altLang="zh-TW" sz="2800" spc="-100" dirty="0"/>
              <a:t>,</a:t>
            </a:r>
            <a:r>
              <a:rPr lang="zh-TW" altLang="en-US" sz="2800" spc="-100" dirty="0"/>
              <a:t>針對衝擊不高</a:t>
            </a:r>
            <a:r>
              <a:rPr lang="en-US" altLang="zh-TW" sz="2800" spc="-100" dirty="0"/>
              <a:t>(Impact)</a:t>
            </a:r>
            <a:r>
              <a:rPr lang="zh-TW" altLang="en-US" sz="2800" spc="-100" dirty="0"/>
              <a:t>、發生可能性高</a:t>
            </a:r>
            <a:r>
              <a:rPr lang="en-US" altLang="zh-TW" sz="2800" spc="-100" dirty="0"/>
              <a:t>(Possibility)</a:t>
            </a:r>
            <a:r>
              <a:rPr lang="zh-TW" altLang="en-US" sz="2800" spc="-100" dirty="0"/>
              <a:t>且超過可接受風險等級的項目</a:t>
            </a:r>
            <a:r>
              <a:rPr lang="en-US" altLang="zh-TW" sz="2800" spc="-100" dirty="0"/>
              <a:t>,</a:t>
            </a:r>
            <a:r>
              <a:rPr lang="zh-TW" altLang="en-US" sz="2800" spc="-100" dirty="0"/>
              <a:t>你們會採取什麼風險處理的對策</a:t>
            </a:r>
            <a:r>
              <a:rPr lang="en-US" altLang="zh-TW" sz="2800" spc="-100" dirty="0"/>
              <a:t>?</a:t>
            </a:r>
          </a:p>
          <a:p>
            <a:pPr algn="just"/>
            <a:r>
              <a:rPr lang="en-US" altLang="zh-TW" sz="2800" spc="-100" dirty="0"/>
              <a:t>Tim </a:t>
            </a:r>
            <a:r>
              <a:rPr lang="zh-TW" altLang="en-US" sz="2800" spc="-100" dirty="0"/>
              <a:t>回答</a:t>
            </a:r>
            <a:r>
              <a:rPr lang="en-US" altLang="zh-TW" sz="2800" spc="-100" dirty="0"/>
              <a:t>:</a:t>
            </a:r>
            <a:r>
              <a:rPr lang="zh-TW" altLang="en-US" sz="2800" spc="-100" dirty="0"/>
              <a:t>我們會採取避免</a:t>
            </a:r>
            <a:r>
              <a:rPr lang="en-US" altLang="zh-TW" sz="2800" spc="-100" dirty="0"/>
              <a:t>/</a:t>
            </a:r>
            <a:r>
              <a:rPr lang="zh-TW" altLang="en-US" sz="2800" spc="-100" dirty="0"/>
              <a:t>規避</a:t>
            </a:r>
            <a:r>
              <a:rPr lang="en-US" altLang="zh-TW" sz="2800" spc="-100" dirty="0"/>
              <a:t>(Avoid)</a:t>
            </a:r>
            <a:r>
              <a:rPr lang="zh-TW" altLang="en-US" sz="2800" spc="-100" dirty="0"/>
              <a:t>的方式</a:t>
            </a:r>
            <a:r>
              <a:rPr lang="en-US" altLang="zh-TW" sz="2800" spc="-100" dirty="0"/>
              <a:t>,</a:t>
            </a:r>
            <a:r>
              <a:rPr lang="zh-TW" altLang="en-US" sz="2800" spc="-100" dirty="0"/>
              <a:t>不讓這個可能的項目發生</a:t>
            </a:r>
            <a:r>
              <a:rPr lang="zh-TW" altLang="en-US" sz="2800" spc="-100" dirty="0" smtClean="0"/>
              <a:t>。</a:t>
            </a:r>
            <a:endParaRPr lang="en-US" altLang="zh-TW" sz="2800" spc="-100" dirty="0" smtClean="0"/>
          </a:p>
          <a:p>
            <a:pPr algn="just"/>
            <a:r>
              <a:rPr lang="zh-TW" altLang="en-US" sz="2800" spc="-100" dirty="0" smtClean="0"/>
              <a:t>關於</a:t>
            </a:r>
            <a:r>
              <a:rPr lang="zh-TW" altLang="en-US" sz="2800" spc="-100" dirty="0"/>
              <a:t>上述風險處理方式</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的回答正確</a:t>
            </a:r>
          </a:p>
          <a:p>
            <a:pPr algn="just"/>
            <a:r>
              <a:rPr lang="en-US" altLang="zh-TW" sz="2800" spc="-100" dirty="0"/>
              <a:t>(</a:t>
            </a:r>
            <a:r>
              <a:rPr lang="en-US" altLang="zh-TW" sz="2800" spc="-100" dirty="0" smtClean="0"/>
              <a:t>B)Tim </a:t>
            </a:r>
            <a:r>
              <a:rPr lang="zh-TW" altLang="en-US" sz="2800" spc="-100" dirty="0"/>
              <a:t>的回答不正確</a:t>
            </a:r>
            <a:r>
              <a:rPr lang="en-US" altLang="zh-TW" sz="2800" spc="-100" dirty="0"/>
              <a:t>,</a:t>
            </a:r>
            <a:r>
              <a:rPr lang="zh-TW" altLang="en-US" sz="2800" spc="-100" dirty="0"/>
              <a:t>應採用緩解</a:t>
            </a:r>
            <a:r>
              <a:rPr lang="en-US" altLang="zh-TW" sz="2800" spc="-100" dirty="0"/>
              <a:t>(Modification / Mitigation)</a:t>
            </a:r>
            <a:r>
              <a:rPr lang="zh-TW" altLang="en-US" sz="2800" spc="-100" dirty="0"/>
              <a:t>的方式</a:t>
            </a:r>
          </a:p>
          <a:p>
            <a:pPr algn="just"/>
            <a:r>
              <a:rPr lang="en-US" altLang="zh-TW" sz="2800" spc="-100" dirty="0"/>
              <a:t>(</a:t>
            </a:r>
            <a:r>
              <a:rPr lang="en-US" altLang="zh-TW" sz="2800" spc="-100" dirty="0" smtClean="0"/>
              <a:t>C)Tim </a:t>
            </a:r>
            <a:r>
              <a:rPr lang="zh-TW" altLang="en-US" sz="2800" spc="-100" dirty="0"/>
              <a:t>的回答不正確</a:t>
            </a:r>
            <a:r>
              <a:rPr lang="en-US" altLang="zh-TW" sz="2800" spc="-100" dirty="0"/>
              <a:t>,</a:t>
            </a:r>
            <a:r>
              <a:rPr lang="zh-TW" altLang="en-US" sz="2800" spc="-100" dirty="0"/>
              <a:t>應採用移轉</a:t>
            </a:r>
            <a:r>
              <a:rPr lang="en-US" altLang="zh-TW" sz="2800" spc="-100" dirty="0"/>
              <a:t>(Sharing / Transference)</a:t>
            </a:r>
            <a:r>
              <a:rPr lang="zh-TW" altLang="en-US" sz="2800" spc="-100" dirty="0"/>
              <a:t>的方式</a:t>
            </a:r>
          </a:p>
          <a:p>
            <a:pPr algn="just"/>
            <a:r>
              <a:rPr lang="en-US" altLang="zh-TW" sz="2800" spc="-100" dirty="0"/>
              <a:t>(D)Tim </a:t>
            </a:r>
            <a:r>
              <a:rPr lang="zh-TW" altLang="en-US" sz="2800" spc="-100" dirty="0"/>
              <a:t>的回答不正確</a:t>
            </a:r>
            <a:r>
              <a:rPr lang="en-US" altLang="zh-TW" sz="2800" spc="-100" dirty="0"/>
              <a:t>,</a:t>
            </a:r>
            <a:r>
              <a:rPr lang="zh-TW" altLang="en-US" sz="2800" spc="-100" dirty="0"/>
              <a:t>應採用接受</a:t>
            </a:r>
            <a:r>
              <a:rPr lang="en-US" altLang="zh-TW" sz="2800" spc="-100" dirty="0"/>
              <a:t>(Retention / Acceptance)</a:t>
            </a:r>
            <a:r>
              <a:rPr lang="zh-TW" altLang="en-US" sz="2800" spc="-100" dirty="0"/>
              <a:t>的方式</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111586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54582" y="817751"/>
            <a:ext cx="8888833" cy="6124754"/>
          </a:xfrm>
          <a:prstGeom prst="rect">
            <a:avLst/>
          </a:prstGeom>
        </p:spPr>
        <p:txBody>
          <a:bodyPr wrap="square">
            <a:spAutoFit/>
          </a:bodyPr>
          <a:lstStyle/>
          <a:p>
            <a:pPr algn="just"/>
            <a:r>
              <a:rPr lang="en-US" altLang="zh-TW" sz="2800" spc="-100" dirty="0"/>
              <a:t>Kelly </a:t>
            </a:r>
            <a:r>
              <a:rPr lang="zh-TW" altLang="en-US" sz="2800" spc="-100" dirty="0"/>
              <a:t>又接著問了下列的問題</a:t>
            </a:r>
            <a:r>
              <a:rPr lang="en-US" altLang="zh-TW" sz="2800" spc="-100" dirty="0"/>
              <a:t>:</a:t>
            </a:r>
            <a:r>
              <a:rPr lang="zh-TW" altLang="en-US" sz="2800" spc="-100" dirty="0"/>
              <a:t>請問風險處理</a:t>
            </a:r>
            <a:r>
              <a:rPr lang="en-US" altLang="zh-TW" sz="2800" spc="-100" dirty="0"/>
              <a:t>,</a:t>
            </a:r>
            <a:r>
              <a:rPr lang="zh-TW" altLang="en-US" sz="2800" spc="-100" dirty="0"/>
              <a:t>針對衝擊不高</a:t>
            </a:r>
            <a:r>
              <a:rPr lang="en-US" altLang="zh-TW" sz="2800" spc="-100" dirty="0"/>
              <a:t>(Impact)</a:t>
            </a:r>
            <a:r>
              <a:rPr lang="zh-TW" altLang="en-US" sz="2800" spc="-100" dirty="0"/>
              <a:t>、發生可能性高</a:t>
            </a:r>
            <a:r>
              <a:rPr lang="en-US" altLang="zh-TW" sz="2800" spc="-100" dirty="0"/>
              <a:t>(Possibility)</a:t>
            </a:r>
            <a:r>
              <a:rPr lang="zh-TW" altLang="en-US" sz="2800" spc="-100" dirty="0"/>
              <a:t>且超過可接受風險等級的項目</a:t>
            </a:r>
            <a:r>
              <a:rPr lang="en-US" altLang="zh-TW" sz="2800" spc="-100" dirty="0"/>
              <a:t>,</a:t>
            </a:r>
            <a:r>
              <a:rPr lang="zh-TW" altLang="en-US" sz="2800" spc="-100" dirty="0"/>
              <a:t>你們會採取什麼風險處理的對策</a:t>
            </a:r>
            <a:r>
              <a:rPr lang="en-US" altLang="zh-TW" sz="2800" spc="-100" dirty="0"/>
              <a:t>?</a:t>
            </a:r>
          </a:p>
          <a:p>
            <a:pPr algn="just"/>
            <a:r>
              <a:rPr lang="en-US" altLang="zh-TW" sz="2800" spc="-100" dirty="0"/>
              <a:t>Tim </a:t>
            </a:r>
            <a:r>
              <a:rPr lang="zh-TW" altLang="en-US" sz="2800" spc="-100" dirty="0"/>
              <a:t>回答</a:t>
            </a:r>
            <a:r>
              <a:rPr lang="en-US" altLang="zh-TW" sz="2800" spc="-100" dirty="0"/>
              <a:t>:</a:t>
            </a:r>
            <a:r>
              <a:rPr lang="zh-TW" altLang="en-US" sz="2800" spc="-100" dirty="0"/>
              <a:t>我們會採取避免</a:t>
            </a:r>
            <a:r>
              <a:rPr lang="en-US" altLang="zh-TW" sz="2800" spc="-100" dirty="0"/>
              <a:t>/</a:t>
            </a:r>
            <a:r>
              <a:rPr lang="zh-TW" altLang="en-US" sz="2800" spc="-100" dirty="0"/>
              <a:t>規避</a:t>
            </a:r>
            <a:r>
              <a:rPr lang="en-US" altLang="zh-TW" sz="2800" spc="-100" dirty="0"/>
              <a:t>(Avoid)</a:t>
            </a:r>
            <a:r>
              <a:rPr lang="zh-TW" altLang="en-US" sz="2800" spc="-100" dirty="0"/>
              <a:t>的方式</a:t>
            </a:r>
            <a:r>
              <a:rPr lang="en-US" altLang="zh-TW" sz="2800" spc="-100" dirty="0"/>
              <a:t>,</a:t>
            </a:r>
            <a:r>
              <a:rPr lang="zh-TW" altLang="en-US" sz="2800" spc="-100" dirty="0"/>
              <a:t>不讓這個可能的項目發生</a:t>
            </a:r>
            <a:r>
              <a:rPr lang="zh-TW" altLang="en-US" sz="2800" spc="-100" dirty="0" smtClean="0"/>
              <a:t>。</a:t>
            </a:r>
            <a:endParaRPr lang="en-US" altLang="zh-TW" sz="2800" spc="-100" dirty="0" smtClean="0"/>
          </a:p>
          <a:p>
            <a:pPr algn="just"/>
            <a:r>
              <a:rPr lang="zh-TW" altLang="en-US" sz="2800" spc="-100" dirty="0" smtClean="0"/>
              <a:t>關於</a:t>
            </a:r>
            <a:r>
              <a:rPr lang="zh-TW" altLang="en-US" sz="2800" spc="-100" dirty="0"/>
              <a:t>上述風險處理方式</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的回答正確</a:t>
            </a:r>
          </a:p>
          <a:p>
            <a:pPr algn="just"/>
            <a:r>
              <a:rPr lang="en-US" altLang="zh-TW" sz="2800" spc="-100" dirty="0">
                <a:solidFill>
                  <a:srgbClr val="FF0000"/>
                </a:solidFill>
              </a:rPr>
              <a:t>(</a:t>
            </a:r>
            <a:r>
              <a:rPr lang="en-US" altLang="zh-TW" sz="2800" spc="-100" dirty="0" smtClean="0">
                <a:solidFill>
                  <a:srgbClr val="FF0000"/>
                </a:solidFill>
              </a:rPr>
              <a:t>B)Tim </a:t>
            </a:r>
            <a:r>
              <a:rPr lang="zh-TW" altLang="en-US" sz="2800" spc="-100" dirty="0">
                <a:solidFill>
                  <a:srgbClr val="FF0000"/>
                </a:solidFill>
              </a:rPr>
              <a:t>的回答不正確</a:t>
            </a:r>
            <a:r>
              <a:rPr lang="en-US" altLang="zh-TW" sz="2800" spc="-100" dirty="0">
                <a:solidFill>
                  <a:srgbClr val="FF0000"/>
                </a:solidFill>
              </a:rPr>
              <a:t>,</a:t>
            </a:r>
            <a:r>
              <a:rPr lang="zh-TW" altLang="en-US" sz="2800" spc="-100" dirty="0">
                <a:solidFill>
                  <a:srgbClr val="FF0000"/>
                </a:solidFill>
              </a:rPr>
              <a:t>應採用緩解</a:t>
            </a:r>
            <a:r>
              <a:rPr lang="en-US" altLang="zh-TW" sz="2800" spc="-100" dirty="0">
                <a:solidFill>
                  <a:srgbClr val="FF0000"/>
                </a:solidFill>
              </a:rPr>
              <a:t>(Modification / Mitigation)</a:t>
            </a:r>
            <a:r>
              <a:rPr lang="zh-TW" altLang="en-US" sz="2800" spc="-100" dirty="0">
                <a:solidFill>
                  <a:srgbClr val="FF0000"/>
                </a:solidFill>
              </a:rPr>
              <a:t>的方式</a:t>
            </a:r>
          </a:p>
          <a:p>
            <a:pPr algn="just"/>
            <a:r>
              <a:rPr lang="en-US" altLang="zh-TW" sz="2800" spc="-100" dirty="0"/>
              <a:t>(</a:t>
            </a:r>
            <a:r>
              <a:rPr lang="en-US" altLang="zh-TW" sz="2800" spc="-100" dirty="0" smtClean="0"/>
              <a:t>C)Tim </a:t>
            </a:r>
            <a:r>
              <a:rPr lang="zh-TW" altLang="en-US" sz="2800" spc="-100" dirty="0"/>
              <a:t>的回答不正確</a:t>
            </a:r>
            <a:r>
              <a:rPr lang="en-US" altLang="zh-TW" sz="2800" spc="-100" dirty="0"/>
              <a:t>,</a:t>
            </a:r>
            <a:r>
              <a:rPr lang="zh-TW" altLang="en-US" sz="2800" spc="-100" dirty="0"/>
              <a:t>應採用移轉</a:t>
            </a:r>
            <a:r>
              <a:rPr lang="en-US" altLang="zh-TW" sz="2800" spc="-100" dirty="0"/>
              <a:t>(Sharing / Transference)</a:t>
            </a:r>
            <a:r>
              <a:rPr lang="zh-TW" altLang="en-US" sz="2800" spc="-100" dirty="0"/>
              <a:t>的方式</a:t>
            </a:r>
          </a:p>
          <a:p>
            <a:pPr algn="just"/>
            <a:r>
              <a:rPr lang="en-US" altLang="zh-TW" sz="2800" spc="-100" dirty="0"/>
              <a:t>(D)Tim </a:t>
            </a:r>
            <a:r>
              <a:rPr lang="zh-TW" altLang="en-US" sz="2800" spc="-100" dirty="0"/>
              <a:t>的回答不正確</a:t>
            </a:r>
            <a:r>
              <a:rPr lang="en-US" altLang="zh-TW" sz="2800" spc="-100" dirty="0"/>
              <a:t>,</a:t>
            </a:r>
            <a:r>
              <a:rPr lang="zh-TW" altLang="en-US" sz="2800" spc="-100" dirty="0"/>
              <a:t>應採用接受</a:t>
            </a:r>
            <a:r>
              <a:rPr lang="en-US" altLang="zh-TW" sz="2800" spc="-100" dirty="0"/>
              <a:t>(Retention / Acceptance)</a:t>
            </a:r>
            <a:r>
              <a:rPr lang="zh-TW" altLang="en-US" sz="2800" spc="-100" dirty="0"/>
              <a:t>的方式</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8650181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55751" y="817751"/>
            <a:ext cx="8249618" cy="6124754"/>
          </a:xfrm>
          <a:prstGeom prst="rect">
            <a:avLst/>
          </a:prstGeom>
        </p:spPr>
        <p:txBody>
          <a:bodyPr wrap="square">
            <a:spAutoFit/>
          </a:bodyPr>
          <a:lstStyle/>
          <a:p>
            <a:pPr algn="just"/>
            <a:r>
              <a:rPr lang="zh-TW" altLang="en-US" sz="2800" spc="-100" dirty="0"/>
              <a:t>上述情境中</a:t>
            </a:r>
            <a:r>
              <a:rPr lang="en-US" altLang="zh-TW" sz="2800" spc="-100" dirty="0"/>
              <a:t>, </a:t>
            </a:r>
            <a:r>
              <a:rPr lang="en-US" altLang="zh-TW" sz="2800" spc="-100" dirty="0" err="1"/>
              <a:t>Kelly:Tim</a:t>
            </a:r>
            <a:r>
              <a:rPr lang="en-US" altLang="zh-TW" sz="2800" spc="-100" dirty="0"/>
              <a:t>,</a:t>
            </a:r>
            <a:r>
              <a:rPr lang="zh-TW" altLang="en-US" sz="2800" spc="-100" dirty="0"/>
              <a:t>貴公司的風險管理與營運持續管理執行</a:t>
            </a:r>
            <a:r>
              <a:rPr lang="en-US" altLang="zh-TW" sz="2800" spc="-100" dirty="0"/>
              <a:t>,</a:t>
            </a:r>
            <a:r>
              <a:rPr lang="zh-TW" altLang="en-US" sz="2800" spc="-100" dirty="0"/>
              <a:t>似乎將兩個流程整併執行。</a:t>
            </a:r>
          </a:p>
          <a:p>
            <a:pPr algn="just"/>
            <a:r>
              <a:rPr lang="en-US" altLang="zh-TW" sz="2800" spc="-100" dirty="0"/>
              <a:t>Tim:</a:t>
            </a:r>
            <a:r>
              <a:rPr lang="zh-TW" altLang="en-US" sz="2800" spc="-100" dirty="0"/>
              <a:t>是啊</a:t>
            </a:r>
            <a:r>
              <a:rPr lang="en-US" altLang="zh-TW" sz="2800" spc="-100" dirty="0"/>
              <a:t>,</a:t>
            </a:r>
            <a:r>
              <a:rPr lang="zh-TW" altLang="en-US" sz="2800" spc="-100" dirty="0"/>
              <a:t>因為這兩個流程</a:t>
            </a:r>
            <a:r>
              <a:rPr lang="en-US" altLang="zh-TW" sz="2800" spc="-100" dirty="0"/>
              <a:t>,</a:t>
            </a:r>
            <a:r>
              <a:rPr lang="zh-TW" altLang="en-US" sz="2800" spc="-100" dirty="0"/>
              <a:t>都需要識別重要的營運服務項目</a:t>
            </a:r>
            <a:r>
              <a:rPr lang="en-US" altLang="zh-TW" sz="2800" spc="-100" dirty="0"/>
              <a:t>,</a:t>
            </a:r>
            <a:r>
              <a:rPr lang="zh-TW" altLang="en-US" sz="2800" spc="-100" dirty="0"/>
              <a:t>也需要評鑑可用性的需求</a:t>
            </a:r>
            <a:r>
              <a:rPr lang="en-US" altLang="zh-TW" sz="2800" spc="-100" dirty="0"/>
              <a:t>,</a:t>
            </a:r>
            <a:r>
              <a:rPr lang="zh-TW" altLang="en-US" sz="2800" spc="-100" dirty="0"/>
              <a:t>加上營運衝擊分析</a:t>
            </a:r>
            <a:r>
              <a:rPr lang="en-US" altLang="zh-TW" sz="2800" spc="-100" dirty="0"/>
              <a:t>(Business Impact Analysis)</a:t>
            </a:r>
            <a:r>
              <a:rPr lang="zh-TW" altLang="en-US" sz="2800" spc="-100" dirty="0"/>
              <a:t>與分析各種事件的風險評鑑</a:t>
            </a:r>
            <a:r>
              <a:rPr lang="en-US" altLang="zh-TW" sz="2800" spc="-100" dirty="0"/>
              <a:t>(Risk Assessment)</a:t>
            </a:r>
            <a:r>
              <a:rPr lang="zh-TW" altLang="en-US" sz="2800" spc="-100" dirty="0"/>
              <a:t>的關係也很密切</a:t>
            </a:r>
            <a:r>
              <a:rPr lang="en-US" altLang="zh-TW" sz="2800" spc="-100" dirty="0"/>
              <a:t>,</a:t>
            </a:r>
            <a:r>
              <a:rPr lang="zh-TW" altLang="en-US" sz="2800" spc="-100" dirty="0"/>
              <a:t>所以我們是合併在一起執行。</a:t>
            </a:r>
          </a:p>
          <a:p>
            <a:pPr algn="just"/>
            <a:r>
              <a:rPr lang="zh-TW" altLang="en-US" sz="2800" spc="-100" dirty="0"/>
              <a:t>請問 </a:t>
            </a:r>
            <a:r>
              <a:rPr lang="en-US" altLang="zh-TW" sz="2800" spc="-100" dirty="0"/>
              <a:t>Tim </a:t>
            </a:r>
            <a:r>
              <a:rPr lang="zh-TW" altLang="en-US" sz="2800" spc="-100" dirty="0"/>
              <a:t>所提到的 </a:t>
            </a:r>
            <a:r>
              <a:rPr lang="en-US" altLang="zh-TW" sz="2800" spc="-100" dirty="0"/>
              <a:t>(I)</a:t>
            </a:r>
            <a:r>
              <a:rPr lang="zh-TW" altLang="en-US" sz="2800" spc="-100" dirty="0"/>
              <a:t>識別重要營運服務項目 </a:t>
            </a:r>
            <a:r>
              <a:rPr lang="en-US" altLang="zh-TW" sz="2800" spc="-100" dirty="0"/>
              <a:t>(II)</a:t>
            </a:r>
            <a:r>
              <a:rPr lang="zh-TW" altLang="en-US" sz="2800" spc="-100" dirty="0"/>
              <a:t>營運衝擊分析 </a:t>
            </a:r>
            <a:r>
              <a:rPr lang="en-US" altLang="zh-TW" sz="2800" spc="-100" dirty="0"/>
              <a:t>(III)</a:t>
            </a:r>
            <a:r>
              <a:rPr lang="zh-TW" altLang="en-US" sz="2800" spc="-100" dirty="0"/>
              <a:t>風險評鑑</a:t>
            </a:r>
            <a:r>
              <a:rPr lang="en-US" altLang="zh-TW" sz="2800" spc="-100" dirty="0"/>
              <a:t>,</a:t>
            </a:r>
            <a:r>
              <a:rPr lang="zh-TW" altLang="en-US" sz="2800" spc="-100" dirty="0"/>
              <a:t>最佳的執行順序為何</a:t>
            </a:r>
            <a:r>
              <a:rPr lang="en-US" altLang="zh-TW" sz="2800" spc="-100" dirty="0"/>
              <a:t>?</a:t>
            </a:r>
          </a:p>
          <a:p>
            <a:pPr algn="just"/>
            <a:endParaRPr lang="en-US" altLang="zh-TW" sz="2800" spc="-100" dirty="0" smtClean="0"/>
          </a:p>
          <a:p>
            <a:pPr algn="just"/>
            <a:r>
              <a:rPr lang="en-US" altLang="zh-TW" sz="2800" spc="-100" dirty="0" smtClean="0"/>
              <a:t>(</a:t>
            </a:r>
            <a:r>
              <a:rPr lang="en-US" altLang="zh-TW" sz="2800" spc="-100" dirty="0"/>
              <a:t>A)(I)(II)(III)</a:t>
            </a:r>
          </a:p>
          <a:p>
            <a:pPr algn="just"/>
            <a:r>
              <a:rPr lang="en-US" altLang="zh-TW" sz="2800" spc="-100" dirty="0"/>
              <a:t>(B) (I)(III)(II)</a:t>
            </a:r>
          </a:p>
          <a:p>
            <a:pPr algn="just"/>
            <a:r>
              <a:rPr lang="en-US" altLang="zh-TW" sz="2800" spc="-100" dirty="0"/>
              <a:t>(C) (II)(I)(III)</a:t>
            </a:r>
          </a:p>
          <a:p>
            <a:pPr algn="just"/>
            <a:r>
              <a:rPr lang="en-US" altLang="zh-TW" sz="2800" spc="-100" dirty="0"/>
              <a:t>(D)(II)(III)(I)</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8440431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55751" y="817751"/>
            <a:ext cx="8249618" cy="6124754"/>
          </a:xfrm>
          <a:prstGeom prst="rect">
            <a:avLst/>
          </a:prstGeom>
        </p:spPr>
        <p:txBody>
          <a:bodyPr wrap="square">
            <a:spAutoFit/>
          </a:bodyPr>
          <a:lstStyle/>
          <a:p>
            <a:pPr algn="just"/>
            <a:r>
              <a:rPr lang="zh-TW" altLang="en-US" sz="2800" spc="-100" dirty="0"/>
              <a:t>上述情境中</a:t>
            </a:r>
            <a:r>
              <a:rPr lang="en-US" altLang="zh-TW" sz="2800" spc="-100" dirty="0"/>
              <a:t>, </a:t>
            </a:r>
            <a:r>
              <a:rPr lang="en-US" altLang="zh-TW" sz="2800" spc="-100" dirty="0" err="1"/>
              <a:t>Kelly:Tim</a:t>
            </a:r>
            <a:r>
              <a:rPr lang="en-US" altLang="zh-TW" sz="2800" spc="-100" dirty="0"/>
              <a:t>,</a:t>
            </a:r>
            <a:r>
              <a:rPr lang="zh-TW" altLang="en-US" sz="2800" spc="-100" dirty="0"/>
              <a:t>貴公司的風險管理與營運持續管理執行</a:t>
            </a:r>
            <a:r>
              <a:rPr lang="en-US" altLang="zh-TW" sz="2800" spc="-100" dirty="0"/>
              <a:t>,</a:t>
            </a:r>
            <a:r>
              <a:rPr lang="zh-TW" altLang="en-US" sz="2800" spc="-100" dirty="0"/>
              <a:t>似乎將兩個流程整併執行。</a:t>
            </a:r>
          </a:p>
          <a:p>
            <a:pPr algn="just"/>
            <a:r>
              <a:rPr lang="en-US" altLang="zh-TW" sz="2800" spc="-100" dirty="0"/>
              <a:t>Tim:</a:t>
            </a:r>
            <a:r>
              <a:rPr lang="zh-TW" altLang="en-US" sz="2800" spc="-100" dirty="0"/>
              <a:t>是啊</a:t>
            </a:r>
            <a:r>
              <a:rPr lang="en-US" altLang="zh-TW" sz="2800" spc="-100" dirty="0"/>
              <a:t>,</a:t>
            </a:r>
            <a:r>
              <a:rPr lang="zh-TW" altLang="en-US" sz="2800" spc="-100" dirty="0"/>
              <a:t>因為這兩個流程</a:t>
            </a:r>
            <a:r>
              <a:rPr lang="en-US" altLang="zh-TW" sz="2800" spc="-100" dirty="0"/>
              <a:t>,</a:t>
            </a:r>
            <a:r>
              <a:rPr lang="zh-TW" altLang="en-US" sz="2800" spc="-100" dirty="0"/>
              <a:t>都需要識別重要的營運服務項目</a:t>
            </a:r>
            <a:r>
              <a:rPr lang="en-US" altLang="zh-TW" sz="2800" spc="-100" dirty="0"/>
              <a:t>,</a:t>
            </a:r>
            <a:r>
              <a:rPr lang="zh-TW" altLang="en-US" sz="2800" spc="-100" dirty="0"/>
              <a:t>也需要評鑑可用性的需求</a:t>
            </a:r>
            <a:r>
              <a:rPr lang="en-US" altLang="zh-TW" sz="2800" spc="-100" dirty="0"/>
              <a:t>,</a:t>
            </a:r>
            <a:r>
              <a:rPr lang="zh-TW" altLang="en-US" sz="2800" spc="-100" dirty="0"/>
              <a:t>加上營運衝擊分析</a:t>
            </a:r>
            <a:r>
              <a:rPr lang="en-US" altLang="zh-TW" sz="2800" spc="-100" dirty="0"/>
              <a:t>(Business Impact Analysis)</a:t>
            </a:r>
            <a:r>
              <a:rPr lang="zh-TW" altLang="en-US" sz="2800" spc="-100" dirty="0"/>
              <a:t>與分析各種事件的風險評鑑</a:t>
            </a:r>
            <a:r>
              <a:rPr lang="en-US" altLang="zh-TW" sz="2800" spc="-100" dirty="0"/>
              <a:t>(Risk Assessment)</a:t>
            </a:r>
            <a:r>
              <a:rPr lang="zh-TW" altLang="en-US" sz="2800" spc="-100" dirty="0"/>
              <a:t>的關係也很密切</a:t>
            </a:r>
            <a:r>
              <a:rPr lang="en-US" altLang="zh-TW" sz="2800" spc="-100" dirty="0"/>
              <a:t>,</a:t>
            </a:r>
            <a:r>
              <a:rPr lang="zh-TW" altLang="en-US" sz="2800" spc="-100" dirty="0"/>
              <a:t>所以我們是合併在一起執行。</a:t>
            </a:r>
          </a:p>
          <a:p>
            <a:pPr algn="just"/>
            <a:r>
              <a:rPr lang="zh-TW" altLang="en-US" sz="2800" spc="-100" dirty="0"/>
              <a:t>請問 </a:t>
            </a:r>
            <a:r>
              <a:rPr lang="en-US" altLang="zh-TW" sz="2800" spc="-100" dirty="0"/>
              <a:t>Tim </a:t>
            </a:r>
            <a:r>
              <a:rPr lang="zh-TW" altLang="en-US" sz="2800" spc="-100" dirty="0"/>
              <a:t>所提到的 </a:t>
            </a:r>
            <a:r>
              <a:rPr lang="en-US" altLang="zh-TW" sz="2800" spc="-100" dirty="0"/>
              <a:t>(I)</a:t>
            </a:r>
            <a:r>
              <a:rPr lang="zh-TW" altLang="en-US" sz="2800" spc="-100" dirty="0"/>
              <a:t>識別重要營運服務項目 </a:t>
            </a:r>
            <a:r>
              <a:rPr lang="en-US" altLang="zh-TW" sz="2800" spc="-100" dirty="0"/>
              <a:t>(II)</a:t>
            </a:r>
            <a:r>
              <a:rPr lang="zh-TW" altLang="en-US" sz="2800" spc="-100" dirty="0"/>
              <a:t>營運衝擊分析 </a:t>
            </a:r>
            <a:r>
              <a:rPr lang="en-US" altLang="zh-TW" sz="2800" spc="-100" dirty="0"/>
              <a:t>(III)</a:t>
            </a:r>
            <a:r>
              <a:rPr lang="zh-TW" altLang="en-US" sz="2800" spc="-100" dirty="0"/>
              <a:t>風險評鑑</a:t>
            </a:r>
            <a:r>
              <a:rPr lang="en-US" altLang="zh-TW" sz="2800" spc="-100" dirty="0"/>
              <a:t>,</a:t>
            </a:r>
            <a:r>
              <a:rPr lang="zh-TW" altLang="en-US" sz="2800" spc="-100" dirty="0"/>
              <a:t>最佳的執行順序為何</a:t>
            </a:r>
            <a:r>
              <a:rPr lang="en-US" altLang="zh-TW" sz="2800" spc="-100" dirty="0"/>
              <a:t>?</a:t>
            </a:r>
          </a:p>
          <a:p>
            <a:pPr algn="just"/>
            <a:endParaRPr lang="en-US" altLang="zh-TW" sz="2800" spc="-100" dirty="0" smtClean="0"/>
          </a:p>
          <a:p>
            <a:pPr algn="just"/>
            <a:r>
              <a:rPr lang="en-US" altLang="zh-TW" sz="2800" spc="-100" dirty="0" smtClean="0">
                <a:solidFill>
                  <a:srgbClr val="FF0000"/>
                </a:solidFill>
              </a:rPr>
              <a:t>(</a:t>
            </a:r>
            <a:r>
              <a:rPr lang="en-US" altLang="zh-TW" sz="2800" spc="-100" dirty="0">
                <a:solidFill>
                  <a:srgbClr val="FF0000"/>
                </a:solidFill>
              </a:rPr>
              <a:t>A)(I)(II)(III)</a:t>
            </a:r>
          </a:p>
          <a:p>
            <a:pPr algn="just"/>
            <a:r>
              <a:rPr lang="en-US" altLang="zh-TW" sz="2800" spc="-100" dirty="0"/>
              <a:t>(B) (I)(III)(II)</a:t>
            </a:r>
          </a:p>
          <a:p>
            <a:pPr algn="just"/>
            <a:r>
              <a:rPr lang="en-US" altLang="zh-TW" sz="2800" spc="-100" dirty="0"/>
              <a:t>(C) (II)(I)(III)</a:t>
            </a:r>
          </a:p>
          <a:p>
            <a:pPr algn="just"/>
            <a:r>
              <a:rPr lang="en-US" altLang="zh-TW" sz="2800" spc="-100" dirty="0"/>
              <a:t>(D)(II)(III)(I)</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574752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6919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zh-TW" altLang="en-US" sz="3200" spc="-150" dirty="0"/>
              <a:t>醫療設備大廠 </a:t>
            </a:r>
            <a:r>
              <a:rPr lang="en-US" altLang="zh-TW" sz="3200" spc="-150" dirty="0"/>
              <a:t>XYZ </a:t>
            </a:r>
            <a:r>
              <a:rPr lang="zh-TW" altLang="en-US" sz="3200" spc="-150" dirty="0"/>
              <a:t>出產的兩款醫療設備</a:t>
            </a:r>
            <a:r>
              <a:rPr lang="en-US" altLang="zh-TW" sz="3200" spc="-150" dirty="0"/>
              <a:t>,</a:t>
            </a:r>
            <a:r>
              <a:rPr lang="zh-TW" altLang="en-US" sz="3200" spc="-150" dirty="0"/>
              <a:t>區域醫院 </a:t>
            </a:r>
            <a:r>
              <a:rPr lang="en-US" altLang="zh-TW" sz="3200" spc="-150" dirty="0"/>
              <a:t>QAZ </a:t>
            </a:r>
            <a:r>
              <a:rPr lang="zh-TW" altLang="en-US" sz="3200" spc="-150" dirty="0"/>
              <a:t>為了即時取得醫療資訊</a:t>
            </a:r>
            <a:r>
              <a:rPr lang="en-US" altLang="zh-TW" sz="3200" spc="-150" dirty="0"/>
              <a:t>,</a:t>
            </a:r>
            <a:r>
              <a:rPr lang="zh-TW" altLang="en-US" sz="3200" spc="-150" dirty="0"/>
              <a:t>透過網路方式使用這兩款設備</a:t>
            </a:r>
            <a:r>
              <a:rPr lang="en-US" altLang="zh-TW" sz="3200" spc="-150" dirty="0"/>
              <a:t>,</a:t>
            </a:r>
            <a:r>
              <a:rPr lang="zh-TW" altLang="en-US" sz="3200" spc="-150" dirty="0"/>
              <a:t>安全廠商 </a:t>
            </a:r>
            <a:r>
              <a:rPr lang="en-US" altLang="zh-TW" sz="3200" spc="-150" dirty="0"/>
              <a:t>ABC </a:t>
            </a:r>
            <a:r>
              <a:rPr lang="zh-TW" altLang="en-US" sz="3200" spc="-150" dirty="0"/>
              <a:t>在區域醫院 </a:t>
            </a:r>
            <a:r>
              <a:rPr lang="en-US" altLang="zh-TW" sz="3200" spc="-150" dirty="0"/>
              <a:t>QAZ </a:t>
            </a:r>
            <a:r>
              <a:rPr lang="zh-TW" altLang="en-US" sz="3200" spc="-150" dirty="0"/>
              <a:t>的安全測試時發現嚴重漏洞</a:t>
            </a:r>
            <a:r>
              <a:rPr lang="en-US" altLang="zh-TW" sz="3200" spc="-150" dirty="0"/>
              <a:t>,</a:t>
            </a:r>
            <a:r>
              <a:rPr lang="zh-TW" altLang="en-US" sz="3200" spc="-150" dirty="0"/>
              <a:t>可讓連上同一網路的攻擊者遠端變更系統設定</a:t>
            </a:r>
            <a:r>
              <a:rPr lang="en-US" altLang="zh-TW" sz="3200" spc="-150" dirty="0"/>
              <a:t>,</a:t>
            </a:r>
            <a:r>
              <a:rPr lang="zh-TW" altLang="en-US" sz="3200" spc="-150" dirty="0"/>
              <a:t>包括</a:t>
            </a:r>
            <a:r>
              <a:rPr lang="en-US" altLang="zh-TW" sz="3200" spc="-150" dirty="0"/>
              <a:t>:</a:t>
            </a:r>
            <a:r>
              <a:rPr lang="zh-TW" altLang="en-US" sz="3200" spc="-150" dirty="0"/>
              <a:t>藥劑、氣體、關閉警鈴和機器數值。但是 </a:t>
            </a:r>
            <a:r>
              <a:rPr lang="en-US" altLang="zh-TW" sz="3200" spc="-150" dirty="0"/>
              <a:t>XYZ</a:t>
            </a:r>
            <a:r>
              <a:rPr lang="zh-TW" altLang="en-US" sz="3200" spc="-150" dirty="0"/>
              <a:t>強調這兩款設備並沒有網路連線能力</a:t>
            </a:r>
            <a:r>
              <a:rPr lang="en-US" altLang="zh-TW" sz="3200" spc="-150" dirty="0"/>
              <a:t>,</a:t>
            </a:r>
            <a:r>
              <a:rPr lang="zh-TW" altLang="en-US" sz="3200" spc="-150" dirty="0"/>
              <a:t>僅提供序列埠及 </a:t>
            </a:r>
            <a:r>
              <a:rPr lang="en-US" altLang="zh-TW" sz="3200" spc="-150" dirty="0"/>
              <a:t>USB </a:t>
            </a:r>
            <a:r>
              <a:rPr lang="zh-TW" altLang="en-US" sz="3200" spc="-150" dirty="0"/>
              <a:t>認為漏洞並非出在機器本身</a:t>
            </a:r>
            <a:r>
              <a:rPr lang="en-US" altLang="zh-TW" sz="3200" spc="-150" dirty="0"/>
              <a:t>,</a:t>
            </a:r>
            <a:r>
              <a:rPr lang="zh-TW" altLang="en-US" sz="3200" spc="-150" dirty="0"/>
              <a:t>並未發布修補程式</a:t>
            </a:r>
            <a:r>
              <a:rPr lang="zh-TW" altLang="en-US" sz="3200" spc="-150" dirty="0" smtClean="0"/>
              <a:t>。</a:t>
            </a:r>
            <a:endParaRPr lang="en-US" altLang="zh-TW" sz="3200" spc="-150" dirty="0" smtClean="0"/>
          </a:p>
          <a:p>
            <a:r>
              <a:rPr lang="zh-TW" altLang="en-US" sz="3200" spc="-150" dirty="0" smtClean="0"/>
              <a:t>安全</a:t>
            </a:r>
            <a:r>
              <a:rPr lang="zh-TW" altLang="en-US" sz="3200" spc="-150" dirty="0"/>
              <a:t>廠商 </a:t>
            </a:r>
            <a:r>
              <a:rPr lang="en-US" altLang="zh-TW" sz="3200" spc="-150" dirty="0"/>
              <a:t>ABC </a:t>
            </a:r>
            <a:r>
              <a:rPr lang="zh-TW" altLang="en-US" sz="3200" spc="-150" dirty="0"/>
              <a:t>聲稱雖然這兩款醫療設備本身沒有連網能力</a:t>
            </a:r>
            <a:r>
              <a:rPr lang="en-US" altLang="zh-TW" sz="3200" spc="-150" dirty="0"/>
              <a:t>,</a:t>
            </a:r>
            <a:r>
              <a:rPr lang="zh-TW" altLang="en-US" sz="3200" spc="-150" dirty="0"/>
              <a:t>但的確可由 </a:t>
            </a:r>
            <a:r>
              <a:rPr lang="en-US" altLang="zh-TW" sz="3200" spc="-150" dirty="0"/>
              <a:t>TCP/IP </a:t>
            </a:r>
            <a:r>
              <a:rPr lang="zh-TW" altLang="en-US" sz="3200" spc="-150" dirty="0"/>
              <a:t>網路進行連線並下達指令。</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5</a:t>
            </a:r>
            <a:r>
              <a:rPr lang="en-US" altLang="zh-TW" sz="3200" dirty="0" smtClean="0"/>
              <a:t>)</a:t>
            </a:r>
            <a:endParaRPr lang="zh-TW" altLang="en-US" sz="3200" dirty="0"/>
          </a:p>
        </p:txBody>
      </p:sp>
    </p:spTree>
    <p:extLst>
      <p:ext uri="{BB962C8B-B14F-4D97-AF65-F5344CB8AC3E}">
        <p14:creationId xmlns:p14="http://schemas.microsoft.com/office/powerpoint/2010/main" val="9658019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主要是運用下列何種設備</a:t>
            </a:r>
            <a:r>
              <a:rPr lang="en-US" altLang="zh-TW" sz="3200" spc="-100" dirty="0"/>
              <a:t>,</a:t>
            </a:r>
            <a:r>
              <a:rPr lang="zh-TW" altLang="en-US" sz="3200" spc="-100" dirty="0"/>
              <a:t>使醫院得以利用 </a:t>
            </a:r>
            <a:r>
              <a:rPr lang="en-US" altLang="zh-TW" sz="3200" spc="-100" dirty="0"/>
              <a:t>TCP/IP </a:t>
            </a:r>
            <a:r>
              <a:rPr lang="zh-TW" altLang="en-US" sz="3200" spc="-100" dirty="0"/>
              <a:t>網路連線到 </a:t>
            </a:r>
            <a:r>
              <a:rPr lang="en-US" altLang="zh-TW" sz="3200" spc="-100" dirty="0"/>
              <a:t>XYZ </a:t>
            </a:r>
            <a:r>
              <a:rPr lang="zh-TW" altLang="en-US" sz="3200" spc="-100" dirty="0"/>
              <a:t>公司生產的兩款醫療設備</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防火牆</a:t>
            </a:r>
            <a:r>
              <a:rPr lang="en-US" altLang="zh-TW" sz="3200" spc="-100" dirty="0"/>
              <a:t>(Firewall)</a:t>
            </a:r>
          </a:p>
          <a:p>
            <a:pPr algn="just"/>
            <a:r>
              <a:rPr lang="en-US" altLang="zh-TW" sz="3200" spc="-100" dirty="0"/>
              <a:t>(B</a:t>
            </a:r>
            <a:r>
              <a:rPr lang="en-US" altLang="zh-TW" sz="3200" spc="-100" dirty="0" smtClean="0"/>
              <a:t>)</a:t>
            </a:r>
            <a:r>
              <a:rPr lang="zh-TW" altLang="en-US" sz="3200" spc="-100" dirty="0" smtClean="0"/>
              <a:t>網路</a:t>
            </a:r>
            <a:r>
              <a:rPr lang="zh-TW" altLang="en-US" sz="3200" spc="-100" dirty="0"/>
              <a:t>交換器</a:t>
            </a:r>
            <a:r>
              <a:rPr lang="en-US" altLang="zh-TW" sz="3200" spc="-100" dirty="0"/>
              <a:t>(Network Switch)</a:t>
            </a:r>
          </a:p>
          <a:p>
            <a:pPr algn="just"/>
            <a:r>
              <a:rPr lang="en-US" altLang="zh-TW" sz="3200" spc="-100" dirty="0"/>
              <a:t>(C</a:t>
            </a:r>
            <a:r>
              <a:rPr lang="en-US" altLang="zh-TW" sz="3200" spc="-100" dirty="0" smtClean="0"/>
              <a:t>)</a:t>
            </a:r>
            <a:r>
              <a:rPr lang="zh-TW" altLang="en-US" sz="3200" spc="-100" dirty="0" smtClean="0"/>
              <a:t>網路</a:t>
            </a:r>
            <a:r>
              <a:rPr lang="zh-TW" altLang="en-US" sz="3200" spc="-100" dirty="0"/>
              <a:t>終端伺服器</a:t>
            </a:r>
            <a:r>
              <a:rPr lang="en-US" altLang="zh-TW" sz="3200" spc="-100" dirty="0"/>
              <a:t>(Network Terminal Server)</a:t>
            </a:r>
          </a:p>
          <a:p>
            <a:pPr algn="just"/>
            <a:r>
              <a:rPr lang="en-US" altLang="zh-TW" sz="3200" spc="-100" dirty="0"/>
              <a:t>(D)</a:t>
            </a:r>
            <a:r>
              <a:rPr lang="zh-TW" altLang="en-US" sz="3200" spc="-100" dirty="0"/>
              <a:t>路由器</a:t>
            </a:r>
            <a:r>
              <a:rPr lang="en-US" altLang="zh-TW" sz="3200" spc="-100" dirty="0"/>
              <a:t>(Router)</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48728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主要是運用下列何種設備</a:t>
            </a:r>
            <a:r>
              <a:rPr lang="en-US" altLang="zh-TW" sz="3200" spc="-100" dirty="0"/>
              <a:t>,</a:t>
            </a:r>
            <a:r>
              <a:rPr lang="zh-TW" altLang="en-US" sz="3200" spc="-100" dirty="0"/>
              <a:t>使醫院得以利用 </a:t>
            </a:r>
            <a:r>
              <a:rPr lang="en-US" altLang="zh-TW" sz="3200" spc="-100" dirty="0"/>
              <a:t>TCP/IP </a:t>
            </a:r>
            <a:r>
              <a:rPr lang="zh-TW" altLang="en-US" sz="3200" spc="-100" dirty="0"/>
              <a:t>網路連線到 </a:t>
            </a:r>
            <a:r>
              <a:rPr lang="en-US" altLang="zh-TW" sz="3200" spc="-100" dirty="0"/>
              <a:t>XYZ </a:t>
            </a:r>
            <a:r>
              <a:rPr lang="zh-TW" altLang="en-US" sz="3200" spc="-100" dirty="0"/>
              <a:t>公司生產的兩款醫療設備</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防火牆</a:t>
            </a:r>
            <a:r>
              <a:rPr lang="en-US" altLang="zh-TW" sz="3200" spc="-100" dirty="0"/>
              <a:t>(Firewall)</a:t>
            </a:r>
          </a:p>
          <a:p>
            <a:pPr algn="just"/>
            <a:r>
              <a:rPr lang="en-US" altLang="zh-TW" sz="3200" spc="-100" dirty="0"/>
              <a:t>(B</a:t>
            </a:r>
            <a:r>
              <a:rPr lang="en-US" altLang="zh-TW" sz="3200" spc="-100" dirty="0" smtClean="0"/>
              <a:t>)</a:t>
            </a:r>
            <a:r>
              <a:rPr lang="zh-TW" altLang="en-US" sz="3200" spc="-100" dirty="0" smtClean="0"/>
              <a:t>網路</a:t>
            </a:r>
            <a:r>
              <a:rPr lang="zh-TW" altLang="en-US" sz="3200" spc="-100" dirty="0"/>
              <a:t>交換器</a:t>
            </a:r>
            <a:r>
              <a:rPr lang="en-US" altLang="zh-TW" sz="3200" spc="-100" dirty="0"/>
              <a:t>(Network Switch)</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網路</a:t>
            </a:r>
            <a:r>
              <a:rPr lang="zh-TW" altLang="en-US" sz="3200" spc="-100" dirty="0">
                <a:solidFill>
                  <a:srgbClr val="FF0000"/>
                </a:solidFill>
              </a:rPr>
              <a:t>終端伺服器</a:t>
            </a:r>
            <a:r>
              <a:rPr lang="en-US" altLang="zh-TW" sz="3200" spc="-100" dirty="0">
                <a:solidFill>
                  <a:srgbClr val="FF0000"/>
                </a:solidFill>
              </a:rPr>
              <a:t>(Network Terminal Server)</a:t>
            </a:r>
          </a:p>
          <a:p>
            <a:pPr algn="just"/>
            <a:r>
              <a:rPr lang="en-US" altLang="zh-TW" sz="3200" spc="-100" dirty="0"/>
              <a:t>(D)</a:t>
            </a:r>
            <a:r>
              <a:rPr lang="zh-TW" altLang="en-US" sz="3200" spc="-100" dirty="0"/>
              <a:t>路由器</a:t>
            </a:r>
            <a:r>
              <a:rPr lang="en-US" altLang="zh-TW" sz="3200" spc="-100" dirty="0"/>
              <a:t>(Router)</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897621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814447"/>
            <a:ext cx="8249618" cy="3539430"/>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若您是資訊安全顧問</a:t>
            </a:r>
            <a:r>
              <a:rPr lang="en-US" altLang="zh-TW" sz="2800" spc="-100" dirty="0"/>
              <a:t>,</a:t>
            </a:r>
            <a:r>
              <a:rPr lang="zh-TW" altLang="en-US" sz="2800" spc="-100" dirty="0"/>
              <a:t>您認為應如何改善整體事件的安全性</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立即更新這兩款醫療設備的韌體</a:t>
            </a:r>
          </a:p>
          <a:p>
            <a:pPr algn="just"/>
            <a:r>
              <a:rPr lang="en-US" altLang="zh-TW" sz="2800" spc="-100" dirty="0"/>
              <a:t>(B) </a:t>
            </a:r>
            <a:r>
              <a:rPr lang="zh-TW" altLang="en-US" sz="2800" spc="-100" dirty="0"/>
              <a:t>建立網路隔離機制</a:t>
            </a:r>
            <a:r>
              <a:rPr lang="en-US" altLang="zh-TW" sz="2800" spc="-100" dirty="0"/>
              <a:t>,</a:t>
            </a:r>
            <a:r>
              <a:rPr lang="zh-TW" altLang="en-US" sz="2800" spc="-100" dirty="0"/>
              <a:t>並強化身份認證與存取管控</a:t>
            </a:r>
          </a:p>
          <a:p>
            <a:pPr algn="just"/>
            <a:r>
              <a:rPr lang="en-US" altLang="zh-TW" sz="2800" spc="-100" dirty="0"/>
              <a:t>(C) </a:t>
            </a:r>
            <a:r>
              <a:rPr lang="zh-TW" altLang="en-US" sz="2800" spc="-100" dirty="0"/>
              <a:t>建立 </a:t>
            </a:r>
            <a:r>
              <a:rPr lang="en-US" altLang="zh-TW" sz="2800" spc="-100" dirty="0"/>
              <a:t>VPN </a:t>
            </a:r>
            <a:r>
              <a:rPr lang="zh-TW" altLang="en-US" sz="2800" spc="-100" dirty="0"/>
              <a:t>使可以由遠端加密連線至醫療設備</a:t>
            </a:r>
          </a:p>
          <a:p>
            <a:pPr algn="just"/>
            <a:r>
              <a:rPr lang="en-US" altLang="zh-TW" sz="2800" spc="-100" dirty="0"/>
              <a:t>(D)</a:t>
            </a:r>
            <a:r>
              <a:rPr lang="zh-TW" altLang="en-US" sz="2800" spc="-100" dirty="0"/>
              <a:t>立即更新這兩款醫療設備的通行碼</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907839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814447"/>
            <a:ext cx="8249618" cy="3539430"/>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若您是資訊安全顧問</a:t>
            </a:r>
            <a:r>
              <a:rPr lang="en-US" altLang="zh-TW" sz="2800" spc="-100" dirty="0"/>
              <a:t>,</a:t>
            </a:r>
            <a:r>
              <a:rPr lang="zh-TW" altLang="en-US" sz="2800" spc="-100" dirty="0"/>
              <a:t>您認為應如何改善整體事件的安全性</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立即更新這兩款醫療設備的韌體</a:t>
            </a:r>
          </a:p>
          <a:p>
            <a:pPr algn="just"/>
            <a:r>
              <a:rPr lang="en-US" altLang="zh-TW" sz="2800" spc="-100" dirty="0">
                <a:solidFill>
                  <a:srgbClr val="FF0000"/>
                </a:solidFill>
              </a:rPr>
              <a:t>(B) </a:t>
            </a:r>
            <a:r>
              <a:rPr lang="zh-TW" altLang="en-US" sz="2800" spc="-100" dirty="0">
                <a:solidFill>
                  <a:srgbClr val="FF0000"/>
                </a:solidFill>
              </a:rPr>
              <a:t>建立網路隔離機制</a:t>
            </a:r>
            <a:r>
              <a:rPr lang="en-US" altLang="zh-TW" sz="2800" spc="-100" dirty="0">
                <a:solidFill>
                  <a:srgbClr val="FF0000"/>
                </a:solidFill>
              </a:rPr>
              <a:t>,</a:t>
            </a:r>
            <a:r>
              <a:rPr lang="zh-TW" altLang="en-US" sz="2800" spc="-100" dirty="0">
                <a:solidFill>
                  <a:srgbClr val="FF0000"/>
                </a:solidFill>
              </a:rPr>
              <a:t>並強化身份認證與存取管控</a:t>
            </a:r>
          </a:p>
          <a:p>
            <a:pPr algn="just"/>
            <a:r>
              <a:rPr lang="en-US" altLang="zh-TW" sz="2800" spc="-100" dirty="0"/>
              <a:t>(C) </a:t>
            </a:r>
            <a:r>
              <a:rPr lang="zh-TW" altLang="en-US" sz="2800" spc="-100" dirty="0"/>
              <a:t>建立 </a:t>
            </a:r>
            <a:r>
              <a:rPr lang="en-US" altLang="zh-TW" sz="2800" spc="-100" dirty="0"/>
              <a:t>VPN </a:t>
            </a:r>
            <a:r>
              <a:rPr lang="zh-TW" altLang="en-US" sz="2800" spc="-100" dirty="0"/>
              <a:t>使可以由遠端加密連線至醫療設備</a:t>
            </a:r>
          </a:p>
          <a:p>
            <a:pPr algn="just"/>
            <a:r>
              <a:rPr lang="en-US" altLang="zh-TW" sz="2800" spc="-100" dirty="0"/>
              <a:t>(D)</a:t>
            </a:r>
            <a:r>
              <a:rPr lang="zh-TW" altLang="en-US" sz="2800" spc="-100" dirty="0"/>
              <a:t>立即更新這兩款醫療設備的通行碼</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477065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2008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關於事件發生當下之敘述</a:t>
            </a:r>
            <a:r>
              <a:rPr lang="en-US" altLang="zh-TW" sz="3200" spc="-100" dirty="0"/>
              <a:t>,</a:t>
            </a:r>
            <a:r>
              <a:rPr lang="zh-TW" altLang="en-US" sz="3200" spc="-100" dirty="0"/>
              <a:t>下列何者正確</a:t>
            </a:r>
            <a:r>
              <a:rPr lang="en-US" altLang="zh-TW" sz="3200" spc="-100" dirty="0"/>
              <a:t>,</a:t>
            </a:r>
            <a:r>
              <a:rPr lang="zh-TW" altLang="en-US" sz="3200" spc="-100" dirty="0"/>
              <a:t>且符合 </a:t>
            </a:r>
            <a:r>
              <a:rPr lang="en-US" altLang="zh-TW" sz="3200" spc="-100" dirty="0"/>
              <a:t>ISO/IEC 27001 </a:t>
            </a:r>
            <a:r>
              <a:rPr lang="zh-TW" altLang="en-US" sz="3200" spc="-100" dirty="0"/>
              <a:t>相關制度</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依據資安通報流程</a:t>
            </a:r>
            <a:r>
              <a:rPr lang="en-US" altLang="zh-TW" sz="3200" spc="-100" dirty="0">
                <a:solidFill>
                  <a:srgbClr val="FF0000"/>
                </a:solidFill>
              </a:rPr>
              <a:t>,</a:t>
            </a:r>
            <a:r>
              <a:rPr lang="zh-TW" altLang="en-US" sz="3200" spc="-100" dirty="0">
                <a:solidFill>
                  <a:srgbClr val="FF0000"/>
                </a:solidFill>
              </a:rPr>
              <a:t>應通報「資安官」、「資安主管」告知事件之危害以及可能處置對策</a:t>
            </a:r>
          </a:p>
          <a:p>
            <a:pPr algn="just"/>
            <a:r>
              <a:rPr lang="en-US" altLang="zh-TW" sz="3200" spc="-100" dirty="0"/>
              <a:t>(B</a:t>
            </a:r>
            <a:r>
              <a:rPr lang="en-US" altLang="zh-TW" sz="3200" spc="-100" dirty="0" smtClean="0"/>
              <a:t>)</a:t>
            </a:r>
            <a:r>
              <a:rPr lang="zh-TW" altLang="en-US" sz="3200" spc="-100" dirty="0" smtClean="0"/>
              <a:t>應</a:t>
            </a:r>
            <a:r>
              <a:rPr lang="zh-TW" altLang="en-US" sz="3200" spc="-100" dirty="0"/>
              <a:t>要求相關同仁</a:t>
            </a:r>
            <a:r>
              <a:rPr lang="en-US" altLang="zh-TW" sz="3200" spc="-100" dirty="0"/>
              <a:t>,</a:t>
            </a:r>
            <a:r>
              <a:rPr lang="zh-TW" altLang="en-US" sz="3200" spc="-100" dirty="0"/>
              <a:t>停止登入</a:t>
            </a:r>
            <a:r>
              <a:rPr lang="en-US" altLang="zh-TW" sz="3200" spc="-100" dirty="0"/>
              <a:t>,</a:t>
            </a:r>
            <a:r>
              <a:rPr lang="zh-TW" altLang="en-US" sz="3200" spc="-100" dirty="0"/>
              <a:t>將相關電腦重新安裝作業系統</a:t>
            </a:r>
          </a:p>
          <a:p>
            <a:pPr algn="just"/>
            <a:r>
              <a:rPr lang="en-US" altLang="zh-TW" sz="3200" spc="-100" dirty="0"/>
              <a:t>(C</a:t>
            </a:r>
            <a:r>
              <a:rPr lang="en-US" altLang="zh-TW" sz="3200" spc="-100" dirty="0" smtClean="0"/>
              <a:t>)</a:t>
            </a:r>
            <a:r>
              <a:rPr lang="zh-TW" altLang="en-US" sz="3200" spc="-100" dirty="0" smtClean="0"/>
              <a:t>通知</a:t>
            </a:r>
            <a:r>
              <a:rPr lang="zh-TW" altLang="en-US" sz="3200" spc="-100" dirty="0"/>
              <a:t>證交所發布公司重大訊息</a:t>
            </a:r>
          </a:p>
          <a:p>
            <a:pPr algn="just"/>
            <a:r>
              <a:rPr lang="en-US" altLang="zh-TW" sz="3200" spc="-100" dirty="0"/>
              <a:t>(D)</a:t>
            </a:r>
            <a:r>
              <a:rPr lang="zh-TW" altLang="en-US" sz="3200" spc="-100" dirty="0"/>
              <a:t>指責委外廠商沒辦理好相關委外工作</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0788182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732151"/>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醫療設備大廠 </a:t>
            </a:r>
            <a:r>
              <a:rPr lang="en-US" altLang="zh-TW" sz="3200" spc="-100" dirty="0"/>
              <a:t>XYZ </a:t>
            </a:r>
            <a:r>
              <a:rPr lang="zh-TW" altLang="en-US" sz="3200" spc="-100" dirty="0"/>
              <a:t>應該為這個問題負整體責任嗎</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需要</a:t>
            </a:r>
            <a:r>
              <a:rPr lang="en-US" altLang="zh-TW" sz="3200" spc="-100" dirty="0"/>
              <a:t>,</a:t>
            </a:r>
            <a:r>
              <a:rPr lang="zh-TW" altLang="en-US" sz="3200" spc="-100" dirty="0"/>
              <a:t>並應該推出新版韌體進行更新</a:t>
            </a:r>
          </a:p>
          <a:p>
            <a:pPr algn="just"/>
            <a:r>
              <a:rPr lang="en-US" altLang="zh-TW" sz="3200" spc="-100" dirty="0"/>
              <a:t>(B</a:t>
            </a:r>
            <a:r>
              <a:rPr lang="en-US" altLang="zh-TW" sz="3200" spc="-100" dirty="0" smtClean="0"/>
              <a:t>)</a:t>
            </a:r>
            <a:r>
              <a:rPr lang="zh-TW" altLang="en-US" sz="3200" spc="-100" dirty="0" smtClean="0"/>
              <a:t>需要</a:t>
            </a:r>
            <a:r>
              <a:rPr lang="en-US" altLang="zh-TW" sz="3200" spc="-100" dirty="0"/>
              <a:t>,</a:t>
            </a:r>
            <a:r>
              <a:rPr lang="zh-TW" altLang="en-US" sz="3200" spc="-100" dirty="0"/>
              <a:t>應協助解決連網問題</a:t>
            </a:r>
          </a:p>
          <a:p>
            <a:pPr algn="just"/>
            <a:r>
              <a:rPr lang="en-US" altLang="zh-TW" sz="3200" spc="-100" dirty="0"/>
              <a:t>(C</a:t>
            </a:r>
            <a:r>
              <a:rPr lang="en-US" altLang="zh-TW" sz="3200" spc="-100" dirty="0" smtClean="0"/>
              <a:t>)</a:t>
            </a:r>
            <a:r>
              <a:rPr lang="zh-TW" altLang="en-US" sz="3200" spc="-100" dirty="0" smtClean="0"/>
              <a:t>不</a:t>
            </a:r>
            <a:r>
              <a:rPr lang="zh-TW" altLang="en-US" sz="3200" spc="-100" dirty="0"/>
              <a:t>需要</a:t>
            </a:r>
            <a:r>
              <a:rPr lang="en-US" altLang="zh-TW" sz="3200" spc="-100" dirty="0"/>
              <a:t>,</a:t>
            </a:r>
            <a:r>
              <a:rPr lang="zh-TW" altLang="en-US" sz="3200" spc="-100" dirty="0"/>
              <a:t>但需協助釐清問題並提出安全建議</a:t>
            </a:r>
          </a:p>
          <a:p>
            <a:pPr algn="just"/>
            <a:r>
              <a:rPr lang="en-US" altLang="zh-TW" sz="3200" spc="-100" dirty="0"/>
              <a:t>(D)</a:t>
            </a:r>
            <a:r>
              <a:rPr lang="zh-TW" altLang="en-US" sz="3200" spc="-100" dirty="0"/>
              <a:t>不需要</a:t>
            </a:r>
            <a:r>
              <a:rPr lang="en-US" altLang="zh-TW" sz="3200" spc="-100" dirty="0"/>
              <a:t>,</a:t>
            </a:r>
            <a:r>
              <a:rPr lang="zh-TW" altLang="en-US" sz="3200" spc="-100" dirty="0"/>
              <a:t>安全廠商 </a:t>
            </a:r>
            <a:r>
              <a:rPr lang="en-US" altLang="zh-TW" sz="3200" spc="-100" dirty="0"/>
              <a:t>ABC </a:t>
            </a:r>
            <a:r>
              <a:rPr lang="zh-TW" altLang="en-US" sz="3200" spc="-100" dirty="0"/>
              <a:t>說法太過牽強</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461423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732151"/>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醫療設備大廠 </a:t>
            </a:r>
            <a:r>
              <a:rPr lang="en-US" altLang="zh-TW" sz="3200" spc="-100" dirty="0"/>
              <a:t>XYZ </a:t>
            </a:r>
            <a:r>
              <a:rPr lang="zh-TW" altLang="en-US" sz="3200" spc="-100" dirty="0"/>
              <a:t>應該為這個問題負整體責任嗎</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需要</a:t>
            </a:r>
            <a:r>
              <a:rPr lang="en-US" altLang="zh-TW" sz="3200" spc="-100" dirty="0"/>
              <a:t>,</a:t>
            </a:r>
            <a:r>
              <a:rPr lang="zh-TW" altLang="en-US" sz="3200" spc="-100" dirty="0"/>
              <a:t>並應該推出新版韌體進行更新</a:t>
            </a:r>
          </a:p>
          <a:p>
            <a:pPr algn="just"/>
            <a:r>
              <a:rPr lang="en-US" altLang="zh-TW" sz="3200" spc="-100" dirty="0"/>
              <a:t>(B</a:t>
            </a:r>
            <a:r>
              <a:rPr lang="en-US" altLang="zh-TW" sz="3200" spc="-100" dirty="0" smtClean="0"/>
              <a:t>)</a:t>
            </a:r>
            <a:r>
              <a:rPr lang="zh-TW" altLang="en-US" sz="3200" spc="-100" dirty="0" smtClean="0"/>
              <a:t>需要</a:t>
            </a:r>
            <a:r>
              <a:rPr lang="en-US" altLang="zh-TW" sz="3200" spc="-100" dirty="0"/>
              <a:t>,</a:t>
            </a:r>
            <a:r>
              <a:rPr lang="zh-TW" altLang="en-US" sz="3200" spc="-100" dirty="0"/>
              <a:t>應協助解決連網問題</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不</a:t>
            </a:r>
            <a:r>
              <a:rPr lang="zh-TW" altLang="en-US" sz="3200" spc="-100" dirty="0">
                <a:solidFill>
                  <a:srgbClr val="FF0000"/>
                </a:solidFill>
              </a:rPr>
              <a:t>需要</a:t>
            </a:r>
            <a:r>
              <a:rPr lang="en-US" altLang="zh-TW" sz="3200" spc="-100" dirty="0">
                <a:solidFill>
                  <a:srgbClr val="FF0000"/>
                </a:solidFill>
              </a:rPr>
              <a:t>,</a:t>
            </a:r>
            <a:r>
              <a:rPr lang="zh-TW" altLang="en-US" sz="3200" spc="-100" dirty="0">
                <a:solidFill>
                  <a:srgbClr val="FF0000"/>
                </a:solidFill>
              </a:rPr>
              <a:t>但需協助釐清問題並提出安全建議</a:t>
            </a:r>
          </a:p>
          <a:p>
            <a:pPr algn="just"/>
            <a:r>
              <a:rPr lang="en-US" altLang="zh-TW" sz="3200" spc="-100" dirty="0"/>
              <a:t>(D)</a:t>
            </a:r>
            <a:r>
              <a:rPr lang="zh-TW" altLang="en-US" sz="3200" spc="-100" dirty="0"/>
              <a:t>不需要</a:t>
            </a:r>
            <a:r>
              <a:rPr lang="en-US" altLang="zh-TW" sz="3200" spc="-100" dirty="0"/>
              <a:t>,</a:t>
            </a:r>
            <a:r>
              <a:rPr lang="zh-TW" altLang="en-US" sz="3200" spc="-100" dirty="0"/>
              <a:t>安全廠商 </a:t>
            </a:r>
            <a:r>
              <a:rPr lang="en-US" altLang="zh-TW" sz="3200" spc="-100" dirty="0"/>
              <a:t>ABC </a:t>
            </a:r>
            <a:r>
              <a:rPr lang="zh-TW" altLang="en-US" sz="3200" spc="-100" dirty="0"/>
              <a:t>說法太過牽強</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164616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466975"/>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依據我國</a:t>
            </a:r>
            <a:r>
              <a:rPr lang="en-US" altLang="zh-TW" sz="3200" spc="-100" dirty="0"/>
              <a:t>《</a:t>
            </a:r>
            <a:r>
              <a:rPr lang="zh-TW" altLang="en-US" sz="3200" spc="-100" dirty="0"/>
              <a:t>資通安全責任分級辦法</a:t>
            </a:r>
            <a:r>
              <a:rPr lang="en-US" altLang="zh-TW" sz="3200" spc="-100" dirty="0"/>
              <a:t>》,</a:t>
            </a:r>
            <a:r>
              <a:rPr lang="zh-TW" altLang="en-US" sz="3200" spc="-100" dirty="0"/>
              <a:t>醫院 </a:t>
            </a:r>
            <a:r>
              <a:rPr lang="en-US" altLang="zh-TW" sz="3200" spc="-100" dirty="0"/>
              <a:t>QAZ </a:t>
            </a:r>
            <a:r>
              <a:rPr lang="zh-TW" altLang="en-US" sz="3200" spc="-100" dirty="0"/>
              <a:t>應屬於下列資通安全責任分級的哪一級</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 </a:t>
            </a:r>
            <a:r>
              <a:rPr lang="zh-TW" altLang="en-US" sz="3200" spc="-100" dirty="0"/>
              <a:t>級</a:t>
            </a:r>
          </a:p>
          <a:p>
            <a:pPr algn="just"/>
            <a:r>
              <a:rPr lang="en-US" altLang="zh-TW" sz="3200" spc="-100" dirty="0"/>
              <a:t>(</a:t>
            </a:r>
            <a:r>
              <a:rPr lang="en-US" altLang="zh-TW" sz="3200" spc="-100" dirty="0" smtClean="0"/>
              <a:t>B)B </a:t>
            </a:r>
            <a:r>
              <a:rPr lang="zh-TW" altLang="en-US" sz="3200" spc="-100" dirty="0"/>
              <a:t>級</a:t>
            </a:r>
          </a:p>
          <a:p>
            <a:pPr algn="just"/>
            <a:r>
              <a:rPr lang="en-US" altLang="zh-TW" sz="3200" spc="-100" dirty="0"/>
              <a:t>(</a:t>
            </a:r>
            <a:r>
              <a:rPr lang="en-US" altLang="zh-TW" sz="3200" spc="-100" dirty="0" smtClean="0"/>
              <a:t>C)C </a:t>
            </a:r>
            <a:r>
              <a:rPr lang="zh-TW" altLang="en-US" sz="3200" spc="-100" dirty="0"/>
              <a:t>級</a:t>
            </a:r>
          </a:p>
          <a:p>
            <a:pPr algn="just"/>
            <a:r>
              <a:rPr lang="en-US" altLang="zh-TW" sz="3200" spc="-100" dirty="0"/>
              <a:t>(D)D </a:t>
            </a:r>
            <a:r>
              <a:rPr lang="zh-TW" altLang="en-US" sz="3200" spc="-100" dirty="0"/>
              <a:t>級</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37306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466975"/>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依據我國</a:t>
            </a:r>
            <a:r>
              <a:rPr lang="en-US" altLang="zh-TW" sz="3200" spc="-100" dirty="0"/>
              <a:t>《</a:t>
            </a:r>
            <a:r>
              <a:rPr lang="zh-TW" altLang="en-US" sz="3200" spc="-100" dirty="0"/>
              <a:t>資通安全責任分級辦法</a:t>
            </a:r>
            <a:r>
              <a:rPr lang="en-US" altLang="zh-TW" sz="3200" spc="-100" dirty="0"/>
              <a:t>》,</a:t>
            </a:r>
            <a:r>
              <a:rPr lang="zh-TW" altLang="en-US" sz="3200" spc="-100" dirty="0"/>
              <a:t>醫院 </a:t>
            </a:r>
            <a:r>
              <a:rPr lang="en-US" altLang="zh-TW" sz="3200" spc="-100" dirty="0"/>
              <a:t>QAZ </a:t>
            </a:r>
            <a:r>
              <a:rPr lang="zh-TW" altLang="en-US" sz="3200" spc="-100" dirty="0"/>
              <a:t>應屬於下列資通安全責任分級的哪一級</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 </a:t>
            </a:r>
            <a:r>
              <a:rPr lang="zh-TW" altLang="en-US" sz="3200" spc="-100" dirty="0"/>
              <a:t>級</a:t>
            </a:r>
          </a:p>
          <a:p>
            <a:pPr algn="just"/>
            <a:r>
              <a:rPr lang="en-US" altLang="zh-TW" sz="3200" spc="-100" dirty="0">
                <a:solidFill>
                  <a:srgbClr val="FF0000"/>
                </a:solidFill>
              </a:rPr>
              <a:t>(</a:t>
            </a:r>
            <a:r>
              <a:rPr lang="en-US" altLang="zh-TW" sz="3200" spc="-100" dirty="0" smtClean="0">
                <a:solidFill>
                  <a:srgbClr val="FF0000"/>
                </a:solidFill>
              </a:rPr>
              <a:t>B)B </a:t>
            </a:r>
            <a:r>
              <a:rPr lang="zh-TW" altLang="en-US" sz="3200" spc="-100" dirty="0">
                <a:solidFill>
                  <a:srgbClr val="FF0000"/>
                </a:solidFill>
              </a:rPr>
              <a:t>級</a:t>
            </a:r>
          </a:p>
          <a:p>
            <a:pPr algn="just"/>
            <a:r>
              <a:rPr lang="en-US" altLang="zh-TW" sz="3200" spc="-100" dirty="0"/>
              <a:t>(</a:t>
            </a:r>
            <a:r>
              <a:rPr lang="en-US" altLang="zh-TW" sz="3200" spc="-100" dirty="0" smtClean="0"/>
              <a:t>C)C </a:t>
            </a:r>
            <a:r>
              <a:rPr lang="zh-TW" altLang="en-US" sz="3200" spc="-100" dirty="0"/>
              <a:t>級</a:t>
            </a:r>
          </a:p>
          <a:p>
            <a:pPr algn="just"/>
            <a:r>
              <a:rPr lang="en-US" altLang="zh-TW" sz="3200" spc="-100" dirty="0"/>
              <a:t>(D)D </a:t>
            </a:r>
            <a:r>
              <a:rPr lang="zh-TW" altLang="en-US" sz="3200" spc="-100" dirty="0"/>
              <a:t>級</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95583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0399"/>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關於問題事件分析、作業規範、以及防護手段</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r>
              <a:rPr lang="en-US" altLang="zh-TW" sz="2800" spc="-100" dirty="0"/>
              <a:t>(A)MIS </a:t>
            </a:r>
            <a:r>
              <a:rPr lang="zh-TW" altLang="en-US" sz="2800" spc="-100" dirty="0"/>
              <a:t>進行相關處置對策</a:t>
            </a:r>
            <a:r>
              <a:rPr lang="en-US" altLang="zh-TW" sz="2800" spc="-100" dirty="0"/>
              <a:t>,</a:t>
            </a:r>
            <a:r>
              <a:rPr lang="zh-TW" altLang="en-US" sz="2800" spc="-100" dirty="0"/>
              <a:t>亦可稱為「緊急應變措施」</a:t>
            </a:r>
          </a:p>
          <a:p>
            <a:pPr algn="just"/>
            <a:r>
              <a:rPr lang="en-US" altLang="zh-TW" sz="2800" spc="-100" dirty="0"/>
              <a:t>(B) MIS </a:t>
            </a:r>
            <a:r>
              <a:rPr lang="zh-TW" altLang="en-US" sz="2800" spc="-100" dirty="0"/>
              <a:t>對應措施都必須保留相關需軌跡記錄</a:t>
            </a:r>
            <a:r>
              <a:rPr lang="en-US" altLang="zh-TW" sz="2800" spc="-100" dirty="0"/>
              <a:t>,</a:t>
            </a:r>
            <a:r>
              <a:rPr lang="zh-TW" altLang="en-US" sz="2800" spc="-100" dirty="0"/>
              <a:t>如</a:t>
            </a:r>
            <a:r>
              <a:rPr lang="en-US" altLang="zh-TW" sz="2800" spc="-100" dirty="0"/>
              <a:t>:</a:t>
            </a:r>
            <a:r>
              <a:rPr lang="zh-TW" altLang="en-US" sz="2800" spc="-100" dirty="0"/>
              <a:t>防火牆記錄、事件記錄、郵件記錄、通報記錄備份以備查</a:t>
            </a:r>
            <a:r>
              <a:rPr lang="en-US" altLang="zh-TW" sz="2800" spc="-100" dirty="0"/>
              <a:t>,</a:t>
            </a:r>
            <a:r>
              <a:rPr lang="zh-TW" altLang="en-US" sz="2800" spc="-100" dirty="0"/>
              <a:t>利於後續稽核作業</a:t>
            </a:r>
          </a:p>
          <a:p>
            <a:pPr algn="just"/>
            <a:r>
              <a:rPr lang="en-US" altLang="zh-TW" sz="2800" spc="-100" dirty="0"/>
              <a:t>(C) </a:t>
            </a:r>
            <a:r>
              <a:rPr lang="zh-TW" altLang="en-US" sz="2800" spc="-100" dirty="0"/>
              <a:t>這類攻擊模式屬於一種 </a:t>
            </a:r>
            <a:r>
              <a:rPr lang="en-US" altLang="zh-TW" sz="2800" spc="-100" dirty="0"/>
              <a:t>APT </a:t>
            </a:r>
            <a:r>
              <a:rPr lang="zh-TW" altLang="en-US" sz="2800" spc="-100" dirty="0"/>
              <a:t>攻擊行為</a:t>
            </a:r>
            <a:r>
              <a:rPr lang="en-US" altLang="zh-TW" sz="2800" spc="-100" dirty="0"/>
              <a:t>,</a:t>
            </a:r>
            <a:r>
              <a:rPr lang="zh-TW" altLang="en-US" sz="2800" spc="-100" dirty="0"/>
              <a:t>是很難防禦的</a:t>
            </a:r>
          </a:p>
          <a:p>
            <a:pPr algn="just"/>
            <a:r>
              <a:rPr lang="en-US" altLang="zh-TW" sz="2800" spc="-100" dirty="0"/>
              <a:t>(D)</a:t>
            </a:r>
            <a:r>
              <a:rPr lang="zh-TW" altLang="en-US" sz="2800" spc="-100" dirty="0"/>
              <a:t>這次事件所受到攻擊</a:t>
            </a:r>
            <a:r>
              <a:rPr lang="en-US" altLang="zh-TW" sz="2800" spc="-100" dirty="0"/>
              <a:t>,</a:t>
            </a:r>
            <a:r>
              <a:rPr lang="zh-TW" altLang="en-US" sz="2800" spc="-100" dirty="0"/>
              <a:t>應該是針對特定目標人員的入侵攻擊行為</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535545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0399"/>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關於問題事件分析、作業規範、以及防護手段</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r>
              <a:rPr lang="en-US" altLang="zh-TW" sz="2800" spc="-100" dirty="0">
                <a:solidFill>
                  <a:srgbClr val="FF0000"/>
                </a:solidFill>
              </a:rPr>
              <a:t>(A)MIS </a:t>
            </a:r>
            <a:r>
              <a:rPr lang="zh-TW" altLang="en-US" sz="2800" spc="-100" dirty="0">
                <a:solidFill>
                  <a:srgbClr val="FF0000"/>
                </a:solidFill>
              </a:rPr>
              <a:t>進行相關處置對策</a:t>
            </a:r>
            <a:r>
              <a:rPr lang="en-US" altLang="zh-TW" sz="2800" spc="-100" dirty="0">
                <a:solidFill>
                  <a:srgbClr val="FF0000"/>
                </a:solidFill>
              </a:rPr>
              <a:t>,</a:t>
            </a:r>
            <a:r>
              <a:rPr lang="zh-TW" altLang="en-US" sz="2800" spc="-100" dirty="0">
                <a:solidFill>
                  <a:srgbClr val="FF0000"/>
                </a:solidFill>
              </a:rPr>
              <a:t>亦可稱為「緊急應變措施」</a:t>
            </a:r>
          </a:p>
          <a:p>
            <a:pPr algn="just"/>
            <a:r>
              <a:rPr lang="en-US" altLang="zh-TW" sz="2800" spc="-100" dirty="0">
                <a:solidFill>
                  <a:srgbClr val="FF0000"/>
                </a:solidFill>
              </a:rPr>
              <a:t>(B) MIS </a:t>
            </a:r>
            <a:r>
              <a:rPr lang="zh-TW" altLang="en-US" sz="2800" spc="-100" dirty="0">
                <a:solidFill>
                  <a:srgbClr val="FF0000"/>
                </a:solidFill>
              </a:rPr>
              <a:t>對應措施都必須保留相關需軌跡記錄</a:t>
            </a:r>
            <a:r>
              <a:rPr lang="en-US" altLang="zh-TW" sz="2800" spc="-100" dirty="0">
                <a:solidFill>
                  <a:srgbClr val="FF0000"/>
                </a:solidFill>
              </a:rPr>
              <a:t>,</a:t>
            </a:r>
            <a:r>
              <a:rPr lang="zh-TW" altLang="en-US" sz="2800" spc="-100" dirty="0">
                <a:solidFill>
                  <a:srgbClr val="FF0000"/>
                </a:solidFill>
              </a:rPr>
              <a:t>如</a:t>
            </a:r>
            <a:r>
              <a:rPr lang="en-US" altLang="zh-TW" sz="2800" spc="-100" dirty="0">
                <a:solidFill>
                  <a:srgbClr val="FF0000"/>
                </a:solidFill>
              </a:rPr>
              <a:t>:</a:t>
            </a:r>
            <a:r>
              <a:rPr lang="zh-TW" altLang="en-US" sz="2800" spc="-100" dirty="0">
                <a:solidFill>
                  <a:srgbClr val="FF0000"/>
                </a:solidFill>
              </a:rPr>
              <a:t>防火牆記錄、事件記錄、郵件記錄、通報記錄備份以備查</a:t>
            </a:r>
            <a:r>
              <a:rPr lang="en-US" altLang="zh-TW" sz="2800" spc="-100" dirty="0">
                <a:solidFill>
                  <a:srgbClr val="FF0000"/>
                </a:solidFill>
              </a:rPr>
              <a:t>,</a:t>
            </a:r>
            <a:r>
              <a:rPr lang="zh-TW" altLang="en-US" sz="2800" spc="-100" dirty="0">
                <a:solidFill>
                  <a:srgbClr val="FF0000"/>
                </a:solidFill>
              </a:rPr>
              <a:t>利於後續稽核作業</a:t>
            </a:r>
          </a:p>
          <a:p>
            <a:pPr algn="just"/>
            <a:r>
              <a:rPr lang="en-US" altLang="zh-TW" sz="2800" spc="-100" dirty="0"/>
              <a:t>(C) </a:t>
            </a:r>
            <a:r>
              <a:rPr lang="zh-TW" altLang="en-US" sz="2800" spc="-100" dirty="0"/>
              <a:t>這類攻擊模式屬於一種 </a:t>
            </a:r>
            <a:r>
              <a:rPr lang="en-US" altLang="zh-TW" sz="2800" spc="-100" dirty="0"/>
              <a:t>APT </a:t>
            </a:r>
            <a:r>
              <a:rPr lang="zh-TW" altLang="en-US" sz="2800" spc="-100" dirty="0"/>
              <a:t>攻擊行為</a:t>
            </a:r>
            <a:r>
              <a:rPr lang="en-US" altLang="zh-TW" sz="2800" spc="-100" dirty="0"/>
              <a:t>,</a:t>
            </a:r>
            <a:r>
              <a:rPr lang="zh-TW" altLang="en-US" sz="2800" spc="-100" dirty="0"/>
              <a:t>是很難防禦的</a:t>
            </a:r>
          </a:p>
          <a:p>
            <a:pPr algn="just"/>
            <a:r>
              <a:rPr lang="en-US" altLang="zh-TW" sz="2800" spc="-100" dirty="0"/>
              <a:t>(D)</a:t>
            </a:r>
            <a:r>
              <a:rPr lang="zh-TW" altLang="en-US" sz="2800" spc="-100" dirty="0"/>
              <a:t>這次事件所受到攻擊</a:t>
            </a:r>
            <a:r>
              <a:rPr lang="en-US" altLang="zh-TW" sz="2800" spc="-100" dirty="0"/>
              <a:t>,</a:t>
            </a:r>
            <a:r>
              <a:rPr lang="zh-TW" altLang="en-US" sz="2800" spc="-100" dirty="0"/>
              <a:t>應該是針對特定目標人員的入侵攻擊行為</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95132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54265" y="163156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可通報下列何種單位較為合宜</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通報「行政院資安處」</a:t>
            </a:r>
          </a:p>
          <a:p>
            <a:pPr algn="just"/>
            <a:r>
              <a:rPr lang="en-US" altLang="zh-TW" sz="3200" spc="-100" dirty="0"/>
              <a:t>(B) </a:t>
            </a:r>
            <a:r>
              <a:rPr lang="zh-TW" altLang="en-US" sz="3200" spc="-100" dirty="0"/>
              <a:t>通報「資策會資安所」</a:t>
            </a:r>
          </a:p>
          <a:p>
            <a:pPr algn="just"/>
            <a:r>
              <a:rPr lang="en-US" altLang="zh-TW" sz="3200" spc="-100" dirty="0"/>
              <a:t>(C) </a:t>
            </a:r>
            <a:r>
              <a:rPr lang="zh-TW" altLang="en-US" sz="3200" spc="-100" dirty="0"/>
              <a:t>通報「工研院資通所」</a:t>
            </a:r>
          </a:p>
          <a:p>
            <a:pPr algn="just"/>
            <a:r>
              <a:rPr lang="en-US" altLang="zh-TW" sz="3200" spc="-100" dirty="0"/>
              <a:t>(D)</a:t>
            </a:r>
            <a:r>
              <a:rPr lang="zh-TW" altLang="en-US" sz="3200" spc="-100" dirty="0"/>
              <a:t>通報「</a:t>
            </a:r>
            <a:r>
              <a:rPr lang="en-US" altLang="zh-TW" sz="3200" spc="-100" dirty="0"/>
              <a:t>TWCERT/CC </a:t>
            </a:r>
            <a:r>
              <a:rPr lang="zh-TW" altLang="en-US" sz="3200" spc="-100" dirty="0"/>
              <a:t>台灣電腦網路危機處理暨協調中心」</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364083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54265" y="163156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可通報下列何種單位較為合宜</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通報「行政院資安處」</a:t>
            </a:r>
          </a:p>
          <a:p>
            <a:pPr algn="just"/>
            <a:r>
              <a:rPr lang="en-US" altLang="zh-TW" sz="3200" spc="-100" dirty="0"/>
              <a:t>(B) </a:t>
            </a:r>
            <a:r>
              <a:rPr lang="zh-TW" altLang="en-US" sz="3200" spc="-100" dirty="0"/>
              <a:t>通報「資策會資安所」</a:t>
            </a:r>
          </a:p>
          <a:p>
            <a:pPr algn="just"/>
            <a:r>
              <a:rPr lang="en-US" altLang="zh-TW" sz="3200" spc="-100" dirty="0"/>
              <a:t>(C) </a:t>
            </a:r>
            <a:r>
              <a:rPr lang="zh-TW" altLang="en-US" sz="3200" spc="-100" dirty="0"/>
              <a:t>通報「工研院資通所」</a:t>
            </a:r>
          </a:p>
          <a:p>
            <a:pPr algn="just"/>
            <a:r>
              <a:rPr lang="en-US" altLang="zh-TW" sz="3200" spc="-100" dirty="0">
                <a:solidFill>
                  <a:srgbClr val="FF0000"/>
                </a:solidFill>
              </a:rPr>
              <a:t>(D)</a:t>
            </a:r>
            <a:r>
              <a:rPr lang="zh-TW" altLang="en-US" sz="3200" spc="-100" dirty="0">
                <a:solidFill>
                  <a:srgbClr val="FF0000"/>
                </a:solidFill>
              </a:rPr>
              <a:t>通報「</a:t>
            </a:r>
            <a:r>
              <a:rPr lang="en-US" altLang="zh-TW" sz="3200" spc="-100" dirty="0">
                <a:solidFill>
                  <a:srgbClr val="FF0000"/>
                </a:solidFill>
              </a:rPr>
              <a:t>TWCERT/CC </a:t>
            </a:r>
            <a:r>
              <a:rPr lang="zh-TW" altLang="en-US" sz="3200" spc="-100" dirty="0">
                <a:solidFill>
                  <a:srgbClr val="FF0000"/>
                </a:solidFill>
              </a:rPr>
              <a:t>台灣電腦網路危機處理暨協調中心」</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944581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TotalTime>
  <Words>4753</Words>
  <Application>Microsoft Office PowerPoint</Application>
  <PresentationFormat>如螢幕大小 (4:3)</PresentationFormat>
  <Paragraphs>434</Paragraphs>
  <Slides>53</Slides>
  <Notes>0</Notes>
  <HiddenSlides>0</HiddenSlides>
  <MMClips>0</MMClips>
  <ScaleCrop>false</ScaleCrop>
  <HeadingPairs>
    <vt:vector size="4" baseType="variant">
      <vt:variant>
        <vt:lpstr>佈景主題</vt:lpstr>
      </vt:variant>
      <vt:variant>
        <vt:i4>1</vt:i4>
      </vt:variant>
      <vt:variant>
        <vt:lpstr>投影片標題</vt:lpstr>
      </vt:variant>
      <vt:variant>
        <vt:i4>53</vt:i4>
      </vt:variant>
    </vt:vector>
  </HeadingPairs>
  <TitlesOfParts>
    <vt:vector size="54" baseType="lpstr">
      <vt:lpstr>Office 佈景主題</vt:lpstr>
      <vt:lpstr>108 年度 中級資訊安全工程師 能力鑑定試題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網路安全</dc:title>
  <dc:creator>BREAKALLCTF{Letmeseesee}</dc:creator>
  <cp:lastModifiedBy>KSUIE</cp:lastModifiedBy>
  <cp:revision>133</cp:revision>
  <dcterms:created xsi:type="dcterms:W3CDTF">2019-05-14T03:32:08Z</dcterms:created>
  <dcterms:modified xsi:type="dcterms:W3CDTF">2020-07-20T02:07:40Z</dcterms:modified>
</cp:coreProperties>
</file>